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2" r:id="rId1"/>
  </p:sldMasterIdLst>
  <p:handoutMasterIdLst>
    <p:handoutMasterId r:id="rId17"/>
  </p:handoutMasterIdLst>
  <p:sldIdLst>
    <p:sldId id="277" r:id="rId2"/>
    <p:sldId id="278" r:id="rId3"/>
    <p:sldId id="257" r:id="rId4"/>
    <p:sldId id="267" r:id="rId5"/>
    <p:sldId id="271" r:id="rId6"/>
    <p:sldId id="270" r:id="rId7"/>
    <p:sldId id="268" r:id="rId8"/>
    <p:sldId id="269" r:id="rId9"/>
    <p:sldId id="272" r:id="rId10"/>
    <p:sldId id="274" r:id="rId11"/>
    <p:sldId id="276" r:id="rId12"/>
    <p:sldId id="264" r:id="rId13"/>
    <p:sldId id="275" r:id="rId14"/>
    <p:sldId id="280" r:id="rId15"/>
    <p:sldId id="263" r:id="rId16"/>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58" d="100"/>
          <a:sy n="58" d="100"/>
        </p:scale>
        <p:origin x="324" y="3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C96FD1FE-0E5D-4CF9-8297-648BEE18DAAE}" type="datetimeFigureOut">
              <a:rPr lang="en-US" smtClean="0"/>
              <a:t>10/17/2020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E69B988F-EDB3-4B21-B7B2-1435B4EC19CC}" type="slidenum">
              <a:rPr lang="en-US" smtClean="0"/>
              <a:t>‹#›</a:t>
            </a:fld>
            <a:endParaRPr lang="en-US"/>
          </a:p>
        </p:txBody>
      </p:sp>
    </p:spTree>
    <p:extLst>
      <p:ext uri="{BB962C8B-B14F-4D97-AF65-F5344CB8AC3E}">
        <p14:creationId xmlns:p14="http://schemas.microsoft.com/office/powerpoint/2010/main" val="284894550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4862" y="484982"/>
            <a:ext cx="6619875"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685800" y="3575051"/>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7" name="Straight Connector 6"/>
          <p:cNvCxnSpPr/>
          <p:nvPr userDrawn="1"/>
        </p:nvCxnSpPr>
        <p:spPr>
          <a:xfrm>
            <a:off x="7615237" y="1179513"/>
            <a:ext cx="14288" cy="40513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628650" y="3095625"/>
            <a:ext cx="8308182" cy="1111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03344" y="3421001"/>
            <a:ext cx="1233489" cy="1227073"/>
          </a:xfrm>
          <a:prstGeom prst="rect">
            <a:avLst/>
          </a:prstGeom>
        </p:spPr>
      </p:pic>
    </p:spTree>
    <p:extLst>
      <p:ext uri="{BB962C8B-B14F-4D97-AF65-F5344CB8AC3E}">
        <p14:creationId xmlns:p14="http://schemas.microsoft.com/office/powerpoint/2010/main" val="876050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09179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10/17/2020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34181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10/17/2020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95798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10/17/2020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77612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10/17/2020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1813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10/17/2020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22733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72432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10/17/2020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69388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50519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67254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10/17/2020</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869742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hyperlink" Target="https://www.socialthinking.com/" TargetMode="External"/><Relationship Id="rId3" Type="http://schemas.openxmlformats.org/officeDocument/2006/relationships/hyperlink" Target="https://scoutingmagazine.org/2017/02/language-important-leading-scouts-special-needs/" TargetMode="External"/><Relationship Id="rId7" Type="http://schemas.openxmlformats.org/officeDocument/2006/relationships/hyperlink" Target="https://www.facebook.com/autismandscouting" TargetMode="External"/><Relationship Id="rId2" Type="http://schemas.openxmlformats.org/officeDocument/2006/relationships/hyperlink" Target="https://scoutingmagazine.org/2017/02/help-youth-special-needs-most-scouting/" TargetMode="External"/><Relationship Id="rId1" Type="http://schemas.openxmlformats.org/officeDocument/2006/relationships/slideLayout" Target="../slideLayouts/slideLayout2.xml"/><Relationship Id="rId6" Type="http://schemas.openxmlformats.org/officeDocument/2006/relationships/hyperlink" Target="https://www.autismempowerment.org/autism-scouting-program/leadership-training-kit/" TargetMode="External"/><Relationship Id="rId5" Type="http://schemas.openxmlformats.org/officeDocument/2006/relationships/hyperlink" Target="https://filestore.scouting.org/filestore/pdf/33088.pdf" TargetMode="External"/><Relationship Id="rId4" Type="http://schemas.openxmlformats.org/officeDocument/2006/relationships/hyperlink" Target="https://blog.scoutingmagazine.org/2016/04/21/6-resources-working-scouts-autism/" TargetMode="External"/><Relationship Id="rId9"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3701" y="365126"/>
            <a:ext cx="5647459" cy="1325563"/>
          </a:xfrm>
        </p:spPr>
        <p:txBody>
          <a:bodyPr/>
          <a:lstStyle/>
          <a:p>
            <a:r>
              <a:rPr lang="en-US" altLang="en-US" b="1" dirty="0">
                <a:solidFill>
                  <a:srgbClr val="7030A0"/>
                </a:solidFill>
                <a:latin typeface="Arial" panose="020B0604020202020204" pitchFamily="34" charset="0"/>
                <a:cs typeface="Arial" panose="020B0604020202020204" pitchFamily="34" charset="0"/>
              </a:rPr>
              <a:t>Serving Scouts with </a:t>
            </a:r>
            <a:br>
              <a:rPr lang="en-US" altLang="en-US" b="1" dirty="0">
                <a:solidFill>
                  <a:srgbClr val="7030A0"/>
                </a:solidFill>
                <a:latin typeface="Arial" panose="020B0604020202020204" pitchFamily="34" charset="0"/>
                <a:cs typeface="Arial" panose="020B0604020202020204" pitchFamily="34" charset="0"/>
              </a:rPr>
            </a:br>
            <a:r>
              <a:rPr lang="en-US" altLang="en-US" b="1" dirty="0">
                <a:solidFill>
                  <a:srgbClr val="7030A0"/>
                </a:solidFill>
                <a:latin typeface="Arial" panose="020B0604020202020204" pitchFamily="34" charset="0"/>
                <a:cs typeface="Arial" panose="020B0604020202020204" pitchFamily="34" charset="0"/>
              </a:rPr>
              <a:t>Special Abilities</a:t>
            </a:r>
            <a:endParaRPr lang="en-US" dirty="0"/>
          </a:p>
        </p:txBody>
      </p:sp>
      <p:cxnSp>
        <p:nvCxnSpPr>
          <p:cNvPr id="5" name="Straight Connector 4"/>
          <p:cNvCxnSpPr/>
          <p:nvPr/>
        </p:nvCxnSpPr>
        <p:spPr>
          <a:xfrm>
            <a:off x="7190509" y="365126"/>
            <a:ext cx="49876" cy="47388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678526" y="2282348"/>
            <a:ext cx="803321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 descr="image00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08330" y="4007041"/>
            <a:ext cx="3273013" cy="385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3601787" y="3109582"/>
            <a:ext cx="3086101" cy="2031325"/>
          </a:xfrm>
          <a:prstGeom prst="rect">
            <a:avLst/>
          </a:prstGeom>
        </p:spPr>
        <p:txBody>
          <a:bodyPr wrap="none">
            <a:spAutoFit/>
          </a:bodyPr>
          <a:lstStyle/>
          <a:p>
            <a:r>
              <a:rPr lang="en-US" altLang="en-US" dirty="0">
                <a:latin typeface="Arial" panose="020B0604020202020204" pitchFamily="34" charset="0"/>
                <a:cs typeface="Arial" panose="020B0604020202020204" pitchFamily="34" charset="0"/>
              </a:rPr>
              <a:t>Nancy Peterson, Instructor</a:t>
            </a:r>
          </a:p>
          <a:p>
            <a:r>
              <a:rPr lang="en-US" altLang="en-US" dirty="0">
                <a:latin typeface="Arial" panose="020B0604020202020204" pitchFamily="34" charset="0"/>
                <a:cs typeface="Arial" panose="020B0604020202020204" pitchFamily="34" charset="0"/>
              </a:rPr>
              <a:t>Scoutmaster Troop 8401</a:t>
            </a:r>
          </a:p>
          <a:p>
            <a:r>
              <a:rPr lang="en-US" altLang="en-US" dirty="0">
                <a:latin typeface="Arial" panose="020B0604020202020204" pitchFamily="34" charset="0"/>
                <a:cs typeface="Arial" panose="020B0604020202020204" pitchFamily="34" charset="0"/>
              </a:rPr>
              <a:t>nrpmpeterson@comcast.net</a:t>
            </a:r>
          </a:p>
          <a:p>
            <a:endParaRPr lang="en-US" altLang="en-US"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p:txBody>
      </p:sp>
      <p:pic>
        <p:nvPicPr>
          <p:cNvPr id="8" name="Picture 7"/>
          <p:cNvPicPr/>
          <p:nvPr/>
        </p:nvPicPr>
        <p:blipFill>
          <a:blip r:embed="rId3"/>
          <a:stretch>
            <a:fillRect/>
          </a:stretch>
        </p:blipFill>
        <p:spPr>
          <a:xfrm>
            <a:off x="7367752" y="2372297"/>
            <a:ext cx="1538206" cy="1516531"/>
          </a:xfrm>
          <a:prstGeom prst="rect">
            <a:avLst/>
          </a:prstGeom>
        </p:spPr>
      </p:pic>
    </p:spTree>
    <p:extLst>
      <p:ext uri="{BB962C8B-B14F-4D97-AF65-F5344CB8AC3E}">
        <p14:creationId xmlns:p14="http://schemas.microsoft.com/office/powerpoint/2010/main" val="412723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7190509" y="365126"/>
            <a:ext cx="49876" cy="47388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678526" y="2282348"/>
            <a:ext cx="803321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itle 1"/>
          <p:cNvSpPr txBox="1">
            <a:spLocks/>
          </p:cNvSpPr>
          <p:nvPr/>
        </p:nvSpPr>
        <p:spPr>
          <a:xfrm>
            <a:off x="304800" y="200025"/>
            <a:ext cx="4224337" cy="1130011"/>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b="1" dirty="0">
                <a:solidFill>
                  <a:schemeClr val="tx2"/>
                </a:solidFill>
              </a:rPr>
              <a:t>Why not?</a:t>
            </a:r>
            <a:br>
              <a:rPr lang="en-US" altLang="en-US" b="1" dirty="0">
                <a:solidFill>
                  <a:schemeClr val="tx2"/>
                </a:solidFill>
              </a:rPr>
            </a:br>
            <a:endParaRPr lang="en-US" dirty="0"/>
          </a:p>
        </p:txBody>
      </p:sp>
      <p:sp>
        <p:nvSpPr>
          <p:cNvPr id="3" name="Title 2"/>
          <p:cNvSpPr>
            <a:spLocks noGrp="1"/>
          </p:cNvSpPr>
          <p:nvPr>
            <p:ph type="title"/>
          </p:nvPr>
        </p:nvSpPr>
        <p:spPr/>
        <p:txBody>
          <a:bodyPr/>
          <a:lstStyle/>
          <a:p>
            <a:br>
              <a:rPr lang="en-US" dirty="0"/>
            </a:br>
            <a:endParaRPr lang="en-US" dirty="0"/>
          </a:p>
        </p:txBody>
      </p:sp>
      <p:sp>
        <p:nvSpPr>
          <p:cNvPr id="10" name="TextBox 9"/>
          <p:cNvSpPr txBox="1"/>
          <p:nvPr/>
        </p:nvSpPr>
        <p:spPr>
          <a:xfrm>
            <a:off x="304800" y="872679"/>
            <a:ext cx="6981825" cy="1200329"/>
          </a:xfrm>
          <a:prstGeom prst="rect">
            <a:avLst/>
          </a:prstGeom>
          <a:noFill/>
        </p:spPr>
        <p:txBody>
          <a:bodyPr wrap="square" rtlCol="0">
            <a:spAutoFit/>
          </a:bodyPr>
          <a:lstStyle/>
          <a:p>
            <a:r>
              <a:rPr lang="en-US" sz="2400" b="1" dirty="0">
                <a:solidFill>
                  <a:srgbClr val="7030A0"/>
                </a:solidFill>
              </a:rPr>
              <a:t>To encourage positive, inclusive experiences for all youth in Scouting, especially those with different abilities or challenges</a:t>
            </a:r>
            <a:r>
              <a:rPr lang="en-US" b="1" dirty="0">
                <a:solidFill>
                  <a:srgbClr val="7030A0"/>
                </a:solidFill>
              </a:rPr>
              <a:t>.</a:t>
            </a:r>
          </a:p>
        </p:txBody>
      </p:sp>
      <p:sp>
        <p:nvSpPr>
          <p:cNvPr id="11" name="Subtitle 2"/>
          <p:cNvSpPr txBox="1">
            <a:spLocks/>
          </p:cNvSpPr>
          <p:nvPr/>
        </p:nvSpPr>
        <p:spPr>
          <a:xfrm>
            <a:off x="304800" y="2491689"/>
            <a:ext cx="6858000" cy="37623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defRPr/>
            </a:pPr>
            <a:r>
              <a:rPr lang="en-US"/>
              <a:t>Scout ranks can be earned for a scout with special abilities, it just may take somewhat longer</a:t>
            </a:r>
          </a:p>
          <a:p>
            <a:pPr marL="457200" indent="-457200">
              <a:defRPr/>
            </a:pPr>
            <a:r>
              <a:rPr lang="en-US"/>
              <a:t>Lessons and merit badges can be taught creatively (out of the box)</a:t>
            </a:r>
          </a:p>
          <a:p>
            <a:pPr marL="457200" indent="-457200">
              <a:defRPr/>
            </a:pPr>
            <a:r>
              <a:rPr lang="en-US"/>
              <a:t>Inclusion into packs/troops </a:t>
            </a:r>
          </a:p>
          <a:p>
            <a:pPr marL="457200" indent="-457200">
              <a:defRPr/>
            </a:pPr>
            <a:r>
              <a:rPr lang="en-US"/>
              <a:t>Flexibility is key</a:t>
            </a:r>
          </a:p>
          <a:p>
            <a:pPr marL="457200" indent="-457200">
              <a:defRPr/>
            </a:pPr>
            <a:r>
              <a:rPr lang="en-US"/>
              <a:t>"The key is finding the right troop."</a:t>
            </a:r>
          </a:p>
          <a:p>
            <a:pPr marL="457200" indent="-457200">
              <a:defRPr/>
            </a:pPr>
            <a:endParaRPr lang="en-US"/>
          </a:p>
          <a:p>
            <a:pPr>
              <a:defRPr/>
            </a:pPr>
            <a:endParaRPr lang="en-US"/>
          </a:p>
          <a:p>
            <a:pPr marL="457200" indent="-457200">
              <a:defRPr/>
            </a:pPr>
            <a:endParaRPr lang="en-US"/>
          </a:p>
          <a:p>
            <a:endParaRPr lang="en-US" dirty="0"/>
          </a:p>
        </p:txBody>
      </p:sp>
      <p:pic>
        <p:nvPicPr>
          <p:cNvPr id="12" name="Picture 11"/>
          <p:cNvPicPr/>
          <p:nvPr/>
        </p:nvPicPr>
        <p:blipFill>
          <a:blip r:embed="rId2"/>
          <a:stretch>
            <a:fillRect/>
          </a:stretch>
        </p:blipFill>
        <p:spPr>
          <a:xfrm>
            <a:off x="7367752" y="2372297"/>
            <a:ext cx="1538206" cy="1516531"/>
          </a:xfrm>
          <a:prstGeom prst="rect">
            <a:avLst/>
          </a:prstGeom>
        </p:spPr>
      </p:pic>
    </p:spTree>
    <p:extLst>
      <p:ext uri="{BB962C8B-B14F-4D97-AF65-F5344CB8AC3E}">
        <p14:creationId xmlns:p14="http://schemas.microsoft.com/office/powerpoint/2010/main" val="1909902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7949315" y="485577"/>
            <a:ext cx="7144" cy="1162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Content Placeholder 4"/>
          <p:cNvSpPr>
            <a:spLocks noGrp="1"/>
          </p:cNvSpPr>
          <p:nvPr>
            <p:ph idx="1"/>
          </p:nvPr>
        </p:nvSpPr>
        <p:spPr>
          <a:xfrm>
            <a:off x="642938" y="1796653"/>
            <a:ext cx="7779546" cy="4023122"/>
          </a:xfrm>
        </p:spPr>
        <p:txBody>
          <a:bodyPr>
            <a:normAutofit fontScale="92500"/>
          </a:bodyPr>
          <a:lstStyle/>
          <a:p>
            <a:r>
              <a:rPr lang="en-US" dirty="0"/>
              <a:t>As the population of children with special abilities continues to grow, more and more scout leaders, are finding themselves working with these children for the first time.</a:t>
            </a:r>
          </a:p>
          <a:p>
            <a:endParaRPr lang="en-US" dirty="0"/>
          </a:p>
          <a:p>
            <a:r>
              <a:rPr lang="en-US" dirty="0"/>
              <a:t>Many of these scout adults are volunteers who generously give their time and expertise; others are highly trained in their chosen field, but have little or no knowledge of disabilities and how to work with scouts that might have them.</a:t>
            </a:r>
          </a:p>
          <a:p>
            <a:endParaRPr lang="en-US" dirty="0"/>
          </a:p>
          <a:p>
            <a:endParaRPr lang="en-US" dirty="0"/>
          </a:p>
        </p:txBody>
      </p:sp>
      <p:sp>
        <p:nvSpPr>
          <p:cNvPr id="15" name="Title 1"/>
          <p:cNvSpPr>
            <a:spLocks noGrp="1"/>
          </p:cNvSpPr>
          <p:nvPr>
            <p:ph type="title"/>
          </p:nvPr>
        </p:nvSpPr>
        <p:spPr>
          <a:xfrm>
            <a:off x="642938" y="450850"/>
            <a:ext cx="7121525" cy="971550"/>
          </a:xfrm>
        </p:spPr>
        <p:txBody>
          <a:bodyPr>
            <a:normAutofit/>
          </a:bodyPr>
          <a:lstStyle/>
          <a:p>
            <a:r>
              <a:rPr lang="en-US" altLang="en-US" sz="3900" dirty="0">
                <a:solidFill>
                  <a:srgbClr val="7030A0"/>
                </a:solidFill>
              </a:rPr>
              <a:t>A Program of Opportunities</a:t>
            </a:r>
            <a:endParaRPr lang="en-US" sz="3900" dirty="0">
              <a:solidFill>
                <a:srgbClr val="7030A0"/>
              </a:solidFill>
            </a:endParaRPr>
          </a:p>
        </p:txBody>
      </p:sp>
      <p:pic>
        <p:nvPicPr>
          <p:cNvPr id="9" name="Picture 8"/>
          <p:cNvPicPr/>
          <p:nvPr/>
        </p:nvPicPr>
        <p:blipFill>
          <a:blip r:embed="rId2"/>
          <a:stretch>
            <a:fillRect/>
          </a:stretch>
        </p:blipFill>
        <p:spPr>
          <a:xfrm>
            <a:off x="8052153" y="386998"/>
            <a:ext cx="955213" cy="890095"/>
          </a:xfrm>
          <a:prstGeom prst="rect">
            <a:avLst/>
          </a:prstGeom>
        </p:spPr>
      </p:pic>
    </p:spTree>
    <p:extLst>
      <p:ext uri="{BB962C8B-B14F-4D97-AF65-F5344CB8AC3E}">
        <p14:creationId xmlns:p14="http://schemas.microsoft.com/office/powerpoint/2010/main" val="3608522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7931741" y="485156"/>
            <a:ext cx="7144" cy="1162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Content Placeholder 4"/>
          <p:cNvSpPr>
            <a:spLocks noGrp="1"/>
          </p:cNvSpPr>
          <p:nvPr>
            <p:ph idx="1"/>
          </p:nvPr>
        </p:nvSpPr>
        <p:spPr>
          <a:xfrm>
            <a:off x="295033" y="2082403"/>
            <a:ext cx="7779546" cy="3985022"/>
          </a:xfrm>
        </p:spPr>
        <p:txBody>
          <a:bodyPr/>
          <a:lstStyle/>
          <a:p>
            <a:pPr marL="0" indent="0" fontAlgn="base">
              <a:buNone/>
            </a:pPr>
            <a:r>
              <a:rPr lang="en-US" b="1" i="1" dirty="0"/>
              <a:t>Mobility impairments</a:t>
            </a:r>
          </a:p>
          <a:p>
            <a:pPr fontAlgn="base"/>
            <a:r>
              <a:rPr lang="en-US" dirty="0"/>
              <a:t>People who use adaptive equipment see their wheelchair or crutches as an extension of their body, so never move those out of reach.</a:t>
            </a:r>
          </a:p>
          <a:p>
            <a:pPr fontAlgn="base"/>
            <a:r>
              <a:rPr lang="en-US" dirty="0"/>
              <a:t>Before booking a campout or field trip, check to make sure the destination has accessible facilities and aids like ramps and handrails.</a:t>
            </a:r>
          </a:p>
          <a:p>
            <a:pPr fontAlgn="base"/>
            <a:r>
              <a:rPr lang="en-US" dirty="0"/>
              <a:t>Offer assistance, but only give help, if it’s wanted.</a:t>
            </a:r>
          </a:p>
          <a:p>
            <a:pPr marL="0" indent="0">
              <a:buNone/>
            </a:pPr>
            <a:endParaRPr lang="en-US" dirty="0"/>
          </a:p>
          <a:p>
            <a:endParaRPr lang="en-US" dirty="0"/>
          </a:p>
        </p:txBody>
      </p:sp>
      <p:sp>
        <p:nvSpPr>
          <p:cNvPr id="15" name="Title 1"/>
          <p:cNvSpPr>
            <a:spLocks noGrp="1"/>
          </p:cNvSpPr>
          <p:nvPr>
            <p:ph type="title"/>
          </p:nvPr>
        </p:nvSpPr>
        <p:spPr>
          <a:xfrm>
            <a:off x="385763" y="257175"/>
            <a:ext cx="7410284" cy="1704975"/>
          </a:xfrm>
        </p:spPr>
        <p:txBody>
          <a:bodyPr>
            <a:normAutofit/>
          </a:bodyPr>
          <a:lstStyle/>
          <a:p>
            <a:r>
              <a:rPr lang="en-US" sz="3600" dirty="0">
                <a:solidFill>
                  <a:srgbClr val="7030A0"/>
                </a:solidFill>
              </a:rPr>
              <a:t>Strategies as a guide to working with Scouts with special abilities</a:t>
            </a:r>
          </a:p>
        </p:txBody>
      </p:sp>
      <p:pic>
        <p:nvPicPr>
          <p:cNvPr id="8" name="Picture 7"/>
          <p:cNvPicPr/>
          <p:nvPr/>
        </p:nvPicPr>
        <p:blipFill>
          <a:blip r:embed="rId2"/>
          <a:stretch>
            <a:fillRect/>
          </a:stretch>
        </p:blipFill>
        <p:spPr>
          <a:xfrm>
            <a:off x="8052153" y="386998"/>
            <a:ext cx="955213" cy="890095"/>
          </a:xfrm>
          <a:prstGeom prst="rect">
            <a:avLst/>
          </a:prstGeom>
        </p:spPr>
      </p:pic>
    </p:spTree>
    <p:extLst>
      <p:ext uri="{BB962C8B-B14F-4D97-AF65-F5344CB8AC3E}">
        <p14:creationId xmlns:p14="http://schemas.microsoft.com/office/powerpoint/2010/main" val="2324486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7931741" y="485156"/>
            <a:ext cx="7144" cy="1162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Content Placeholder 4"/>
          <p:cNvSpPr>
            <a:spLocks noGrp="1"/>
          </p:cNvSpPr>
          <p:nvPr>
            <p:ph idx="1"/>
          </p:nvPr>
        </p:nvSpPr>
        <p:spPr>
          <a:xfrm>
            <a:off x="295033" y="1333500"/>
            <a:ext cx="7779546" cy="4956238"/>
          </a:xfrm>
        </p:spPr>
        <p:txBody>
          <a:bodyPr>
            <a:normAutofit fontScale="85000" lnSpcReduction="20000"/>
          </a:bodyPr>
          <a:lstStyle/>
          <a:p>
            <a:pPr marL="0" indent="0" fontAlgn="base">
              <a:buNone/>
            </a:pPr>
            <a:r>
              <a:rPr lang="en-US" b="1" i="1" dirty="0"/>
              <a:t>Autism</a:t>
            </a:r>
          </a:p>
          <a:p>
            <a:pPr fontAlgn="base"/>
            <a:r>
              <a:rPr lang="en-US" dirty="0"/>
              <a:t>Remember that it’s called the autism spectrum for a reason: There’s no one-size-fits-all approach, i.e. "cookie cutter”. Learn the person’s coping methods and what triggers negative reactions.</a:t>
            </a:r>
            <a:r>
              <a:rPr lang="en-US" b="1" dirty="0"/>
              <a:t> </a:t>
            </a:r>
            <a:r>
              <a:rPr lang="en-US" dirty="0"/>
              <a:t>Expected-Unexpected Behaviors.</a:t>
            </a:r>
          </a:p>
          <a:p>
            <a:pPr fontAlgn="base"/>
            <a:r>
              <a:rPr lang="en-US" dirty="0"/>
              <a:t>Be patient and allow extra time for activities. If possible-supply a visual schedule of the day’s events — something all Scouts will appreciate. Avoid using specific times on the schedule, though, because you might be expected to follow them to the minute.</a:t>
            </a:r>
          </a:p>
          <a:p>
            <a:pPr fontAlgn="base"/>
            <a:r>
              <a:rPr lang="en-US" dirty="0"/>
              <a:t>Talk with the Scout’s parents before planning noisy activities that could cause difficulty for the Scout. Perhaps these activities could take place outside, where noise dissipates. Or have headphones available, if necessary.</a:t>
            </a:r>
          </a:p>
          <a:p>
            <a:pPr marL="0" indent="0">
              <a:buNone/>
            </a:pPr>
            <a:endParaRPr lang="en-US" dirty="0"/>
          </a:p>
          <a:p>
            <a:endParaRPr lang="en-US" dirty="0"/>
          </a:p>
        </p:txBody>
      </p:sp>
      <p:sp>
        <p:nvSpPr>
          <p:cNvPr id="15" name="Title 1"/>
          <p:cNvSpPr>
            <a:spLocks noGrp="1"/>
          </p:cNvSpPr>
          <p:nvPr>
            <p:ph type="title"/>
          </p:nvPr>
        </p:nvSpPr>
        <p:spPr>
          <a:xfrm>
            <a:off x="385763" y="257175"/>
            <a:ext cx="7410284" cy="847725"/>
          </a:xfrm>
        </p:spPr>
        <p:txBody>
          <a:bodyPr>
            <a:normAutofit/>
          </a:bodyPr>
          <a:lstStyle/>
          <a:p>
            <a:pPr fontAlgn="base"/>
            <a:r>
              <a:rPr lang="en-US" sz="2800" b="1" dirty="0">
                <a:solidFill>
                  <a:srgbClr val="7030A0"/>
                </a:solidFill>
              </a:rPr>
              <a:t>Strategies continued:</a:t>
            </a:r>
          </a:p>
        </p:txBody>
      </p:sp>
      <p:pic>
        <p:nvPicPr>
          <p:cNvPr id="8" name="Picture 7"/>
          <p:cNvPicPr/>
          <p:nvPr/>
        </p:nvPicPr>
        <p:blipFill>
          <a:blip r:embed="rId2"/>
          <a:stretch>
            <a:fillRect/>
          </a:stretch>
        </p:blipFill>
        <p:spPr>
          <a:xfrm>
            <a:off x="8052153" y="386998"/>
            <a:ext cx="955213" cy="890095"/>
          </a:xfrm>
          <a:prstGeom prst="rect">
            <a:avLst/>
          </a:prstGeom>
        </p:spPr>
      </p:pic>
    </p:spTree>
    <p:extLst>
      <p:ext uri="{BB962C8B-B14F-4D97-AF65-F5344CB8AC3E}">
        <p14:creationId xmlns:p14="http://schemas.microsoft.com/office/powerpoint/2010/main" val="44215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7931741" y="485156"/>
            <a:ext cx="7144" cy="1162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Content Placeholder 4"/>
          <p:cNvSpPr>
            <a:spLocks noGrp="1"/>
          </p:cNvSpPr>
          <p:nvPr>
            <p:ph idx="1"/>
          </p:nvPr>
        </p:nvSpPr>
        <p:spPr>
          <a:xfrm>
            <a:off x="385763" y="1276350"/>
            <a:ext cx="7779546" cy="5210175"/>
          </a:xfrm>
        </p:spPr>
        <p:txBody>
          <a:bodyPr>
            <a:normAutofit fontScale="85000" lnSpcReduction="20000"/>
          </a:bodyPr>
          <a:lstStyle/>
          <a:p>
            <a:pPr marL="0" indent="0" fontAlgn="base">
              <a:buNone/>
            </a:pPr>
            <a:r>
              <a:rPr lang="en-US" b="1" i="1" dirty="0"/>
              <a:t>ADD/ADHD</a:t>
            </a:r>
          </a:p>
          <a:p>
            <a:pPr fontAlgn="base"/>
            <a:r>
              <a:rPr lang="en-US" dirty="0"/>
              <a:t>Plan short sessions. Intersperse seated activities with more active, hands-on ones.</a:t>
            </a:r>
          </a:p>
          <a:p>
            <a:pPr fontAlgn="base"/>
            <a:r>
              <a:rPr lang="en-US" dirty="0"/>
              <a:t>Don’t give long lists of instructions. Give two or three step directions, then add more steps when those are completed.</a:t>
            </a:r>
          </a:p>
          <a:p>
            <a:pPr fontAlgn="base"/>
            <a:r>
              <a:rPr lang="en-US" dirty="0"/>
              <a:t>Be sensitive to Scouts when talking about taking medication. Never use public proclamations like, “Trevor, go take your pill.”</a:t>
            </a:r>
          </a:p>
          <a:p>
            <a:pPr marL="0" indent="0" fontAlgn="base">
              <a:buNone/>
            </a:pPr>
            <a:r>
              <a:rPr lang="en-US" b="1" i="1" dirty="0"/>
              <a:t>Learning disabilities</a:t>
            </a:r>
          </a:p>
          <a:p>
            <a:pPr fontAlgn="base"/>
            <a:r>
              <a:rPr lang="en-US" dirty="0"/>
              <a:t>Don’t ask a Scout with a learning disability to read aloud unless they want to and have practiced.</a:t>
            </a:r>
          </a:p>
          <a:p>
            <a:pPr fontAlgn="base"/>
            <a:r>
              <a:rPr lang="en-US" dirty="0"/>
              <a:t>Use praise and encouragement to build self-esteem, and ask the Scout’s buddies to support them.</a:t>
            </a:r>
          </a:p>
          <a:p>
            <a:pPr fontAlgn="base"/>
            <a:r>
              <a:rPr lang="en-US" dirty="0"/>
              <a:t>Be patient and give the Scout extra time if needed.</a:t>
            </a:r>
          </a:p>
          <a:p>
            <a:pPr marL="0" indent="0">
              <a:buNone/>
            </a:pPr>
            <a:endParaRPr lang="en-US" dirty="0"/>
          </a:p>
          <a:p>
            <a:endParaRPr lang="en-US" dirty="0"/>
          </a:p>
        </p:txBody>
      </p:sp>
      <p:sp>
        <p:nvSpPr>
          <p:cNvPr id="15" name="Title 1"/>
          <p:cNvSpPr>
            <a:spLocks noGrp="1"/>
          </p:cNvSpPr>
          <p:nvPr>
            <p:ph type="title"/>
          </p:nvPr>
        </p:nvSpPr>
        <p:spPr>
          <a:xfrm>
            <a:off x="385763" y="257175"/>
            <a:ext cx="7410284" cy="847725"/>
          </a:xfrm>
        </p:spPr>
        <p:txBody>
          <a:bodyPr>
            <a:normAutofit/>
          </a:bodyPr>
          <a:lstStyle/>
          <a:p>
            <a:pPr fontAlgn="base"/>
            <a:r>
              <a:rPr lang="en-US" sz="2800" b="1" dirty="0">
                <a:solidFill>
                  <a:srgbClr val="7030A0"/>
                </a:solidFill>
              </a:rPr>
              <a:t>Strategies continued:</a:t>
            </a:r>
          </a:p>
        </p:txBody>
      </p:sp>
      <p:pic>
        <p:nvPicPr>
          <p:cNvPr id="8" name="Picture 7"/>
          <p:cNvPicPr/>
          <p:nvPr/>
        </p:nvPicPr>
        <p:blipFill>
          <a:blip r:embed="rId2"/>
          <a:stretch>
            <a:fillRect/>
          </a:stretch>
        </p:blipFill>
        <p:spPr>
          <a:xfrm>
            <a:off x="8052153" y="386998"/>
            <a:ext cx="955213" cy="890095"/>
          </a:xfrm>
          <a:prstGeom prst="rect">
            <a:avLst/>
          </a:prstGeom>
        </p:spPr>
      </p:pic>
    </p:spTree>
    <p:extLst>
      <p:ext uri="{BB962C8B-B14F-4D97-AF65-F5344CB8AC3E}">
        <p14:creationId xmlns:p14="http://schemas.microsoft.com/office/powerpoint/2010/main" val="3640231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7931741" y="485156"/>
            <a:ext cx="7144" cy="1162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Content Placeholder 4"/>
          <p:cNvSpPr>
            <a:spLocks noGrp="1"/>
          </p:cNvSpPr>
          <p:nvPr>
            <p:ph idx="1"/>
          </p:nvPr>
        </p:nvSpPr>
        <p:spPr>
          <a:xfrm>
            <a:off x="301974" y="1190625"/>
            <a:ext cx="7779546" cy="5086350"/>
          </a:xfrm>
        </p:spPr>
        <p:txBody>
          <a:bodyPr>
            <a:normAutofit fontScale="85000" lnSpcReduction="20000"/>
          </a:bodyPr>
          <a:lstStyle/>
          <a:p>
            <a:pPr marL="0" indent="0" fontAlgn="base">
              <a:buNone/>
            </a:pPr>
            <a:r>
              <a:rPr lang="en-US" b="1" i="1" dirty="0"/>
              <a:t>Hearing loss</a:t>
            </a:r>
          </a:p>
          <a:p>
            <a:pPr fontAlgn="base"/>
            <a:r>
              <a:rPr lang="en-US" dirty="0"/>
              <a:t>Face the person directly and enunciate clearly. Speak in a normal volume.</a:t>
            </a:r>
          </a:p>
          <a:p>
            <a:pPr fontAlgn="base"/>
            <a:r>
              <a:rPr lang="en-US" dirty="0"/>
              <a:t>Remember the person might be trying to read your lips, so never stand with your back to them.</a:t>
            </a:r>
          </a:p>
          <a:p>
            <a:pPr fontAlgn="base"/>
            <a:r>
              <a:rPr lang="en-US" dirty="0"/>
              <a:t>If you don’t understand what the person with the hearing loss said, simply ask them to repeat it.</a:t>
            </a:r>
          </a:p>
          <a:p>
            <a:pPr marL="0" indent="0" fontAlgn="base">
              <a:buNone/>
            </a:pPr>
            <a:r>
              <a:rPr lang="en-US" b="1" i="1" dirty="0"/>
              <a:t>Vision impairments</a:t>
            </a:r>
          </a:p>
          <a:p>
            <a:pPr fontAlgn="base"/>
            <a:r>
              <a:rPr lang="en-US" dirty="0"/>
              <a:t>If the person needs or wants help with guidance, let them hold on to your arm. Don’t grab onto them or try to lead.</a:t>
            </a:r>
          </a:p>
          <a:p>
            <a:pPr fontAlgn="base"/>
            <a:r>
              <a:rPr lang="en-US" dirty="0"/>
              <a:t>Let them use their hands to touch and feel the world around them; this is how they see.</a:t>
            </a:r>
          </a:p>
          <a:p>
            <a:pPr fontAlgn="base"/>
            <a:r>
              <a:rPr lang="en-US" dirty="0"/>
              <a:t>If you meet someone who uses a guide dog, never pet or feed the animal.</a:t>
            </a:r>
          </a:p>
          <a:p>
            <a:pPr marL="0" indent="0">
              <a:buNone/>
            </a:pPr>
            <a:endParaRPr lang="en-US" dirty="0"/>
          </a:p>
          <a:p>
            <a:endParaRPr lang="en-US" dirty="0"/>
          </a:p>
        </p:txBody>
      </p:sp>
      <p:sp>
        <p:nvSpPr>
          <p:cNvPr id="15" name="Title 1"/>
          <p:cNvSpPr>
            <a:spLocks noGrp="1"/>
          </p:cNvSpPr>
          <p:nvPr>
            <p:ph type="title"/>
          </p:nvPr>
        </p:nvSpPr>
        <p:spPr>
          <a:xfrm>
            <a:off x="385763" y="257175"/>
            <a:ext cx="7410284" cy="847725"/>
          </a:xfrm>
        </p:spPr>
        <p:txBody>
          <a:bodyPr>
            <a:normAutofit/>
          </a:bodyPr>
          <a:lstStyle/>
          <a:p>
            <a:pPr fontAlgn="base"/>
            <a:r>
              <a:rPr lang="en-US" sz="2800" b="1" dirty="0">
                <a:solidFill>
                  <a:srgbClr val="7030A0"/>
                </a:solidFill>
              </a:rPr>
              <a:t>Strategies continued:</a:t>
            </a:r>
          </a:p>
        </p:txBody>
      </p:sp>
      <p:pic>
        <p:nvPicPr>
          <p:cNvPr id="8" name="Picture 7"/>
          <p:cNvPicPr/>
          <p:nvPr/>
        </p:nvPicPr>
        <p:blipFill>
          <a:blip r:embed="rId2"/>
          <a:stretch>
            <a:fillRect/>
          </a:stretch>
        </p:blipFill>
        <p:spPr>
          <a:xfrm>
            <a:off x="8052153" y="386998"/>
            <a:ext cx="955213" cy="890095"/>
          </a:xfrm>
          <a:prstGeom prst="rect">
            <a:avLst/>
          </a:prstGeom>
        </p:spPr>
      </p:pic>
    </p:spTree>
    <p:extLst>
      <p:ext uri="{BB962C8B-B14F-4D97-AF65-F5344CB8AC3E}">
        <p14:creationId xmlns:p14="http://schemas.microsoft.com/office/powerpoint/2010/main" val="1034090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7931741" y="485156"/>
            <a:ext cx="7144" cy="1162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Content Placeholder 4"/>
          <p:cNvSpPr>
            <a:spLocks noGrp="1"/>
          </p:cNvSpPr>
          <p:nvPr>
            <p:ph idx="1"/>
          </p:nvPr>
        </p:nvSpPr>
        <p:spPr>
          <a:xfrm>
            <a:off x="385763" y="1444562"/>
            <a:ext cx="7779546" cy="5413438"/>
          </a:xfrm>
        </p:spPr>
        <p:txBody>
          <a:bodyPr/>
          <a:lstStyle/>
          <a:p>
            <a:pPr marL="0" indent="0" fontAlgn="base">
              <a:buNone/>
            </a:pPr>
            <a:r>
              <a:rPr lang="en-US" b="1" i="1" dirty="0"/>
              <a:t>Speech and language disorders</a:t>
            </a:r>
          </a:p>
          <a:p>
            <a:pPr fontAlgn="base"/>
            <a:r>
              <a:rPr lang="en-US" dirty="0"/>
              <a:t>Don’t shout. People with speech disorders often have perfect hearing.</a:t>
            </a:r>
          </a:p>
          <a:p>
            <a:pPr fontAlgn="base"/>
            <a:r>
              <a:rPr lang="en-US" dirty="0"/>
              <a:t>Avoid noisy situations. Background noise makes communication hard for everyone.</a:t>
            </a:r>
          </a:p>
          <a:p>
            <a:pPr fontAlgn="base"/>
            <a:r>
              <a:rPr lang="en-US" dirty="0"/>
              <a:t>Don’t interrupt by finishing sentences or supplying words. Model slow speech with short phrases and yes-or-no questions when appropriate.</a:t>
            </a:r>
          </a:p>
          <a:p>
            <a:pPr marL="0" indent="0">
              <a:buNone/>
            </a:pPr>
            <a:endParaRPr lang="en-US" dirty="0"/>
          </a:p>
          <a:p>
            <a:endParaRPr lang="en-US" dirty="0"/>
          </a:p>
        </p:txBody>
      </p:sp>
      <p:sp>
        <p:nvSpPr>
          <p:cNvPr id="15" name="Title 1"/>
          <p:cNvSpPr>
            <a:spLocks noGrp="1"/>
          </p:cNvSpPr>
          <p:nvPr>
            <p:ph type="title"/>
          </p:nvPr>
        </p:nvSpPr>
        <p:spPr>
          <a:xfrm>
            <a:off x="385763" y="257175"/>
            <a:ext cx="7410284" cy="847725"/>
          </a:xfrm>
        </p:spPr>
        <p:txBody>
          <a:bodyPr>
            <a:normAutofit/>
          </a:bodyPr>
          <a:lstStyle/>
          <a:p>
            <a:pPr fontAlgn="base"/>
            <a:r>
              <a:rPr lang="en-US" sz="2800" b="1" dirty="0">
                <a:solidFill>
                  <a:srgbClr val="7030A0"/>
                </a:solidFill>
              </a:rPr>
              <a:t>Strategies continued:</a:t>
            </a:r>
          </a:p>
        </p:txBody>
      </p:sp>
      <p:pic>
        <p:nvPicPr>
          <p:cNvPr id="8" name="Picture 7"/>
          <p:cNvPicPr/>
          <p:nvPr/>
        </p:nvPicPr>
        <p:blipFill>
          <a:blip r:embed="rId2"/>
          <a:stretch>
            <a:fillRect/>
          </a:stretch>
        </p:blipFill>
        <p:spPr>
          <a:xfrm>
            <a:off x="8052153" y="386998"/>
            <a:ext cx="955213" cy="890095"/>
          </a:xfrm>
          <a:prstGeom prst="rect">
            <a:avLst/>
          </a:prstGeom>
        </p:spPr>
      </p:pic>
    </p:spTree>
    <p:extLst>
      <p:ext uri="{BB962C8B-B14F-4D97-AF65-F5344CB8AC3E}">
        <p14:creationId xmlns:p14="http://schemas.microsoft.com/office/powerpoint/2010/main" val="1863990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7931741" y="485156"/>
            <a:ext cx="7144" cy="1162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Content Placeholder 4"/>
          <p:cNvSpPr>
            <a:spLocks noGrp="1"/>
          </p:cNvSpPr>
          <p:nvPr>
            <p:ph idx="1"/>
          </p:nvPr>
        </p:nvSpPr>
        <p:spPr>
          <a:xfrm>
            <a:off x="295033" y="1188720"/>
            <a:ext cx="8172692" cy="5278754"/>
          </a:xfrm>
        </p:spPr>
        <p:txBody>
          <a:bodyPr>
            <a:normAutofit lnSpcReduction="10000"/>
          </a:bodyPr>
          <a:lstStyle/>
          <a:p>
            <a:pPr marL="0" indent="0">
              <a:buNone/>
            </a:pPr>
            <a:endParaRPr lang="en-US" dirty="0"/>
          </a:p>
          <a:p>
            <a:pPr marL="0" indent="0">
              <a:spcBef>
                <a:spcPts val="0"/>
              </a:spcBef>
              <a:spcAft>
                <a:spcPts val="1200"/>
              </a:spcAft>
              <a:buNone/>
            </a:pPr>
            <a:r>
              <a:rPr lang="en-US" sz="2400" b="1" i="1" dirty="0"/>
              <a:t>1. Interact</a:t>
            </a:r>
            <a:endParaRPr lang="en-US" sz="2400" i="1" dirty="0"/>
          </a:p>
          <a:p>
            <a:pPr marL="0" indent="0">
              <a:spcBef>
                <a:spcPts val="0"/>
              </a:spcBef>
              <a:spcAft>
                <a:spcPts val="1200"/>
              </a:spcAft>
              <a:buNone/>
            </a:pPr>
            <a:r>
              <a:rPr lang="en-US" sz="2400" dirty="0"/>
              <a:t>The same rules of polite conversation apply to adults and children, introduce yourself. Then, explain the activity that you will be doing with the scout.  Explain the different steps of the activity, including the beginning and the end – while making as much eye contact as possible (if the scout can tolerate eye contact).</a:t>
            </a:r>
          </a:p>
          <a:p>
            <a:pPr marL="0" indent="0">
              <a:buNone/>
            </a:pPr>
            <a:r>
              <a:rPr lang="en-US" sz="2400" b="1" i="1" dirty="0"/>
              <a:t>2. Observe</a:t>
            </a:r>
            <a:endParaRPr lang="en-US" sz="2400" i="1" dirty="0"/>
          </a:p>
          <a:p>
            <a:pPr marL="0" indent="0">
              <a:buNone/>
            </a:pPr>
            <a:r>
              <a:rPr lang="en-US" sz="2400" dirty="0"/>
              <a:t>Some children with special needs perceive sensory input in different ways and may be unable to verbalize discomfort. Remember that all behavior is communication. Always keep a lookout for these differences and think about what the child’s behavior is communicating to you.  If you’re unsure, ask the child’s parents or other adults for advice.</a:t>
            </a:r>
          </a:p>
          <a:p>
            <a:pPr marL="0" indent="0">
              <a:buNone/>
            </a:pPr>
            <a:endParaRPr lang="en-US" sz="2400" dirty="0"/>
          </a:p>
        </p:txBody>
      </p:sp>
      <p:sp>
        <p:nvSpPr>
          <p:cNvPr id="15" name="Title 1"/>
          <p:cNvSpPr>
            <a:spLocks noGrp="1"/>
          </p:cNvSpPr>
          <p:nvPr>
            <p:ph type="title"/>
          </p:nvPr>
        </p:nvSpPr>
        <p:spPr>
          <a:xfrm>
            <a:off x="385763" y="485157"/>
            <a:ext cx="7410284" cy="1162050"/>
          </a:xfrm>
        </p:spPr>
        <p:txBody>
          <a:bodyPr>
            <a:normAutofit fontScale="90000"/>
          </a:bodyPr>
          <a:lstStyle/>
          <a:p>
            <a:pPr fontAlgn="base"/>
            <a:r>
              <a:rPr lang="en-US" sz="4000" dirty="0">
                <a:solidFill>
                  <a:srgbClr val="7030A0"/>
                </a:solidFill>
              </a:rPr>
              <a:t>Eight Tips For Working with Special Abilities Scouts</a:t>
            </a:r>
            <a:br>
              <a:rPr lang="en-US" dirty="0"/>
            </a:br>
            <a:endParaRPr lang="en-US" sz="2400" b="1" dirty="0">
              <a:solidFill>
                <a:srgbClr val="7030A0"/>
              </a:solidFill>
            </a:endParaRPr>
          </a:p>
        </p:txBody>
      </p:sp>
      <p:pic>
        <p:nvPicPr>
          <p:cNvPr id="8" name="Picture 7"/>
          <p:cNvPicPr/>
          <p:nvPr/>
        </p:nvPicPr>
        <p:blipFill>
          <a:blip r:embed="rId2"/>
          <a:stretch>
            <a:fillRect/>
          </a:stretch>
        </p:blipFill>
        <p:spPr>
          <a:xfrm>
            <a:off x="8052153" y="386998"/>
            <a:ext cx="955213" cy="890095"/>
          </a:xfrm>
          <a:prstGeom prst="rect">
            <a:avLst/>
          </a:prstGeom>
        </p:spPr>
      </p:pic>
    </p:spTree>
    <p:extLst>
      <p:ext uri="{BB962C8B-B14F-4D97-AF65-F5344CB8AC3E}">
        <p14:creationId xmlns:p14="http://schemas.microsoft.com/office/powerpoint/2010/main" val="2218870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7931741" y="485156"/>
            <a:ext cx="7144" cy="1162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Content Placeholder 4"/>
          <p:cNvSpPr>
            <a:spLocks noGrp="1"/>
          </p:cNvSpPr>
          <p:nvPr>
            <p:ph idx="1"/>
          </p:nvPr>
        </p:nvSpPr>
        <p:spPr>
          <a:xfrm>
            <a:off x="295033" y="1238250"/>
            <a:ext cx="7779546" cy="5305425"/>
          </a:xfrm>
        </p:spPr>
        <p:txBody>
          <a:bodyPr>
            <a:normAutofit fontScale="47500" lnSpcReduction="20000"/>
          </a:bodyPr>
          <a:lstStyle/>
          <a:p>
            <a:pPr marL="0" indent="0">
              <a:spcBef>
                <a:spcPts val="600"/>
              </a:spcBef>
              <a:spcAft>
                <a:spcPts val="1200"/>
              </a:spcAft>
              <a:buNone/>
            </a:pPr>
            <a:r>
              <a:rPr lang="en-US" sz="4200" b="1" i="1" dirty="0"/>
              <a:t>6. Use visual, auditory or tactile cues</a:t>
            </a:r>
            <a:endParaRPr lang="en-US" sz="4200" i="1" dirty="0"/>
          </a:p>
          <a:p>
            <a:pPr marL="0" indent="0">
              <a:spcBef>
                <a:spcPts val="600"/>
              </a:spcBef>
              <a:spcAft>
                <a:spcPts val="1200"/>
              </a:spcAft>
              <a:buNone/>
            </a:pPr>
            <a:r>
              <a:rPr lang="en-US" sz="4200" dirty="0"/>
              <a:t>Having the right cues in an environment can mean the difference between participation and non-participation for many children with special needs. </a:t>
            </a:r>
          </a:p>
          <a:p>
            <a:pPr marL="0" indent="0">
              <a:spcBef>
                <a:spcPts val="600"/>
              </a:spcBef>
              <a:spcAft>
                <a:spcPts val="1200"/>
              </a:spcAft>
              <a:buNone/>
            </a:pPr>
            <a:r>
              <a:rPr lang="en-US" sz="4200" b="1" dirty="0"/>
              <a:t>7. Have a plan.  And a back-up plan.</a:t>
            </a:r>
            <a:endParaRPr lang="en-US" sz="4200" dirty="0"/>
          </a:p>
          <a:p>
            <a:pPr marL="0" indent="0">
              <a:spcBef>
                <a:spcPts val="600"/>
              </a:spcBef>
              <a:spcAft>
                <a:spcPts val="1200"/>
              </a:spcAft>
              <a:buNone/>
            </a:pPr>
            <a:r>
              <a:rPr lang="en-US" sz="4200" dirty="0"/>
              <a:t>You know what they say about the best-laid plans.  In the world of special needs, there is always a Plan B, and usually a Plan C.  Make sure that there is space to calm down and move freely if things go badly.  Think about what each participant can do instead of focusing on what they can’t contribute.</a:t>
            </a:r>
          </a:p>
          <a:p>
            <a:pPr marL="0" indent="0">
              <a:spcBef>
                <a:spcPts val="600"/>
              </a:spcBef>
              <a:spcAft>
                <a:spcPts val="1200"/>
              </a:spcAft>
              <a:buNone/>
            </a:pPr>
            <a:r>
              <a:rPr lang="en-US" sz="4200" b="1" dirty="0"/>
              <a:t>8. Be Positive</a:t>
            </a:r>
            <a:endParaRPr lang="en-US" sz="4200" dirty="0"/>
          </a:p>
          <a:p>
            <a:pPr marL="0" indent="0">
              <a:spcBef>
                <a:spcPts val="600"/>
              </a:spcBef>
              <a:spcAft>
                <a:spcPts val="1200"/>
              </a:spcAft>
              <a:buNone/>
            </a:pPr>
            <a:r>
              <a:rPr lang="en-US" sz="4200" dirty="0"/>
              <a:t>A positive attitude is the single most important quality for anyone who works with children with special needs.  I’ve seen highly trained specialists unable to interact with children because of their negative attitude and assumptions.  But some people with no experience or knowledge of the disability have jumped right in. It is important not to "dumb down" how we talk to scouts with disabilities. We should always presume competence.</a:t>
            </a:r>
          </a:p>
          <a:p>
            <a:pPr marL="0" indent="0">
              <a:spcBef>
                <a:spcPts val="600"/>
              </a:spcBef>
              <a:spcAft>
                <a:spcPts val="1200"/>
              </a:spcAft>
              <a:buNone/>
            </a:pPr>
            <a:endParaRPr lang="en-US" sz="2400" dirty="0"/>
          </a:p>
        </p:txBody>
      </p:sp>
      <p:sp>
        <p:nvSpPr>
          <p:cNvPr id="15" name="Title 1"/>
          <p:cNvSpPr>
            <a:spLocks noGrp="1"/>
          </p:cNvSpPr>
          <p:nvPr>
            <p:ph type="title"/>
          </p:nvPr>
        </p:nvSpPr>
        <p:spPr>
          <a:xfrm>
            <a:off x="295033" y="227982"/>
            <a:ext cx="7410284" cy="1162050"/>
          </a:xfrm>
        </p:spPr>
        <p:txBody>
          <a:bodyPr>
            <a:normAutofit/>
          </a:bodyPr>
          <a:lstStyle/>
          <a:p>
            <a:pPr fontAlgn="base"/>
            <a:r>
              <a:rPr lang="en-US" sz="4000" dirty="0">
                <a:solidFill>
                  <a:srgbClr val="7030A0"/>
                </a:solidFill>
              </a:rPr>
              <a:t>Tips continued:</a:t>
            </a:r>
            <a:endParaRPr lang="en-US" sz="2400" b="1" dirty="0">
              <a:solidFill>
                <a:srgbClr val="7030A0"/>
              </a:solidFill>
            </a:endParaRPr>
          </a:p>
        </p:txBody>
      </p:sp>
      <p:pic>
        <p:nvPicPr>
          <p:cNvPr id="8" name="Picture 7"/>
          <p:cNvPicPr/>
          <p:nvPr/>
        </p:nvPicPr>
        <p:blipFill>
          <a:blip r:embed="rId2"/>
          <a:stretch>
            <a:fillRect/>
          </a:stretch>
        </p:blipFill>
        <p:spPr>
          <a:xfrm>
            <a:off x="8052153" y="386998"/>
            <a:ext cx="955213" cy="890095"/>
          </a:xfrm>
          <a:prstGeom prst="rect">
            <a:avLst/>
          </a:prstGeom>
        </p:spPr>
      </p:pic>
    </p:spTree>
    <p:extLst>
      <p:ext uri="{BB962C8B-B14F-4D97-AF65-F5344CB8AC3E}">
        <p14:creationId xmlns:p14="http://schemas.microsoft.com/office/powerpoint/2010/main" val="56956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7931741" y="485156"/>
            <a:ext cx="7144" cy="1162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Content Placeholder 4"/>
          <p:cNvSpPr>
            <a:spLocks noGrp="1"/>
          </p:cNvSpPr>
          <p:nvPr>
            <p:ph idx="1"/>
          </p:nvPr>
        </p:nvSpPr>
        <p:spPr>
          <a:xfrm>
            <a:off x="152195" y="885825"/>
            <a:ext cx="7779546" cy="5781675"/>
          </a:xfrm>
        </p:spPr>
        <p:txBody>
          <a:bodyPr lIns="91440">
            <a:normAutofit fontScale="47500" lnSpcReduction="20000"/>
          </a:bodyPr>
          <a:lstStyle/>
          <a:p>
            <a:pPr marL="0" indent="0">
              <a:buNone/>
            </a:pPr>
            <a:r>
              <a:rPr lang="en-US" dirty="0"/>
              <a:t> </a:t>
            </a:r>
          </a:p>
          <a:p>
            <a:r>
              <a:rPr lang="en-US" sz="3600" dirty="0"/>
              <a:t>Meet with the new scout’s parents. Talk openly and frankly about the behaviors, needs and how to manage them. Be especially alert for suggestions that the scout could have tantrums, need breaks...etc. </a:t>
            </a:r>
          </a:p>
          <a:p>
            <a:r>
              <a:rPr lang="en-US" sz="3600" dirty="0"/>
              <a:t>Meet with someone who knows about working with children with disabilities. Often the parents can recommend someone who might even know their child. Get tips, suggestions.</a:t>
            </a:r>
          </a:p>
          <a:p>
            <a:r>
              <a:rPr lang="en-US" sz="3600" dirty="0"/>
              <a:t>Have someone medically savvy in your unit review the scout's meds and brief the scouters. Some meds are pretty strong, and can have withdrawal symptoms if a scout misses a dose or two; others might "knock a kid out" and some should always be taken shortly before bed, etc.</a:t>
            </a:r>
          </a:p>
          <a:p>
            <a:r>
              <a:rPr lang="en-US" sz="3600" dirty="0"/>
              <a:t>Meet with your PLC and all of the scouts in the new scout's patrol. Have fellow scouts who include them and look out for them The key to that is making sure the scouts understand the new scout’s disability. If they know that a scout can't process "social cues" like body language and tone of voice, they won't get upset when they seem to "act like a jerk." They'll consider it a sort of challenge to work with them instead. If they know the scout is likely to get fixated on some things, they'll be alert for it and will help redirect them. Make your scouts full partners in the effort!</a:t>
            </a:r>
          </a:p>
          <a:p>
            <a:r>
              <a:rPr lang="en-US" sz="3600" dirty="0"/>
              <a:t>Don't hesitate to say "no" to a particular trip when you don't think you can manage a scout safely, or ask the parents ahead of time to assist on the outing and then work with the scout to make the next trip on their own, great.</a:t>
            </a:r>
          </a:p>
          <a:p>
            <a:r>
              <a:rPr lang="en-US" sz="3600" dirty="0"/>
              <a:t>Most scouts won't need rank requirement or merit badge substitutions. </a:t>
            </a:r>
          </a:p>
          <a:p>
            <a:r>
              <a:rPr lang="en-US" sz="3600" dirty="0"/>
              <a:t>I believe every unit has to be honest with itself and with the families about what the troop’s real capability is to serve any given child. Don’t be afraid to ask for help!</a:t>
            </a:r>
          </a:p>
          <a:p>
            <a:pPr marL="0" indent="0">
              <a:spcBef>
                <a:spcPts val="600"/>
              </a:spcBef>
              <a:spcAft>
                <a:spcPts val="1200"/>
              </a:spcAft>
              <a:buNone/>
            </a:pPr>
            <a:endParaRPr lang="en-US" sz="2400" dirty="0"/>
          </a:p>
        </p:txBody>
      </p:sp>
      <p:sp>
        <p:nvSpPr>
          <p:cNvPr id="15" name="Title 1"/>
          <p:cNvSpPr>
            <a:spLocks noGrp="1"/>
          </p:cNvSpPr>
          <p:nvPr>
            <p:ph type="title"/>
          </p:nvPr>
        </p:nvSpPr>
        <p:spPr>
          <a:xfrm>
            <a:off x="295033" y="227982"/>
            <a:ext cx="7410284" cy="1162050"/>
          </a:xfrm>
        </p:spPr>
        <p:txBody>
          <a:bodyPr>
            <a:normAutofit/>
          </a:bodyPr>
          <a:lstStyle/>
          <a:p>
            <a:pPr fontAlgn="base"/>
            <a:r>
              <a:rPr lang="en-US" sz="4000" dirty="0">
                <a:solidFill>
                  <a:srgbClr val="7030A0"/>
                </a:solidFill>
              </a:rPr>
              <a:t>First Steps:</a:t>
            </a:r>
            <a:endParaRPr lang="en-US" sz="2400" b="1" dirty="0">
              <a:solidFill>
                <a:srgbClr val="7030A0"/>
              </a:solidFill>
            </a:endParaRPr>
          </a:p>
        </p:txBody>
      </p:sp>
      <p:pic>
        <p:nvPicPr>
          <p:cNvPr id="8" name="Picture 7"/>
          <p:cNvPicPr/>
          <p:nvPr/>
        </p:nvPicPr>
        <p:blipFill>
          <a:blip r:embed="rId2"/>
          <a:stretch>
            <a:fillRect/>
          </a:stretch>
        </p:blipFill>
        <p:spPr>
          <a:xfrm>
            <a:off x="8052153" y="386998"/>
            <a:ext cx="955213" cy="890095"/>
          </a:xfrm>
          <a:prstGeom prst="rect">
            <a:avLst/>
          </a:prstGeom>
        </p:spPr>
      </p:pic>
    </p:spTree>
    <p:extLst>
      <p:ext uri="{BB962C8B-B14F-4D97-AF65-F5344CB8AC3E}">
        <p14:creationId xmlns:p14="http://schemas.microsoft.com/office/powerpoint/2010/main" val="326834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5b6b3ce-053e-4a18-922f-e0f2c623578e@cloverpark"/>
          <p:cNvPicPr>
            <a:picLocks noChangeAspect="1" noChangeArrowheads="1"/>
          </p:cNvPicPr>
          <p:nvPr/>
        </p:nvPicPr>
        <p:blipFill rotWithShape="1">
          <a:blip r:embed="rId2">
            <a:extLst>
              <a:ext uri="{28A0092B-C50C-407E-A947-70E740481C1C}">
                <a14:useLocalDpi xmlns:a14="http://schemas.microsoft.com/office/drawing/2010/main" val="0"/>
              </a:ext>
            </a:extLst>
          </a:blip>
          <a:srcRect t="-2251" r="1573" b="3940"/>
          <a:stretch/>
        </p:blipFill>
        <p:spPr bwMode="auto">
          <a:xfrm>
            <a:off x="1751500" y="-110955"/>
            <a:ext cx="5239850" cy="6808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67849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r="1173"/>
          <a:stretch/>
        </p:blipFill>
        <p:spPr>
          <a:xfrm>
            <a:off x="1447801" y="72184"/>
            <a:ext cx="6419850" cy="6504828"/>
          </a:xfrm>
          <a:prstGeom prst="rect">
            <a:avLst/>
          </a:prstGeom>
        </p:spPr>
      </p:pic>
    </p:spTree>
    <p:extLst>
      <p:ext uri="{BB962C8B-B14F-4D97-AF65-F5344CB8AC3E}">
        <p14:creationId xmlns:p14="http://schemas.microsoft.com/office/powerpoint/2010/main" val="3598036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d-9FE17A17-2DB8-4970-BBDD-B626AEEFF0F1" descr="Image">
            <a:extLst>
              <a:ext uri="{FF2B5EF4-FFF2-40B4-BE49-F238E27FC236}">
                <a16:creationId xmlns:a16="http://schemas.microsoft.com/office/drawing/2014/main" id="{4FA9D3F8-314B-434C-AE74-71D4E5A916F8}"/>
              </a:ext>
            </a:extLst>
          </p:cNvPr>
          <p:cNvPicPr/>
          <p:nvPr/>
        </p:nvPicPr>
        <p:blipFill rotWithShape="1">
          <a:blip r:embed="rId2">
            <a:extLst>
              <a:ext uri="{28A0092B-C50C-407E-A947-70E740481C1C}">
                <a14:useLocalDpi xmlns:a14="http://schemas.microsoft.com/office/drawing/2010/main" val="0"/>
              </a:ext>
            </a:extLst>
          </a:blip>
          <a:srcRect l="630" t="4584" b="5552"/>
          <a:stretch/>
        </p:blipFill>
        <p:spPr bwMode="auto">
          <a:xfrm>
            <a:off x="1046922" y="437322"/>
            <a:ext cx="6957391" cy="5791200"/>
          </a:xfrm>
          <a:prstGeom prst="rect">
            <a:avLst/>
          </a:prstGeom>
          <a:noFill/>
          <a:ln>
            <a:noFill/>
          </a:ln>
        </p:spPr>
      </p:pic>
    </p:spTree>
    <p:extLst>
      <p:ext uri="{BB962C8B-B14F-4D97-AF65-F5344CB8AC3E}">
        <p14:creationId xmlns:p14="http://schemas.microsoft.com/office/powerpoint/2010/main" val="2716770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7931741" y="485156"/>
            <a:ext cx="7144" cy="1162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Content Placeholder 4"/>
          <p:cNvSpPr>
            <a:spLocks noGrp="1"/>
          </p:cNvSpPr>
          <p:nvPr>
            <p:ph idx="1"/>
          </p:nvPr>
        </p:nvSpPr>
        <p:spPr>
          <a:xfrm>
            <a:off x="295033" y="847725"/>
            <a:ext cx="7779546" cy="5591175"/>
          </a:xfrm>
        </p:spPr>
        <p:txBody>
          <a:bodyPr>
            <a:normAutofit fontScale="92500" lnSpcReduction="10000"/>
          </a:bodyPr>
          <a:lstStyle/>
          <a:p>
            <a:pPr marL="0" indent="0">
              <a:spcBef>
                <a:spcPts val="0"/>
              </a:spcBef>
              <a:buNone/>
            </a:pPr>
            <a:endParaRPr lang="en-US" sz="1800" dirty="0">
              <a:hlinkClick r:id="rId2"/>
            </a:endParaRPr>
          </a:p>
          <a:p>
            <a:pPr marL="0" indent="0">
              <a:spcBef>
                <a:spcPts val="0"/>
              </a:spcBef>
              <a:buNone/>
            </a:pPr>
            <a:r>
              <a:rPr lang="en-US" sz="1800" dirty="0">
                <a:hlinkClick r:id="rId3"/>
              </a:rPr>
              <a:t>https://scoutingmagazine.org/2017/02/language-important-leading-scouts-special-needs/</a:t>
            </a:r>
            <a:endParaRPr lang="en-US" sz="1800" dirty="0">
              <a:hlinkClick r:id="rId2"/>
            </a:endParaRPr>
          </a:p>
          <a:p>
            <a:pPr marL="0" indent="0">
              <a:spcBef>
                <a:spcPts val="0"/>
              </a:spcBef>
              <a:buNone/>
            </a:pPr>
            <a:endParaRPr lang="en-US" sz="1800" dirty="0"/>
          </a:p>
          <a:p>
            <a:pPr marL="0" indent="0">
              <a:spcBef>
                <a:spcPts val="0"/>
              </a:spcBef>
              <a:buNone/>
            </a:pPr>
            <a:r>
              <a:rPr lang="en-US" sz="1800" dirty="0">
                <a:hlinkClick r:id="rId4"/>
              </a:rPr>
              <a:t>https://blog.scoutingmagazine.org/2016/04/21/6-resources-working-scouts-autism/</a:t>
            </a:r>
            <a:endParaRPr lang="en-US" sz="1800" dirty="0"/>
          </a:p>
          <a:p>
            <a:pPr marL="0" indent="0">
              <a:spcBef>
                <a:spcPts val="0"/>
              </a:spcBef>
              <a:buNone/>
            </a:pPr>
            <a:endParaRPr lang="en-US" sz="1800" dirty="0"/>
          </a:p>
          <a:p>
            <a:pPr marL="0" indent="0">
              <a:spcBef>
                <a:spcPts val="0"/>
              </a:spcBef>
              <a:buNone/>
            </a:pPr>
            <a:r>
              <a:rPr lang="en-US" sz="1800" dirty="0">
                <a:hlinkClick r:id="rId5"/>
              </a:rPr>
              <a:t>https://filestore.scouting.org/filestore/pdf/33088.pdf</a:t>
            </a:r>
            <a:endParaRPr lang="en-US" sz="1800" dirty="0"/>
          </a:p>
          <a:p>
            <a:pPr marL="0" indent="0">
              <a:spcBef>
                <a:spcPts val="0"/>
              </a:spcBef>
              <a:buNone/>
            </a:pPr>
            <a:r>
              <a:rPr lang="en-US" sz="1800" dirty="0"/>
              <a:t>BSA Guide to Advancement</a:t>
            </a:r>
          </a:p>
          <a:p>
            <a:pPr marL="0" indent="0">
              <a:spcBef>
                <a:spcPts val="0"/>
              </a:spcBef>
              <a:buNone/>
            </a:pPr>
            <a:endParaRPr lang="en-US" sz="1800" dirty="0"/>
          </a:p>
          <a:p>
            <a:pPr marL="0" indent="0">
              <a:spcBef>
                <a:spcPts val="0"/>
              </a:spcBef>
              <a:buNone/>
            </a:pPr>
            <a:r>
              <a:rPr lang="en-US" sz="1800" dirty="0">
                <a:hlinkClick r:id="rId6"/>
              </a:rPr>
              <a:t>https://www.autismempowerment.org/autism-scouting-program/leadership-training-kit/</a:t>
            </a:r>
            <a:endParaRPr lang="en-US" sz="1800" dirty="0"/>
          </a:p>
          <a:p>
            <a:pPr marL="0" indent="0">
              <a:spcBef>
                <a:spcPts val="0"/>
              </a:spcBef>
              <a:buNone/>
            </a:pPr>
            <a:endParaRPr lang="en-US" sz="1800" dirty="0"/>
          </a:p>
          <a:p>
            <a:pPr marL="0" indent="0">
              <a:spcBef>
                <a:spcPts val="0"/>
              </a:spcBef>
              <a:buNone/>
            </a:pPr>
            <a:r>
              <a:rPr lang="en-US" sz="2000" dirty="0">
                <a:hlinkClick r:id="rId7"/>
              </a:rPr>
              <a:t>https://www.facebook.com/autismandscouting</a:t>
            </a:r>
            <a:endParaRPr lang="en-US" sz="2000" dirty="0"/>
          </a:p>
          <a:p>
            <a:pPr marL="0" indent="0">
              <a:spcBef>
                <a:spcPts val="0"/>
              </a:spcBef>
              <a:buNone/>
            </a:pPr>
            <a:endParaRPr lang="en-US" sz="2000" dirty="0"/>
          </a:p>
          <a:p>
            <a:pPr marL="0" indent="0">
              <a:spcBef>
                <a:spcPts val="0"/>
              </a:spcBef>
              <a:buNone/>
            </a:pPr>
            <a:r>
              <a:rPr lang="en-US" sz="2000" dirty="0">
                <a:hlinkClick r:id="rId8"/>
              </a:rPr>
              <a:t>https://www.socialthinking.com/</a:t>
            </a:r>
            <a:endParaRPr lang="en-US" sz="2000" dirty="0"/>
          </a:p>
          <a:p>
            <a:pPr marL="0" indent="0">
              <a:spcBef>
                <a:spcPts val="0"/>
              </a:spcBef>
              <a:buNone/>
            </a:pPr>
            <a:endParaRPr lang="en-US" sz="2000" dirty="0"/>
          </a:p>
          <a:p>
            <a:pPr marL="0" indent="0">
              <a:spcBef>
                <a:spcPts val="0"/>
              </a:spcBef>
              <a:buNone/>
            </a:pPr>
            <a:endParaRPr lang="en-US" sz="2000" dirty="0"/>
          </a:p>
          <a:p>
            <a:pPr marL="0" indent="0">
              <a:spcBef>
                <a:spcPts val="0"/>
              </a:spcBef>
              <a:buNone/>
            </a:pPr>
            <a:endParaRPr lang="en-US" sz="2000" dirty="0"/>
          </a:p>
          <a:p>
            <a:pPr marL="0" indent="0">
              <a:spcBef>
                <a:spcPts val="0"/>
              </a:spcBef>
              <a:buNone/>
            </a:pPr>
            <a:endParaRPr lang="en-US" sz="2000" dirty="0"/>
          </a:p>
          <a:p>
            <a:pPr marL="0" indent="0">
              <a:spcBef>
                <a:spcPts val="0"/>
              </a:spcBef>
              <a:buNone/>
            </a:pPr>
            <a:endParaRPr lang="en-US" sz="2000" dirty="0"/>
          </a:p>
          <a:p>
            <a:pPr marL="0" indent="0" algn="r">
              <a:spcBef>
                <a:spcPts val="0"/>
              </a:spcBef>
              <a:buNone/>
            </a:pPr>
            <a:endParaRPr lang="en-US" sz="2000" dirty="0"/>
          </a:p>
          <a:p>
            <a:pPr marL="0" indent="0" algn="r">
              <a:spcBef>
                <a:spcPts val="0"/>
              </a:spcBef>
              <a:buNone/>
            </a:pPr>
            <a:endParaRPr lang="en-US" sz="2000" dirty="0"/>
          </a:p>
          <a:p>
            <a:pPr marL="0" indent="0" algn="r">
              <a:spcBef>
                <a:spcPts val="0"/>
              </a:spcBef>
              <a:buNone/>
            </a:pPr>
            <a:endParaRPr lang="en-US" sz="2000" dirty="0"/>
          </a:p>
          <a:p>
            <a:pPr marL="0" indent="0" algn="r">
              <a:spcBef>
                <a:spcPts val="0"/>
              </a:spcBef>
              <a:buNone/>
            </a:pPr>
            <a:r>
              <a:rPr lang="en-US" sz="900" dirty="0">
                <a:latin typeface="Calibri Light" panose="020F0302020204030204" pitchFamily="34" charset="0"/>
                <a:cs typeface="Calibri Light" panose="020F0302020204030204" pitchFamily="34" charset="0"/>
              </a:rPr>
              <a:t>October 2020</a:t>
            </a:r>
          </a:p>
          <a:p>
            <a:pPr marL="0" indent="0">
              <a:spcBef>
                <a:spcPts val="0"/>
              </a:spcBef>
              <a:buNone/>
            </a:pPr>
            <a:endParaRPr lang="en-US" sz="2000" dirty="0"/>
          </a:p>
          <a:p>
            <a:pPr marL="0" indent="0">
              <a:spcBef>
                <a:spcPts val="0"/>
              </a:spcBef>
              <a:buNone/>
            </a:pPr>
            <a:endParaRPr lang="en-US" sz="2000" dirty="0"/>
          </a:p>
          <a:p>
            <a:endParaRPr lang="en-US" dirty="0"/>
          </a:p>
          <a:p>
            <a:endParaRPr lang="en-US" dirty="0"/>
          </a:p>
        </p:txBody>
      </p:sp>
      <p:sp>
        <p:nvSpPr>
          <p:cNvPr id="15" name="Title 1"/>
          <p:cNvSpPr>
            <a:spLocks noGrp="1"/>
          </p:cNvSpPr>
          <p:nvPr>
            <p:ph type="title"/>
          </p:nvPr>
        </p:nvSpPr>
        <p:spPr>
          <a:xfrm>
            <a:off x="447675" y="184150"/>
            <a:ext cx="7269163" cy="971550"/>
          </a:xfrm>
        </p:spPr>
        <p:txBody>
          <a:bodyPr>
            <a:normAutofit fontScale="90000"/>
          </a:bodyPr>
          <a:lstStyle/>
          <a:p>
            <a:r>
              <a:rPr lang="en-US" altLang="en-US" sz="3900" dirty="0">
                <a:solidFill>
                  <a:srgbClr val="7030A0"/>
                </a:solidFill>
              </a:rPr>
              <a:t>Additional Information &amp; Resources</a:t>
            </a:r>
            <a:endParaRPr lang="en-US" sz="3900" dirty="0">
              <a:solidFill>
                <a:srgbClr val="7030A0"/>
              </a:solidFill>
            </a:endParaRPr>
          </a:p>
        </p:txBody>
      </p:sp>
      <p:pic>
        <p:nvPicPr>
          <p:cNvPr id="8" name="Picture 7"/>
          <p:cNvPicPr/>
          <p:nvPr/>
        </p:nvPicPr>
        <p:blipFill>
          <a:blip r:embed="rId9"/>
          <a:stretch>
            <a:fillRect/>
          </a:stretch>
        </p:blipFill>
        <p:spPr>
          <a:xfrm>
            <a:off x="8074579" y="348155"/>
            <a:ext cx="955213" cy="890095"/>
          </a:xfrm>
          <a:prstGeom prst="rect">
            <a:avLst/>
          </a:prstGeom>
        </p:spPr>
      </p:pic>
    </p:spTree>
    <p:extLst>
      <p:ext uri="{BB962C8B-B14F-4D97-AF65-F5344CB8AC3E}">
        <p14:creationId xmlns:p14="http://schemas.microsoft.com/office/powerpoint/2010/main" val="248412876"/>
      </p:ext>
    </p:extLst>
  </p:cSld>
  <p:clrMapOvr>
    <a:masterClrMapping/>
  </p:clrMapOvr>
</p:sld>
</file>

<file path=ppt/theme/theme1.xml><?xml version="1.0" encoding="utf-8"?>
<a:theme xmlns:a="http://schemas.openxmlformats.org/drawingml/2006/main" name="Office Them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7209</TotalTime>
  <Words>1407</Words>
  <Application>Microsoft Office PowerPoint</Application>
  <PresentationFormat>On-screen Show (4:3)</PresentationFormat>
  <Paragraphs>100</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Serving Scouts with  Special Abilities</vt:lpstr>
      <vt:lpstr> </vt:lpstr>
      <vt:lpstr>A Program of Opportunities</vt:lpstr>
      <vt:lpstr>Strategies as a guide to working with Scouts with special abilities</vt:lpstr>
      <vt:lpstr>Strategies continued:</vt:lpstr>
      <vt:lpstr>Strategies continued:</vt:lpstr>
      <vt:lpstr>Strategies continued:</vt:lpstr>
      <vt:lpstr>Strategies continued:</vt:lpstr>
      <vt:lpstr>Eight Tips For Working with Special Abilities Scouts </vt:lpstr>
      <vt:lpstr>Tips continued:</vt:lpstr>
      <vt:lpstr>First Steps:</vt:lpstr>
      <vt:lpstr>PowerPoint Presentation</vt:lpstr>
      <vt:lpstr>PowerPoint Presentation</vt:lpstr>
      <vt:lpstr>PowerPoint Presentation</vt:lpstr>
      <vt:lpstr>Additional Information &amp;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Nancy Peterson</dc:creator>
  <cp:lastModifiedBy>K Taylor</cp:lastModifiedBy>
  <cp:revision>62</cp:revision>
  <cp:lastPrinted>2018-10-18T23:27:06Z</cp:lastPrinted>
  <dcterms:created xsi:type="dcterms:W3CDTF">2018-10-15T18:56:39Z</dcterms:created>
  <dcterms:modified xsi:type="dcterms:W3CDTF">2020-10-17T23:05:59Z</dcterms:modified>
</cp:coreProperties>
</file>