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32" r:id="rId2"/>
    <p:sldId id="303" r:id="rId3"/>
    <p:sldId id="258" r:id="rId4"/>
    <p:sldId id="264" r:id="rId5"/>
    <p:sldId id="322" r:id="rId6"/>
    <p:sldId id="358" r:id="rId7"/>
    <p:sldId id="359" r:id="rId8"/>
    <p:sldId id="360" r:id="rId9"/>
    <p:sldId id="357" r:id="rId10"/>
    <p:sldId id="361" r:id="rId11"/>
    <p:sldId id="362" r:id="rId12"/>
    <p:sldId id="363" r:id="rId13"/>
    <p:sldId id="374" r:id="rId14"/>
    <p:sldId id="375" r:id="rId15"/>
    <p:sldId id="370" r:id="rId16"/>
    <p:sldId id="371" r:id="rId17"/>
    <p:sldId id="372" r:id="rId18"/>
    <p:sldId id="339" r:id="rId19"/>
    <p:sldId id="364" r:id="rId20"/>
    <p:sldId id="365" r:id="rId21"/>
    <p:sldId id="366" r:id="rId22"/>
    <p:sldId id="367" r:id="rId23"/>
    <p:sldId id="368" r:id="rId24"/>
    <p:sldId id="369" r:id="rId25"/>
    <p:sldId id="376" r:id="rId26"/>
    <p:sldId id="373" r:id="rId27"/>
    <p:sldId id="378" r:id="rId28"/>
    <p:sldId id="380" r:id="rId29"/>
    <p:sldId id="379" r:id="rId30"/>
    <p:sldId id="34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504E4E-A562-4647-97F6-1BBF6AC43A79}">
          <p14:sldIdLst>
            <p14:sldId id="332"/>
            <p14:sldId id="303"/>
            <p14:sldId id="258"/>
            <p14:sldId id="264"/>
            <p14:sldId id="322"/>
            <p14:sldId id="358"/>
            <p14:sldId id="359"/>
            <p14:sldId id="360"/>
            <p14:sldId id="357"/>
            <p14:sldId id="361"/>
            <p14:sldId id="362"/>
            <p14:sldId id="363"/>
            <p14:sldId id="374"/>
            <p14:sldId id="375"/>
            <p14:sldId id="370"/>
            <p14:sldId id="371"/>
            <p14:sldId id="372"/>
            <p14:sldId id="339"/>
            <p14:sldId id="364"/>
            <p14:sldId id="365"/>
            <p14:sldId id="366"/>
            <p14:sldId id="367"/>
            <p14:sldId id="368"/>
            <p14:sldId id="369"/>
            <p14:sldId id="376"/>
            <p14:sldId id="373"/>
            <p14:sldId id="378"/>
            <p14:sldId id="380"/>
            <p14:sldId id="379"/>
            <p14:sldId id="342"/>
          </p14:sldIdLst>
        </p14:section>
        <p14:section name="Untitled Section" id="{0203B67D-B35A-AC4C-B505-04B7EEAF9B5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dy Shaw" initials="WS" lastIdx="5" clrIdx="0"/>
  <p:cmAuthor id="2" name="April McMillan" initials="AM" lastIdx="1" clrIdx="1"/>
  <p:cmAuthor id="3" name="Effie Delimarkos" initials="ED"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838"/>
    <a:srgbClr val="C7B384"/>
    <a:srgbClr val="DB6767"/>
    <a:srgbClr val="952524"/>
    <a:srgbClr val="EAA8A8"/>
    <a:srgbClr val="39516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330" autoAdjust="0"/>
    <p:restoredTop sz="79554"/>
  </p:normalViewPr>
  <p:slideViewPr>
    <p:cSldViewPr snapToGrid="0">
      <p:cViewPr varScale="1">
        <p:scale>
          <a:sx n="67" d="100"/>
          <a:sy n="67" d="100"/>
        </p:scale>
        <p:origin x="66" y="22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5A6AD-7054-354F-83A4-8A6D35047999}" type="datetimeFigureOut">
              <a:rPr lang="en-US" smtClean="0"/>
              <a:t>10/17/2020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224D3-FE22-7745-90FA-47852B6C07B9}" type="slidenum">
              <a:rPr lang="en-US" smtClean="0"/>
              <a:t>‹#›</a:t>
            </a:fld>
            <a:endParaRPr lang="en-US"/>
          </a:p>
        </p:txBody>
      </p:sp>
    </p:spTree>
    <p:extLst>
      <p:ext uri="{BB962C8B-B14F-4D97-AF65-F5344CB8AC3E}">
        <p14:creationId xmlns:p14="http://schemas.microsoft.com/office/powerpoint/2010/main" val="198388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a:t>
            </a:fld>
            <a:endParaRPr lang="en-US"/>
          </a:p>
        </p:txBody>
      </p:sp>
    </p:spTree>
    <p:extLst>
      <p:ext uri="{BB962C8B-B14F-4D97-AF65-F5344CB8AC3E}">
        <p14:creationId xmlns:p14="http://schemas.microsoft.com/office/powerpoint/2010/main" val="3338519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a:t>
            </a:fld>
            <a:endParaRPr lang="en-US"/>
          </a:p>
        </p:txBody>
      </p:sp>
    </p:spTree>
    <p:extLst>
      <p:ext uri="{BB962C8B-B14F-4D97-AF65-F5344CB8AC3E}">
        <p14:creationId xmlns:p14="http://schemas.microsoft.com/office/powerpoint/2010/main" val="188587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3</a:t>
            </a:fld>
            <a:endParaRPr lang="en-US"/>
          </a:p>
        </p:txBody>
      </p:sp>
    </p:spTree>
    <p:extLst>
      <p:ext uri="{BB962C8B-B14F-4D97-AF65-F5344CB8AC3E}">
        <p14:creationId xmlns:p14="http://schemas.microsoft.com/office/powerpoint/2010/main" val="2106935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4</a:t>
            </a:fld>
            <a:endParaRPr lang="en-US"/>
          </a:p>
        </p:txBody>
      </p:sp>
    </p:spTree>
    <p:extLst>
      <p:ext uri="{BB962C8B-B14F-4D97-AF65-F5344CB8AC3E}">
        <p14:creationId xmlns:p14="http://schemas.microsoft.com/office/powerpoint/2010/main" val="312183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5</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6</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7</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8</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9</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10</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11</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12</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13</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14</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15</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16</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17</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18</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19</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20</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21</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22</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23</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24</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25</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there will be times during the program that you need to be able to distinguish the gender of a troop or of a participant, use these terms for troops and these terms for individuals. </a:t>
            </a:r>
          </a:p>
          <a:p>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26</a:t>
            </a:fld>
            <a:endParaRPr lang="en-US"/>
          </a:p>
        </p:txBody>
      </p:sp>
    </p:spTree>
    <p:extLst>
      <p:ext uri="{BB962C8B-B14F-4D97-AF65-F5344CB8AC3E}">
        <p14:creationId xmlns:p14="http://schemas.microsoft.com/office/powerpoint/2010/main" val="1868682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there will be times during the program that you need to be able to distinguish the gender of a troop or of a participant, use these terms for troops and these terms for individuals. </a:t>
            </a:r>
          </a:p>
          <a:p>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27</a:t>
            </a:fld>
            <a:endParaRPr lang="en-US"/>
          </a:p>
        </p:txBody>
      </p:sp>
    </p:spTree>
    <p:extLst>
      <p:ext uri="{BB962C8B-B14F-4D97-AF65-F5344CB8AC3E}">
        <p14:creationId xmlns:p14="http://schemas.microsoft.com/office/powerpoint/2010/main" val="1868682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there will be times during the program that you need to be able to distinguish the gender of a troop or of a participant, use these terms for troops and these terms for individuals. </a:t>
            </a:r>
          </a:p>
          <a:p>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28</a:t>
            </a:fld>
            <a:endParaRPr lang="en-US"/>
          </a:p>
        </p:txBody>
      </p:sp>
    </p:spTree>
    <p:extLst>
      <p:ext uri="{BB962C8B-B14F-4D97-AF65-F5344CB8AC3E}">
        <p14:creationId xmlns:p14="http://schemas.microsoft.com/office/powerpoint/2010/main" val="1868682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there will be times during the program that you need to be able to distinguish the gender of a troop or of a participant, use these terms for troops and these terms for individuals. </a:t>
            </a:r>
          </a:p>
          <a:p>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29</a:t>
            </a:fld>
            <a:endParaRPr lang="en-US"/>
          </a:p>
        </p:txBody>
      </p:sp>
    </p:spTree>
    <p:extLst>
      <p:ext uri="{BB962C8B-B14F-4D97-AF65-F5344CB8AC3E}">
        <p14:creationId xmlns:p14="http://schemas.microsoft.com/office/powerpoint/2010/main" val="1868682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30</a:t>
            </a:fld>
            <a:endParaRPr lang="en-US"/>
          </a:p>
        </p:txBody>
      </p:sp>
    </p:spTree>
    <p:extLst>
      <p:ext uri="{BB962C8B-B14F-4D97-AF65-F5344CB8AC3E}">
        <p14:creationId xmlns:p14="http://schemas.microsoft.com/office/powerpoint/2010/main" val="2859341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648C-C492-4AFF-927B-476CF8571F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E865B0-61EC-4D3B-9721-C71915DD6E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4FA13F-80A2-466E-8B58-F74231F3EA3B}"/>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8E2D1FAB-36FF-487E-91CB-26E54BE7D1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06574-BDCB-4803-9B27-7AF31D49D50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12489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8A5C3-3D06-4517-8EF2-C3FC9B7AAA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6E942A-92CE-42C7-A3BE-5AE2A4E989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217868-E986-4252-A25E-7E677ED7269C}"/>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AC1B59B9-8F53-4B42-A7FF-F352362C3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56778-C16B-4B55-AD15-256BA62CD988}"/>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43858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00FD-8968-4EA9-B9E5-1C0C2E79B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E77E3D-A768-4D15-8D16-C7C8D15940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ACE2E54-F4E9-41D3-8220-2E7BB5A322A2}"/>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BC58DB75-AC88-4699-A0B9-D98828C7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D34FF5-B24F-49F7-B2B0-AB5AAA57873C}"/>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4015524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5609-E2F5-4C55-B625-11C22AB94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8D1407-0614-4B2B-AC6F-5F5DB047D8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9C756E-D403-419A-9E17-2D075D67B7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AB9E84-DCFC-458C-A511-D92B1269B47D}"/>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6" name="Footer Placeholder 5">
            <a:extLst>
              <a:ext uri="{FF2B5EF4-FFF2-40B4-BE49-F238E27FC236}">
                <a16:creationId xmlns:a16="http://schemas.microsoft.com/office/drawing/2014/main" id="{F5387296-C188-422C-B33E-8EE19CA641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BAC829-98C4-4F80-AD1C-B3ED756E1292}"/>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085327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0F15-5F1C-4DA5-9A6A-F630D75480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DFC9F9-D0D9-4928-B166-477AD3F7C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D11A317-F3EE-4381-872B-AF97EEB698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E33BF-0B74-41C6-AAF5-56E651DC4A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2F427E3-DF65-4744-B779-0F909D490B6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6362E0-F2EF-4DC1-A319-102805136D19}"/>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8" name="Footer Placeholder 7">
            <a:extLst>
              <a:ext uri="{FF2B5EF4-FFF2-40B4-BE49-F238E27FC236}">
                <a16:creationId xmlns:a16="http://schemas.microsoft.com/office/drawing/2014/main" id="{66EFE4C2-C231-4A3B-BABA-451C35299D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47A70EB-EDE3-44A2-8DC3-0BC0065F314C}"/>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196783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BC849-2FF5-4C7E-8E04-3ED4307EF8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A33C6D-F625-4244-99BC-2639E0F4B133}"/>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4" name="Footer Placeholder 3">
            <a:extLst>
              <a:ext uri="{FF2B5EF4-FFF2-40B4-BE49-F238E27FC236}">
                <a16:creationId xmlns:a16="http://schemas.microsoft.com/office/drawing/2014/main" id="{AC5D3949-6989-489D-9153-EF3B00A4DB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AA7971-46C5-4192-AC9A-849337BA976F}"/>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66805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0EF9C8-3550-4901-80C8-6857933204D9}"/>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3" name="Footer Placeholder 2">
            <a:extLst>
              <a:ext uri="{FF2B5EF4-FFF2-40B4-BE49-F238E27FC236}">
                <a16:creationId xmlns:a16="http://schemas.microsoft.com/office/drawing/2014/main" id="{2E1829C1-EE83-4532-B876-BFBFD3D9EF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F27F5C-3E12-4B0D-905C-B16C11A04842}"/>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81940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125BE-BBD0-499C-A810-9451092AF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222610-145E-4B60-8F60-96AF9F6BE8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3A8B7D-D70A-4435-AAE0-D2A466C52F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85F142-DA50-4C64-BEF9-3A5DD3B343DB}"/>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6" name="Footer Placeholder 5">
            <a:extLst>
              <a:ext uri="{FF2B5EF4-FFF2-40B4-BE49-F238E27FC236}">
                <a16:creationId xmlns:a16="http://schemas.microsoft.com/office/drawing/2014/main" id="{14DD2E36-CA6B-47CB-943C-3A5E19F864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2D156E-4C28-4A9A-9FA6-362FADE37E39}"/>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233777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9950-692D-470D-B3A1-953F932C26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D3BD10-7D78-44B8-9D90-086CD1323A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1A73BC-B693-4C79-8D24-AE5522F9E3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CF4AAF-C586-44C5-B88E-DBF484FC55BC}"/>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6" name="Footer Placeholder 5">
            <a:extLst>
              <a:ext uri="{FF2B5EF4-FFF2-40B4-BE49-F238E27FC236}">
                <a16:creationId xmlns:a16="http://schemas.microsoft.com/office/drawing/2014/main" id="{04A2EB13-7A19-4AA4-A182-757E72DE2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42074F-2EE7-4AD5-BF85-CAC95569876B}"/>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1779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F08F-7834-4FBA-8D66-FCF14D6151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9D9259-21C8-4286-A533-4090418667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D45C1-D5B4-4D55-AF81-FCE980482EA9}"/>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CBAB1A6E-23FC-48A7-BBED-998E9A34F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015ED-8A50-4B33-9C51-093D176E38B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49707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FAF473-D385-40B1-B556-5FA5073B80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2096FE-1937-4CF8-9377-ABBB8535416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34375-9FB4-494B-BC9C-667DCF7F9DC3}"/>
              </a:ext>
            </a:extLst>
          </p:cNvPr>
          <p:cNvSpPr>
            <a:spLocks noGrp="1"/>
          </p:cNvSpPr>
          <p:nvPr>
            <p:ph type="dt" sz="half" idx="10"/>
          </p:nvPr>
        </p:nvSpPr>
        <p:spPr/>
        <p:txBody>
          <a:body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91988493-6FC3-44DA-8C84-61D9FB9A4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71D14-E8C2-40C0-8A78-7D2FCF122D2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232510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B9F04B-CA77-4D5C-B1EB-01D6430D0F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C3E7A0-B892-4436-B0B6-B1F4D5FCA7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358860-0A80-4137-8861-7B25ABE5F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7E4C5F-B5E5-453A-BF73-37DF472D4AC5}" type="datetimeFigureOut">
              <a:rPr lang="en-US" smtClean="0"/>
              <a:t>10/17/2020</a:t>
            </a:fld>
            <a:endParaRPr lang="en-US"/>
          </a:p>
        </p:txBody>
      </p:sp>
      <p:sp>
        <p:nvSpPr>
          <p:cNvPr id="5" name="Footer Placeholder 4">
            <a:extLst>
              <a:ext uri="{FF2B5EF4-FFF2-40B4-BE49-F238E27FC236}">
                <a16:creationId xmlns:a16="http://schemas.microsoft.com/office/drawing/2014/main" id="{C8359005-C24E-4691-8535-71C09A4174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38BCC6-640F-4EB4-9078-5B493D1612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EAEF58-2CB1-460C-938F-E45524928DA4}" type="slidenum">
              <a:rPr lang="en-US" smtClean="0"/>
              <a:t>‹#›</a:t>
            </a:fld>
            <a:endParaRPr lang="en-US"/>
          </a:p>
        </p:txBody>
      </p:sp>
    </p:spTree>
    <p:extLst>
      <p:ext uri="{BB962C8B-B14F-4D97-AF65-F5344CB8AC3E}">
        <p14:creationId xmlns:p14="http://schemas.microsoft.com/office/powerpoint/2010/main" val="3699713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s://www.nwac.u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nwac.us/"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nwac.us/"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hyperlink" Target="https://www.rei.com/learn/expert-advice/cold-weather-hiking.html" TargetMode="External"/><Relationship Id="rId4" Type="http://schemas.openxmlformats.org/officeDocument/2006/relationships/hyperlink" Target="https://www.nwa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Sports Safety	</a:t>
            </a:r>
          </a:p>
        </p:txBody>
      </p:sp>
      <p:sp>
        <p:nvSpPr>
          <p:cNvPr id="9" name="TextBox 8">
            <a:extLst>
              <a:ext uri="{FF2B5EF4-FFF2-40B4-BE49-F238E27FC236}">
                <a16:creationId xmlns:a16="http://schemas.microsoft.com/office/drawing/2014/main" id="{BA951DE1-E55F-4B29-A103-450C6C36A933}"/>
              </a:ext>
            </a:extLst>
          </p:cNvPr>
          <p:cNvSpPr txBox="1"/>
          <p:nvPr/>
        </p:nvSpPr>
        <p:spPr>
          <a:xfrm>
            <a:off x="320535" y="1055407"/>
            <a:ext cx="9611256" cy="6155531"/>
          </a:xfrm>
          <a:prstGeom prst="rect">
            <a:avLst/>
          </a:prstGeom>
          <a:noFill/>
        </p:spPr>
        <p:txBody>
          <a:bodyPr wrap="square" rtlCol="0">
            <a:spAutoFit/>
          </a:bodyPr>
          <a:lstStyle/>
          <a:p>
            <a:endParaRPr lang="en-US" sz="3200" dirty="0">
              <a:solidFill>
                <a:srgbClr val="545838"/>
              </a:solidFill>
              <a:latin typeface="Franklin Gothic Medium Cond" panose="020B0606030402020204" pitchFamily="34" charset="0"/>
            </a:endParaRPr>
          </a:p>
          <a:p>
            <a:pPr fontAlgn="base"/>
            <a:r>
              <a:rPr lang="en-US" sz="3600" dirty="0"/>
              <a:t>Class #  314 </a:t>
            </a:r>
          </a:p>
          <a:p>
            <a:pPr fontAlgn="base"/>
            <a:endParaRPr lang="en-US" sz="3600" dirty="0"/>
          </a:p>
          <a:p>
            <a:pPr fontAlgn="base"/>
            <a:r>
              <a:rPr lang="en-US" sz="3600" dirty="0"/>
              <a:t>Winter Sports Safety; description: Learn the basics of avalanche safety, how to spot and avoid terrain hazards, and what to do when wild weather hits. Will also touch on the proper use of equipment and clothing. Great for everyone from experienced winter sports enthusiasts to beginners.</a:t>
            </a:r>
          </a:p>
          <a:p>
            <a:pPr fontAlgn="base"/>
            <a:br>
              <a:rPr lang="en-US" dirty="0"/>
            </a:br>
            <a:endParaRPr lang="en-US" dirty="0"/>
          </a:p>
          <a:p>
            <a:pPr fontAlgn="base"/>
            <a:endParaRPr lang="en-US" dirty="0"/>
          </a:p>
          <a:p>
            <a:pPr marL="914400" lvl="1" indent="-457200">
              <a:buFontTx/>
              <a:buChar char="-"/>
            </a:pPr>
            <a:endParaRPr lang="en-US" sz="20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Medium Cond" panose="020B0606030402020204" pitchFamily="34" charset="0"/>
            </a:endParaRPr>
          </a:p>
        </p:txBody>
      </p:sp>
    </p:spTree>
    <p:extLst>
      <p:ext uri="{BB962C8B-B14F-4D97-AF65-F5344CB8AC3E}">
        <p14:creationId xmlns:p14="http://schemas.microsoft.com/office/powerpoint/2010/main" val="83943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Sports / Activities</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Medium Cond" panose="020B0606030402020204" pitchFamily="34" charset="0"/>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1285" y="943582"/>
            <a:ext cx="3680336" cy="4075889"/>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83710" y="4173622"/>
            <a:ext cx="3297677" cy="2412459"/>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26192" y="1128408"/>
            <a:ext cx="3673117" cy="3220801"/>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7949" y="4192164"/>
            <a:ext cx="3597416" cy="2393917"/>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6220" y="509383"/>
            <a:ext cx="2099099" cy="3154384"/>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5537" y="4023690"/>
            <a:ext cx="3172412" cy="2376247"/>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29887" y="995733"/>
            <a:ext cx="2619375" cy="1743075"/>
          </a:xfrm>
          <a:prstGeom prst="rect">
            <a:avLst/>
          </a:prstGeom>
        </p:spPr>
      </p:pic>
    </p:spTree>
    <p:extLst>
      <p:ext uri="{BB962C8B-B14F-4D97-AF65-F5344CB8AC3E}">
        <p14:creationId xmlns:p14="http://schemas.microsoft.com/office/powerpoint/2010/main" val="174832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id="{EA634850-E842-4651-A77A-B7DAA84E9798}"/>
              </a:ext>
            </a:extLst>
          </p:cNvPr>
          <p:cNvSpPr txBox="1"/>
          <p:nvPr/>
        </p:nvSpPr>
        <p:spPr>
          <a:xfrm>
            <a:off x="911098" y="1180738"/>
            <a:ext cx="11274552" cy="4431983"/>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OBJECTIVES</a:t>
            </a:r>
          </a:p>
          <a:p>
            <a:endParaRPr lang="en-US" sz="3600" dirty="0">
              <a:solidFill>
                <a:schemeClr val="bg1"/>
              </a:solidFill>
              <a:latin typeface="Franklin Gothic Demi Cond" panose="020B0706030402020204" pitchFamily="34" charset="0"/>
            </a:endParaRPr>
          </a:p>
          <a:p>
            <a:r>
              <a:rPr lang="en-US" sz="2400" dirty="0">
                <a:solidFill>
                  <a:schemeClr val="bg1"/>
                </a:solidFill>
                <a:latin typeface="Franklin Gothic Demi Cond" panose="020B0706030402020204" pitchFamily="34" charset="0"/>
              </a:rPr>
              <a:t>At the end of this session you should understand </a:t>
            </a:r>
          </a:p>
          <a:p>
            <a:r>
              <a:rPr lang="en-US" sz="2400" dirty="0">
                <a:solidFill>
                  <a:schemeClr val="bg1"/>
                </a:solidFill>
                <a:latin typeface="Franklin Gothic Demi Cond" panose="020B0706030402020204" pitchFamily="34" charset="0"/>
              </a:rPr>
              <a:t>How to have a safe and fun Winter Sports Outing / Activity:</a:t>
            </a:r>
          </a:p>
          <a:p>
            <a:endParaRPr lang="en-US" sz="2400" dirty="0">
              <a:solidFill>
                <a:schemeClr val="bg1"/>
              </a:solidFill>
              <a:latin typeface="Franklin Gothic Demi Cond" panose="020B0706030402020204" pitchFamily="34" charset="0"/>
            </a:endParaRPr>
          </a:p>
          <a:p>
            <a:pPr marL="171450" indent="-171450">
              <a:buFont typeface="Arial" panose="020B0604020202020204" pitchFamily="34" charset="0"/>
              <a:buChar char="•"/>
            </a:pPr>
            <a:r>
              <a:rPr lang="en-US" sz="2400" dirty="0">
                <a:solidFill>
                  <a:schemeClr val="bg1"/>
                </a:solidFill>
                <a:latin typeface="Franklin Gothic Demi Cond" panose="020B0706030402020204" pitchFamily="34" charset="0"/>
              </a:rPr>
              <a:t>Plan for the unexpected (there should not be any unexpected). </a:t>
            </a:r>
          </a:p>
          <a:p>
            <a:pPr marL="171450" indent="-171450">
              <a:buFont typeface="Arial" panose="020B0604020202020204" pitchFamily="34" charset="0"/>
              <a:buChar char="•"/>
            </a:pPr>
            <a:r>
              <a:rPr lang="en-US" sz="2400" dirty="0">
                <a:solidFill>
                  <a:schemeClr val="bg1"/>
                </a:solidFill>
                <a:latin typeface="Franklin Gothic Demi Cond" panose="020B0706030402020204" pitchFamily="34" charset="0"/>
              </a:rPr>
              <a:t>Select the correct gear for the conditions</a:t>
            </a:r>
          </a:p>
          <a:p>
            <a:pPr marL="171450" indent="-171450">
              <a:buFont typeface="Arial" panose="020B0604020202020204" pitchFamily="34" charset="0"/>
              <a:buChar char="•"/>
            </a:pPr>
            <a:r>
              <a:rPr lang="en-US" sz="2400" dirty="0">
                <a:solidFill>
                  <a:schemeClr val="bg1"/>
                </a:solidFill>
                <a:latin typeface="Franklin Gothic Demi Cond" panose="020B0706030402020204" pitchFamily="34" charset="0"/>
              </a:rPr>
              <a:t>Have the Scouts safely plan and execute a Winter outing</a:t>
            </a:r>
          </a:p>
          <a:p>
            <a:pPr marL="171450" indent="-171450">
              <a:buFont typeface="Arial" panose="020B0604020202020204" pitchFamily="34" charset="0"/>
              <a:buChar char="•"/>
            </a:pPr>
            <a:r>
              <a:rPr lang="en-US" sz="2400" dirty="0">
                <a:solidFill>
                  <a:schemeClr val="bg1"/>
                </a:solidFill>
                <a:latin typeface="Franklin Gothic Demi Cond" panose="020B0706030402020204" pitchFamily="34" charset="0"/>
              </a:rPr>
              <a:t>Learn what to do and what not to do in Avalanche conditions and how to look for</a:t>
            </a:r>
          </a:p>
          <a:p>
            <a:r>
              <a:rPr lang="en-US" sz="2400" dirty="0">
                <a:solidFill>
                  <a:schemeClr val="bg1"/>
                </a:solidFill>
                <a:latin typeface="Franklin Gothic Demi Cond" panose="020B0706030402020204" pitchFamily="34" charset="0"/>
              </a:rPr>
              <a:t>   and spot avalanche terrain / conditions.</a:t>
            </a:r>
          </a:p>
        </p:txBody>
      </p:sp>
    </p:spTree>
    <p:extLst>
      <p:ext uri="{BB962C8B-B14F-4D97-AF65-F5344CB8AC3E}">
        <p14:creationId xmlns:p14="http://schemas.microsoft.com/office/powerpoint/2010/main" val="167717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A84AB0-C6A1-44AA-8F34-B5CD93CCEC2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179298" cy="6857999"/>
          </a:xfrm>
          <a:prstGeom prst="rect">
            <a:avLst/>
          </a:prstGeom>
        </p:spPr>
      </p:pic>
      <p:sp>
        <p:nvSpPr>
          <p:cNvPr id="4" name="TextBox 3">
            <a:extLst>
              <a:ext uri="{FF2B5EF4-FFF2-40B4-BE49-F238E27FC236}">
                <a16:creationId xmlns:a16="http://schemas.microsoft.com/office/drawing/2014/main" id="{8927B3B3-2605-416B-8856-EA3AF6E1FBFE}"/>
              </a:ext>
            </a:extLst>
          </p:cNvPr>
          <p:cNvSpPr txBox="1"/>
          <p:nvPr/>
        </p:nvSpPr>
        <p:spPr>
          <a:xfrm>
            <a:off x="7101191" y="74945"/>
            <a:ext cx="4950592" cy="6801862"/>
          </a:xfrm>
          <a:prstGeom prst="rect">
            <a:avLst/>
          </a:prstGeom>
          <a:noFill/>
        </p:spPr>
        <p:txBody>
          <a:bodyPr wrap="square" rtlCol="0">
            <a:spAutoFit/>
          </a:bodyPr>
          <a:lstStyle/>
          <a:p>
            <a:r>
              <a:rPr lang="en-US" sz="3600" dirty="0">
                <a:solidFill>
                  <a:srgbClr val="952524"/>
                </a:solidFill>
                <a:latin typeface="Franklin Gothic Demi Cond" panose="020B0706030402020204" pitchFamily="34" charset="0"/>
              </a:rPr>
              <a:t>10 Essentials</a:t>
            </a:r>
          </a:p>
          <a:p>
            <a:pPr marL="742950" indent="-742950">
              <a:buFont typeface="+mj-lt"/>
              <a:buAutoNum type="arabicPeriod"/>
            </a:pPr>
            <a:r>
              <a:rPr lang="en-US" sz="3600" dirty="0">
                <a:solidFill>
                  <a:srgbClr val="952524"/>
                </a:solidFill>
                <a:latin typeface="Franklin Gothic Demi Cond" panose="020B0706030402020204" pitchFamily="34" charset="0"/>
              </a:rPr>
              <a:t>Map and Compass</a:t>
            </a:r>
          </a:p>
          <a:p>
            <a:pPr marL="742950" indent="-742950">
              <a:buFont typeface="+mj-lt"/>
              <a:buAutoNum type="arabicPeriod"/>
            </a:pPr>
            <a:r>
              <a:rPr lang="en-US" sz="3600" dirty="0">
                <a:solidFill>
                  <a:srgbClr val="952524"/>
                </a:solidFill>
                <a:latin typeface="Franklin Gothic Demi Cond" panose="020B0706030402020204" pitchFamily="34" charset="0"/>
              </a:rPr>
              <a:t>Sun Protection</a:t>
            </a:r>
          </a:p>
          <a:p>
            <a:pPr marL="742950" indent="-742950">
              <a:buFont typeface="+mj-lt"/>
              <a:buAutoNum type="arabicPeriod"/>
            </a:pPr>
            <a:r>
              <a:rPr lang="en-US" sz="3600" dirty="0">
                <a:solidFill>
                  <a:srgbClr val="952524"/>
                </a:solidFill>
                <a:latin typeface="Franklin Gothic Demi Cond" panose="020B0706030402020204" pitchFamily="34" charset="0"/>
              </a:rPr>
              <a:t>Extra clothing</a:t>
            </a:r>
          </a:p>
          <a:p>
            <a:pPr marL="742950" indent="-742950">
              <a:buFont typeface="+mj-lt"/>
              <a:buAutoNum type="arabicPeriod"/>
            </a:pPr>
            <a:r>
              <a:rPr lang="en-US" sz="3600" dirty="0">
                <a:solidFill>
                  <a:srgbClr val="952524"/>
                </a:solidFill>
                <a:latin typeface="Franklin Gothic Demi Cond" panose="020B0706030402020204" pitchFamily="34" charset="0"/>
              </a:rPr>
              <a:t>Headlight / Flashlight</a:t>
            </a:r>
          </a:p>
          <a:p>
            <a:pPr marL="742950" indent="-742950">
              <a:buFont typeface="+mj-lt"/>
              <a:buAutoNum type="arabicPeriod"/>
            </a:pPr>
            <a:r>
              <a:rPr lang="en-US" sz="3600" dirty="0">
                <a:solidFill>
                  <a:srgbClr val="952524"/>
                </a:solidFill>
                <a:latin typeface="Franklin Gothic Demi Cond" panose="020B0706030402020204" pitchFamily="34" charset="0"/>
              </a:rPr>
              <a:t>First Aid Kit</a:t>
            </a:r>
          </a:p>
          <a:p>
            <a:pPr marL="742950" indent="-742950">
              <a:buFont typeface="+mj-lt"/>
              <a:buAutoNum type="arabicPeriod"/>
            </a:pPr>
            <a:r>
              <a:rPr lang="en-US" sz="3600" dirty="0">
                <a:solidFill>
                  <a:srgbClr val="952524"/>
                </a:solidFill>
                <a:latin typeface="Franklin Gothic Demi Cond" panose="020B0706030402020204" pitchFamily="34" charset="0"/>
              </a:rPr>
              <a:t>Knife / Multi-tool</a:t>
            </a:r>
          </a:p>
          <a:p>
            <a:pPr marL="742950" indent="-742950">
              <a:buFont typeface="+mj-lt"/>
              <a:buAutoNum type="arabicPeriod"/>
            </a:pPr>
            <a:r>
              <a:rPr lang="en-US" sz="3600" dirty="0">
                <a:solidFill>
                  <a:srgbClr val="952524"/>
                </a:solidFill>
                <a:latin typeface="Franklin Gothic Demi Cond" panose="020B0706030402020204" pitchFamily="34" charset="0"/>
              </a:rPr>
              <a:t>Matches / Fire Starter</a:t>
            </a:r>
          </a:p>
          <a:p>
            <a:pPr marL="742950" indent="-742950">
              <a:buFont typeface="+mj-lt"/>
              <a:buAutoNum type="arabicPeriod"/>
            </a:pPr>
            <a:r>
              <a:rPr lang="en-US" sz="3600" dirty="0">
                <a:solidFill>
                  <a:srgbClr val="952524"/>
                </a:solidFill>
                <a:latin typeface="Franklin Gothic Demi Cond" panose="020B0706030402020204" pitchFamily="34" charset="0"/>
              </a:rPr>
              <a:t>Water</a:t>
            </a:r>
          </a:p>
          <a:p>
            <a:pPr marL="742950" indent="-742950">
              <a:buFont typeface="+mj-lt"/>
              <a:buAutoNum type="arabicPeriod"/>
            </a:pPr>
            <a:r>
              <a:rPr lang="en-US" sz="3600" dirty="0">
                <a:solidFill>
                  <a:srgbClr val="952524"/>
                </a:solidFill>
                <a:latin typeface="Franklin Gothic Demi Cond" panose="020B0706030402020204" pitchFamily="34" charset="0"/>
              </a:rPr>
              <a:t>Trail Food</a:t>
            </a:r>
          </a:p>
          <a:p>
            <a:pPr marL="742950" indent="-742950">
              <a:buFont typeface="+mj-lt"/>
              <a:buAutoNum type="arabicPeriod"/>
            </a:pPr>
            <a:r>
              <a:rPr lang="en-US" sz="3600" dirty="0">
                <a:solidFill>
                  <a:srgbClr val="952524"/>
                </a:solidFill>
                <a:latin typeface="Franklin Gothic Demi Cond" panose="020B0706030402020204" pitchFamily="34" charset="0"/>
              </a:rPr>
              <a:t>Rain gear</a:t>
            </a:r>
          </a:p>
          <a:p>
            <a:pPr algn="r"/>
            <a:endParaRPr lang="en-US" sz="4000" dirty="0">
              <a:solidFill>
                <a:srgbClr val="952524"/>
              </a:solidFill>
              <a:latin typeface="Franklin Gothic Demi Cond" panose="020B0706030402020204" pitchFamily="34" charset="0"/>
            </a:endParaRPr>
          </a:p>
        </p:txBody>
      </p:sp>
    </p:spTree>
    <p:extLst>
      <p:ext uri="{BB962C8B-B14F-4D97-AF65-F5344CB8AC3E}">
        <p14:creationId xmlns:p14="http://schemas.microsoft.com/office/powerpoint/2010/main" val="1597165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id="{EA634850-E842-4651-A77A-B7DAA84E9798}"/>
              </a:ext>
            </a:extLst>
          </p:cNvPr>
          <p:cNvSpPr txBox="1"/>
          <p:nvPr/>
        </p:nvSpPr>
        <p:spPr>
          <a:xfrm>
            <a:off x="650162" y="603962"/>
            <a:ext cx="9717727" cy="4062651"/>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a:solidFill>
                  <a:schemeClr val="bg1"/>
                </a:solidFill>
                <a:latin typeface="Franklin Gothic Demi Cond" panose="020B0706030402020204" pitchFamily="34" charset="0"/>
              </a:rPr>
              <a:t>Base layer</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Moisture wicking / breathable</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Looser fitting </a:t>
            </a:r>
            <a:r>
              <a:rPr lang="en-US" sz="2400" i="1" dirty="0">
                <a:solidFill>
                  <a:schemeClr val="bg1"/>
                </a:solidFill>
                <a:latin typeface="Franklin Gothic Medium" panose="020B0603020102020204" pitchFamily="34" charset="0"/>
              </a:rPr>
              <a:t> </a:t>
            </a:r>
          </a:p>
          <a:p>
            <a:pPr marL="1257300" lvl="2" indent="-342900">
              <a:buFont typeface="Arial" panose="020B0604020202020204" pitchFamily="34" charset="0"/>
              <a:buChar char="•"/>
            </a:pPr>
            <a:r>
              <a:rPr lang="en-US" sz="2400" i="1" dirty="0">
                <a:solidFill>
                  <a:schemeClr val="bg1"/>
                </a:solidFill>
                <a:latin typeface="Franklin Gothic Medium" panose="020B0603020102020204" pitchFamily="34" charset="0"/>
              </a:rPr>
              <a:t>Polyester, Polypropylene or nylon</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210427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id="{EA634850-E842-4651-A77A-B7DAA84E9798}"/>
              </a:ext>
            </a:extLst>
          </p:cNvPr>
          <p:cNvSpPr txBox="1"/>
          <p:nvPr/>
        </p:nvSpPr>
        <p:spPr>
          <a:xfrm>
            <a:off x="222144" y="603960"/>
            <a:ext cx="9717727" cy="4431983"/>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a:solidFill>
                  <a:schemeClr val="bg1"/>
                </a:solidFill>
                <a:latin typeface="Franklin Gothic Demi Cond" panose="020B0706030402020204" pitchFamily="34" charset="0"/>
              </a:rPr>
              <a:t>Insulation layer</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Purpose</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Traps warm air next to body</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Best fabrics </a:t>
            </a:r>
            <a:r>
              <a:rPr lang="en-US" sz="2400" i="1" dirty="0">
                <a:solidFill>
                  <a:schemeClr val="bg1"/>
                </a:solidFill>
                <a:latin typeface="Franklin Gothic Medium" panose="020B0603020102020204" pitchFamily="34" charset="0"/>
              </a:rPr>
              <a:t> </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Wool, down, synthetic fill, or fleece</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474388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id="{EA634850-E842-4651-A77A-B7DAA84E9798}"/>
              </a:ext>
            </a:extLst>
          </p:cNvPr>
          <p:cNvSpPr txBox="1"/>
          <p:nvPr/>
        </p:nvSpPr>
        <p:spPr>
          <a:xfrm>
            <a:off x="222144" y="603960"/>
            <a:ext cx="9717727" cy="4431983"/>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a:solidFill>
                  <a:schemeClr val="bg1"/>
                </a:solidFill>
                <a:latin typeface="Franklin Gothic Demi Cond" panose="020B0706030402020204" pitchFamily="34" charset="0"/>
              </a:rPr>
              <a:t>Shell layer</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Purpose</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Provides protection from wind and precipitation</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Best fabrics </a:t>
            </a:r>
            <a:r>
              <a:rPr lang="en-US" sz="2400" i="1" dirty="0">
                <a:solidFill>
                  <a:schemeClr val="bg1"/>
                </a:solidFill>
                <a:latin typeface="Franklin Gothic Medium" panose="020B0603020102020204" pitchFamily="34" charset="0"/>
              </a:rPr>
              <a:t> </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Nylon with water resistant coatings like Gore-Tex or  others.</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189101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id="{EA634850-E842-4651-A77A-B7DAA84E9798}"/>
              </a:ext>
            </a:extLst>
          </p:cNvPr>
          <p:cNvSpPr txBox="1"/>
          <p:nvPr/>
        </p:nvSpPr>
        <p:spPr>
          <a:xfrm>
            <a:off x="222144" y="603960"/>
            <a:ext cx="9717727" cy="5447645"/>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 Clothing</a:t>
            </a:r>
          </a:p>
          <a:p>
            <a:r>
              <a:rPr lang="en-US" sz="5400" i="1" dirty="0">
                <a:solidFill>
                  <a:schemeClr val="bg1"/>
                </a:solidFill>
                <a:latin typeface="Franklin Gothic Demi Cond" panose="020B0706030402020204" pitchFamily="34" charset="0"/>
              </a:rPr>
              <a:t>Why?</a:t>
            </a:r>
          </a:p>
          <a:p>
            <a:pPr marL="800100" lvl="1" indent="-342900">
              <a:buFont typeface="Arial" panose="020B0604020202020204" pitchFamily="34" charset="0"/>
              <a:buChar char="•"/>
            </a:pPr>
            <a:r>
              <a:rPr lang="en-US" sz="2400" i="1" dirty="0">
                <a:solidFill>
                  <a:schemeClr val="bg1"/>
                </a:solidFill>
                <a:latin typeface="Franklin Gothic Demi Cond" panose="020B0706030402020204" pitchFamily="34" charset="0"/>
              </a:rPr>
              <a:t>Choose layers based on activities</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Snowshoeing, limited insulation to keep from overheating</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Camping, light insulation while active (building shelter) and heavy insulation during low activity times (Meal prep)</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Cotton Kills! Wet clothing  will suck the heat out of your body</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Extras, bring extra socks, gloves, hat. Change before going to bed</a:t>
            </a:r>
          </a:p>
          <a:p>
            <a:pPr marL="1257300" lvl="2" indent="-342900">
              <a:buFont typeface="Arial" panose="020B0604020202020204" pitchFamily="34" charset="0"/>
              <a:buChar char="•"/>
            </a:pPr>
            <a:r>
              <a:rPr lang="en-US" sz="2400" i="1" dirty="0">
                <a:solidFill>
                  <a:schemeClr val="bg1"/>
                </a:solidFill>
                <a:latin typeface="Franklin Gothic Demi Cond" panose="020B0706030402020204" pitchFamily="34" charset="0"/>
              </a:rPr>
              <a:t>Don’t skimp on winter clothing, getting wet and cold on an outing is the best way for Scouts to not want to go on that outing again!</a:t>
            </a:r>
          </a:p>
          <a:p>
            <a:pPr marL="800100" lvl="1" indent="-342900">
              <a:buFont typeface="Arial" panose="020B0604020202020204" pitchFamily="34" charset="0"/>
              <a:buChar char="•"/>
            </a:pPr>
            <a:endParaRPr lang="en-US" sz="2400" i="1" dirty="0">
              <a:solidFill>
                <a:schemeClr val="bg1"/>
              </a:solidFill>
              <a:latin typeface="Franklin Gothic Demi Cond" panose="020B0706030402020204" pitchFamily="34" charset="0"/>
            </a:endParaRP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285287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9" name="TextBox 8">
            <a:extLst>
              <a:ext uri="{FF2B5EF4-FFF2-40B4-BE49-F238E27FC236}">
                <a16:creationId xmlns:a16="http://schemas.microsoft.com/office/drawing/2014/main"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a:solidFill>
                  <a:srgbClr val="545838"/>
                </a:solidFill>
                <a:latin typeface="Franklin Gothic Medium Cond" panose="020B0606030402020204" pitchFamily="34" charset="0"/>
              </a:rPr>
              <a:t>Winter Shelter</a:t>
            </a: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6818" y="2505074"/>
            <a:ext cx="6478620" cy="3671989"/>
          </a:xfrm>
          <a:prstGeom prst="rect">
            <a:avLst/>
          </a:prstGeom>
        </p:spPr>
      </p:pic>
    </p:spTree>
    <p:extLst>
      <p:ext uri="{BB962C8B-B14F-4D97-AF65-F5344CB8AC3E}">
        <p14:creationId xmlns:p14="http://schemas.microsoft.com/office/powerpoint/2010/main" val="383602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9" name="TextBox 8">
            <a:extLst>
              <a:ext uri="{FF2B5EF4-FFF2-40B4-BE49-F238E27FC236}">
                <a16:creationId xmlns:a16="http://schemas.microsoft.com/office/drawing/2014/main"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a:solidFill>
                  <a:srgbClr val="545838"/>
                </a:solidFill>
                <a:latin typeface="Franklin Gothic Medium Cond" panose="020B0606030402020204" pitchFamily="34" charset="0"/>
              </a:rPr>
              <a:t>Snow Trench</a:t>
            </a: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3821" y="2428874"/>
            <a:ext cx="6381345" cy="4078929"/>
          </a:xfrm>
          <a:prstGeom prst="rect">
            <a:avLst/>
          </a:prstGeom>
        </p:spPr>
      </p:pic>
    </p:spTree>
    <p:extLst>
      <p:ext uri="{BB962C8B-B14F-4D97-AF65-F5344CB8AC3E}">
        <p14:creationId xmlns:p14="http://schemas.microsoft.com/office/powerpoint/2010/main" val="197377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9" name="TextBox 8">
            <a:extLst>
              <a:ext uri="{FF2B5EF4-FFF2-40B4-BE49-F238E27FC236}">
                <a16:creationId xmlns:a16="http://schemas.microsoft.com/office/drawing/2014/main"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a:solidFill>
                  <a:srgbClr val="545838"/>
                </a:solidFill>
                <a:latin typeface="Franklin Gothic Medium Cond" panose="020B0606030402020204" pitchFamily="34" charset="0"/>
              </a:rPr>
              <a:t>Igloo</a:t>
            </a: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1838" y="2514600"/>
            <a:ext cx="6085462" cy="3088532"/>
          </a:xfrm>
          <a:prstGeom prst="rect">
            <a:avLst/>
          </a:prstGeom>
        </p:spPr>
      </p:pic>
    </p:spTree>
    <p:extLst>
      <p:ext uri="{BB962C8B-B14F-4D97-AF65-F5344CB8AC3E}">
        <p14:creationId xmlns:p14="http://schemas.microsoft.com/office/powerpoint/2010/main" val="348048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sp>
        <p:nvSpPr>
          <p:cNvPr id="5" name="TextBox 4"/>
          <p:cNvSpPr txBox="1"/>
          <p:nvPr/>
        </p:nvSpPr>
        <p:spPr>
          <a:xfrm>
            <a:off x="622570" y="1089498"/>
            <a:ext cx="4473962" cy="1569660"/>
          </a:xfrm>
          <a:prstGeom prst="rect">
            <a:avLst/>
          </a:prstGeom>
          <a:noFill/>
        </p:spPr>
        <p:txBody>
          <a:bodyPr wrap="square" rtlCol="0">
            <a:spAutoFit/>
          </a:bodyPr>
          <a:lstStyle/>
          <a:p>
            <a:r>
              <a:rPr lang="en-US" sz="9600" dirty="0" err="1">
                <a:latin typeface="Franklin Gothic Medium Cond" panose="020B0606030402020204" pitchFamily="34" charset="0"/>
              </a:rPr>
              <a:t>Quinzee</a:t>
            </a:r>
            <a:endParaRPr lang="en-US" sz="9600" dirty="0">
              <a:latin typeface="Franklin Gothic Medium Cond" panose="020B06060304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2187" y="2657474"/>
            <a:ext cx="6455113" cy="3354219"/>
          </a:xfrm>
          <a:prstGeom prst="rect">
            <a:avLst/>
          </a:prstGeom>
        </p:spPr>
      </p:pic>
    </p:spTree>
    <p:extLst>
      <p:ext uri="{BB962C8B-B14F-4D97-AF65-F5344CB8AC3E}">
        <p14:creationId xmlns:p14="http://schemas.microsoft.com/office/powerpoint/2010/main" val="1053656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5400000">
            <a:off x="5303909" y="1669108"/>
            <a:ext cx="5165386" cy="4764932"/>
          </a:xfrm>
          <a:prstGeom prst="rect">
            <a:avLst/>
          </a:prstGeom>
        </p:spPr>
      </p:pic>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sp>
        <p:nvSpPr>
          <p:cNvPr id="5" name="TextBox 4"/>
          <p:cNvSpPr txBox="1"/>
          <p:nvPr/>
        </p:nvSpPr>
        <p:spPr>
          <a:xfrm>
            <a:off x="622570" y="1089498"/>
            <a:ext cx="4756826" cy="1569660"/>
          </a:xfrm>
          <a:prstGeom prst="rect">
            <a:avLst/>
          </a:prstGeom>
          <a:noFill/>
        </p:spPr>
        <p:txBody>
          <a:bodyPr wrap="square" rtlCol="0">
            <a:spAutoFit/>
          </a:bodyPr>
          <a:lstStyle/>
          <a:p>
            <a:r>
              <a:rPr lang="en-US" sz="9600" dirty="0" err="1">
                <a:latin typeface="Franklin Gothic Medium Cond" panose="020B0606030402020204" pitchFamily="34" charset="0"/>
              </a:rPr>
              <a:t>Snowcave</a:t>
            </a:r>
            <a:endParaRPr lang="en-US" sz="9600" dirty="0">
              <a:latin typeface="Franklin Gothic Medium Cond" panose="020B0606030402020204" pitchFamily="34" charset="0"/>
            </a:endParaRPr>
          </a:p>
        </p:txBody>
      </p:sp>
      <p:pic>
        <p:nvPicPr>
          <p:cNvPr id="10" name="Picture 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5400000">
            <a:off x="174289" y="2944745"/>
            <a:ext cx="4472292" cy="3354219"/>
          </a:xfrm>
          <a:prstGeom prst="rect">
            <a:avLst/>
          </a:prstGeom>
        </p:spPr>
      </p:pic>
    </p:spTree>
    <p:extLst>
      <p:ext uri="{BB962C8B-B14F-4D97-AF65-F5344CB8AC3E}">
        <p14:creationId xmlns:p14="http://schemas.microsoft.com/office/powerpoint/2010/main" val="1468065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C7B384"/>
                </a:solidFill>
                <a:latin typeface="Franklin Gothic Demi Cond" panose="020B0706030402020204" pitchFamily="34" charset="0"/>
              </a:rPr>
              <a:t>Winter Shelter</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chemeClr val="bg1"/>
                </a:solidFill>
                <a:latin typeface="Franklin Gothic Medium Cond" panose="020B0606030402020204" pitchFamily="34" charset="0"/>
              </a:rPr>
              <a:t>Winter Shelter</a:t>
            </a:r>
          </a:p>
        </p:txBody>
      </p:sp>
      <p:sp>
        <p:nvSpPr>
          <p:cNvPr id="5" name="TextBox 4"/>
          <p:cNvSpPr txBox="1"/>
          <p:nvPr/>
        </p:nvSpPr>
        <p:spPr>
          <a:xfrm>
            <a:off x="622570" y="1089498"/>
            <a:ext cx="4473962" cy="1323439"/>
          </a:xfrm>
          <a:prstGeom prst="rect">
            <a:avLst/>
          </a:prstGeom>
          <a:noFill/>
        </p:spPr>
        <p:txBody>
          <a:bodyPr wrap="square" rtlCol="0">
            <a:spAutoFit/>
          </a:bodyPr>
          <a:lstStyle/>
          <a:p>
            <a:r>
              <a:rPr lang="en-US" sz="8000" dirty="0">
                <a:latin typeface="Franklin Gothic Medium Cond" panose="020B0606030402020204" pitchFamily="34" charset="0"/>
              </a:rPr>
              <a:t>Hammock</a:t>
            </a:r>
          </a:p>
        </p:txBody>
      </p:sp>
      <p:pic>
        <p:nvPicPr>
          <p:cNvPr id="10" name="Picture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5095014" y="1052868"/>
            <a:ext cx="5364497" cy="5671227"/>
          </a:xfrm>
          <a:prstGeom prst="rect">
            <a:avLst/>
          </a:prstGeom>
        </p:spPr>
      </p:pic>
    </p:spTree>
    <p:extLst>
      <p:ext uri="{BB962C8B-B14F-4D97-AF65-F5344CB8AC3E}">
        <p14:creationId xmlns:p14="http://schemas.microsoft.com/office/powerpoint/2010/main" val="4257522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Before you go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4"/>
              </a:rPr>
              <a:t>https://www.nwac.us</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7745" y="1089497"/>
            <a:ext cx="9484468" cy="5680953"/>
          </a:xfrm>
          <a:prstGeom prst="rect">
            <a:avLst/>
          </a:prstGeom>
        </p:spPr>
      </p:pic>
    </p:spTree>
    <p:extLst>
      <p:ext uri="{BB962C8B-B14F-4D97-AF65-F5344CB8AC3E}">
        <p14:creationId xmlns:p14="http://schemas.microsoft.com/office/powerpoint/2010/main" val="11460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2647" y="963037"/>
            <a:ext cx="9893030" cy="5807413"/>
          </a:xfrm>
          <a:prstGeom prst="rect">
            <a:avLst/>
          </a:prstGeom>
        </p:spPr>
      </p:pic>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Before you go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5"/>
              </a:rPr>
              <a:t>https://www.nwac.us</a:t>
            </a:r>
            <a:endParaRPr lang="en-US" sz="1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288148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8419" y="1167319"/>
            <a:ext cx="5081486" cy="5603131"/>
          </a:xfrm>
          <a:prstGeom prst="rect">
            <a:avLst/>
          </a:prstGeom>
        </p:spPr>
      </p:pic>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Before you go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5"/>
              </a:rPr>
              <a:t>https://www.nwac.us</a:t>
            </a:r>
            <a:endParaRPr lang="en-US" sz="1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3159062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ALPTRUTH</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553" y="1060314"/>
            <a:ext cx="10070801" cy="5797685"/>
          </a:xfrm>
          <a:prstGeom prst="rect">
            <a:avLst/>
          </a:prstGeom>
        </p:spPr>
      </p:pic>
    </p:spTree>
    <p:extLst>
      <p:ext uri="{BB962C8B-B14F-4D97-AF65-F5344CB8AC3E}">
        <p14:creationId xmlns:p14="http://schemas.microsoft.com/office/powerpoint/2010/main" val="2770141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FACETS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515566"/>
            <a:ext cx="4025630" cy="6342434"/>
          </a:xfrm>
          <a:prstGeom prst="rect">
            <a:avLst/>
          </a:prstGeom>
        </p:spPr>
      </p:pic>
    </p:spTree>
    <p:extLst>
      <p:ext uri="{BB962C8B-B14F-4D97-AF65-F5344CB8AC3E}">
        <p14:creationId xmlns:p14="http://schemas.microsoft.com/office/powerpoint/2010/main" val="238146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Terrain Traps</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00" y="1143000"/>
            <a:ext cx="5715000" cy="4572000"/>
          </a:xfrm>
          <a:prstGeom prst="rect">
            <a:avLst/>
          </a:prstGeom>
        </p:spPr>
      </p:pic>
    </p:spTree>
    <p:extLst>
      <p:ext uri="{BB962C8B-B14F-4D97-AF65-F5344CB8AC3E}">
        <p14:creationId xmlns:p14="http://schemas.microsoft.com/office/powerpoint/2010/main" val="2075484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Avalanche Chutes</a:t>
            </a:r>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59923" y="982494"/>
            <a:ext cx="9572017" cy="5875506"/>
          </a:xfrm>
          <a:prstGeom prst="rect">
            <a:avLst/>
          </a:prstGeom>
        </p:spPr>
      </p:pic>
    </p:spTree>
    <p:extLst>
      <p:ext uri="{BB962C8B-B14F-4D97-AF65-F5344CB8AC3E}">
        <p14:creationId xmlns:p14="http://schemas.microsoft.com/office/powerpoint/2010/main" val="1681404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Avalanche Chutes / recent</a:t>
            </a: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186773"/>
            <a:ext cx="10058400" cy="5515583"/>
          </a:xfrm>
          <a:prstGeom prst="rect">
            <a:avLst/>
          </a:prstGeom>
        </p:spPr>
      </p:pic>
    </p:spTree>
    <p:extLst>
      <p:ext uri="{BB962C8B-B14F-4D97-AF65-F5344CB8AC3E}">
        <p14:creationId xmlns:p14="http://schemas.microsoft.com/office/powerpoint/2010/main" val="502279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Pinwheels / Rollerballs</a:t>
            </a: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52145" y="1186773"/>
            <a:ext cx="7354110" cy="5515583"/>
          </a:xfrm>
          <a:prstGeom prst="rect">
            <a:avLst/>
          </a:prstGeom>
        </p:spPr>
      </p:pic>
    </p:spTree>
    <p:extLst>
      <p:ext uri="{BB962C8B-B14F-4D97-AF65-F5344CB8AC3E}">
        <p14:creationId xmlns:p14="http://schemas.microsoft.com/office/powerpoint/2010/main" val="3963843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Recent Avalanche</a:t>
            </a: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52145" y="1890010"/>
            <a:ext cx="7354110" cy="4109108"/>
          </a:xfrm>
          <a:prstGeom prst="rect">
            <a:avLst/>
          </a:prstGeom>
        </p:spPr>
      </p:pic>
    </p:spTree>
    <p:extLst>
      <p:ext uri="{BB962C8B-B14F-4D97-AF65-F5344CB8AC3E}">
        <p14:creationId xmlns:p14="http://schemas.microsoft.com/office/powerpoint/2010/main" val="4038458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4800" dirty="0">
                <a:solidFill>
                  <a:srgbClr val="952524"/>
                </a:solidFill>
                <a:latin typeface="Franklin Gothic Demi Cond" panose="020B0706030402020204" pitchFamily="34" charset="0"/>
              </a:rPr>
              <a:t>Avalanche Safety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Environmental risk factors</a:t>
            </a:r>
          </a:p>
        </p:txBody>
      </p:sp>
      <p:sp>
        <p:nvSpPr>
          <p:cNvPr id="3" name="TextBox 2"/>
          <p:cNvSpPr txBox="1"/>
          <p:nvPr/>
        </p:nvSpPr>
        <p:spPr>
          <a:xfrm>
            <a:off x="1099226" y="1663430"/>
            <a:ext cx="8433880" cy="4462760"/>
          </a:xfrm>
          <a:prstGeom prst="rect">
            <a:avLst/>
          </a:prstGeom>
          <a:noFill/>
        </p:spPr>
        <p:txBody>
          <a:bodyPr wrap="square" rtlCol="0">
            <a:spAutoFit/>
          </a:bodyPr>
          <a:lstStyle/>
          <a:p>
            <a:r>
              <a:rPr lang="en-US" sz="4400" dirty="0"/>
              <a:t>Risk factors</a:t>
            </a:r>
          </a:p>
          <a:p>
            <a:pPr marL="285750" indent="-285750">
              <a:buFont typeface="Arial" panose="020B0604020202020204" pitchFamily="34" charset="0"/>
              <a:buChar char="•"/>
            </a:pPr>
            <a:r>
              <a:rPr lang="en-US" sz="2000" dirty="0"/>
              <a:t>75% of Avalanches happen on a slope of between 34 and 49 degrees</a:t>
            </a:r>
          </a:p>
          <a:p>
            <a:pPr marL="285750" indent="-285750">
              <a:buFont typeface="Arial" panose="020B0604020202020204" pitchFamily="34" charset="0"/>
              <a:buChar char="•"/>
            </a:pPr>
            <a:r>
              <a:rPr lang="en-US" sz="2000" dirty="0"/>
              <a:t>Altitude plays a major role in risk. Higher elevations tend to mean colder temperatures and more wind. Lower elevations tend to mean warmer temps, and heavier loading (Rain / Wet snow). </a:t>
            </a:r>
          </a:p>
          <a:p>
            <a:pPr marL="285750" indent="-285750">
              <a:buFont typeface="Arial" panose="020B0604020202020204" pitchFamily="34" charset="0"/>
              <a:buChar char="•"/>
            </a:pPr>
            <a:r>
              <a:rPr lang="en-US" sz="2000" dirty="0"/>
              <a:t>Trees. Sparse trees are not good anchors, heavy tree coverage means good anchors.</a:t>
            </a:r>
          </a:p>
          <a:p>
            <a:pPr marL="285750" indent="-285750">
              <a:buFont typeface="Arial" panose="020B0604020202020204" pitchFamily="34" charset="0"/>
              <a:buChar char="•"/>
            </a:pPr>
            <a:r>
              <a:rPr lang="en-US" sz="2000" dirty="0"/>
              <a:t>Wind. Leeward sides of hills / mountains can create cornices or wind slabs. Wind can deposit snow 10 times more rapidly than snow falling without wind.</a:t>
            </a:r>
          </a:p>
          <a:p>
            <a:pPr marL="285750" indent="-285750">
              <a:buFont typeface="Arial" panose="020B0604020202020204" pitchFamily="34" charset="0"/>
              <a:buChar char="•"/>
            </a:pPr>
            <a:r>
              <a:rPr lang="en-US" sz="2000" dirty="0"/>
              <a:t>Sun. Weak layers tend to persist longer on the shady North facing slopes. As temps rise the South facing slopes will load more heavily and create wet avalanches</a:t>
            </a:r>
          </a:p>
        </p:txBody>
      </p:sp>
    </p:spTree>
    <p:extLst>
      <p:ext uri="{BB962C8B-B14F-4D97-AF65-F5344CB8AC3E}">
        <p14:creationId xmlns:p14="http://schemas.microsoft.com/office/powerpoint/2010/main" val="1846765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545838"/>
                </a:solidFill>
                <a:latin typeface="Franklin Gothic Demi Cond" panose="020B0706030402020204" pitchFamily="34" charset="0"/>
              </a:rPr>
              <a:t>Gear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Demi Cond" panose="020B0706030402020204" pitchFamily="34" charset="0"/>
            </a:endParaRPr>
          </a:p>
        </p:txBody>
      </p:sp>
      <p:pic>
        <p:nvPicPr>
          <p:cNvPr id="7" name="Picture 6">
            <a:extLst>
              <a:ext uri="{FF2B5EF4-FFF2-40B4-BE49-F238E27FC236}">
                <a16:creationId xmlns:a16="http://schemas.microsoft.com/office/drawing/2014/main" id="{6D107DD0-412A-B146-9FA9-AE2CB9144D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3" name="Rectangle 2">
            <a:extLst>
              <a:ext uri="{FF2B5EF4-FFF2-40B4-BE49-F238E27FC236}">
                <a16:creationId xmlns:a16="http://schemas.microsoft.com/office/drawing/2014/main" id="{E1DD4B19-FA44-AB47-BAAB-73A4BD05C12A}"/>
              </a:ext>
            </a:extLst>
          </p:cNvPr>
          <p:cNvSpPr/>
          <p:nvPr/>
        </p:nvSpPr>
        <p:spPr>
          <a:xfrm>
            <a:off x="8940608" y="459469"/>
            <a:ext cx="604653" cy="369332"/>
          </a:xfrm>
          <a:prstGeom prst="rect">
            <a:avLst/>
          </a:prstGeom>
        </p:spPr>
        <p:txBody>
          <a:bodyPr wrap="none">
            <a:spAutoFit/>
          </a:bodyPr>
          <a:lstStyle/>
          <a:p>
            <a:r>
              <a:rPr lang="en-US" dirty="0">
                <a:solidFill>
                  <a:schemeClr val="bg1"/>
                </a:solidFill>
                <a:latin typeface="Franklin Gothic Demi Cond" panose="020B0706030402020204" pitchFamily="34" charset="0"/>
              </a:rPr>
              <a:t>Gear</a:t>
            </a:r>
          </a:p>
        </p:txBody>
      </p:sp>
      <p:sp>
        <p:nvSpPr>
          <p:cNvPr id="5" name="TextBox 4"/>
          <p:cNvSpPr txBox="1"/>
          <p:nvPr/>
        </p:nvSpPr>
        <p:spPr>
          <a:xfrm>
            <a:off x="593387" y="1274323"/>
            <a:ext cx="9977988" cy="4093428"/>
          </a:xfrm>
          <a:prstGeom prst="rect">
            <a:avLst/>
          </a:prstGeom>
          <a:noFill/>
        </p:spPr>
        <p:txBody>
          <a:bodyPr wrap="none" rtlCol="0">
            <a:spAutoFit/>
          </a:bodyPr>
          <a:lstStyle/>
          <a:p>
            <a:pPr marL="285750" indent="-285750">
              <a:buFont typeface="Arial" panose="020B0604020202020204" pitchFamily="34" charset="0"/>
              <a:buChar char="•"/>
            </a:pPr>
            <a:r>
              <a:rPr lang="en-US" sz="2800" dirty="0"/>
              <a:t>Recovery Gear, not Rescue Gear</a:t>
            </a:r>
          </a:p>
          <a:p>
            <a:pPr marL="742950" lvl="1" indent="-285750">
              <a:buFont typeface="Arial" panose="020B0604020202020204" pitchFamily="34" charset="0"/>
              <a:buChar char="•"/>
            </a:pPr>
            <a:r>
              <a:rPr lang="en-US" sz="2800" dirty="0"/>
              <a:t>Use resources first, not gear!</a:t>
            </a:r>
          </a:p>
          <a:p>
            <a:pPr marL="742950" lvl="1" indent="-285750">
              <a:buFont typeface="Arial" panose="020B0604020202020204" pitchFamily="34" charset="0"/>
              <a:buChar char="•"/>
            </a:pPr>
            <a:r>
              <a:rPr lang="en-US" sz="2800" dirty="0"/>
              <a:t>Snow Shovel. Durable metal, not plastic</a:t>
            </a:r>
          </a:p>
          <a:p>
            <a:pPr marL="742950" lvl="1" indent="-285750">
              <a:buFont typeface="Arial" panose="020B0604020202020204" pitchFamily="34" charset="0"/>
              <a:buChar char="•"/>
            </a:pPr>
            <a:r>
              <a:rPr lang="en-US" sz="2800" dirty="0"/>
              <a:t>Avalanche Beacon / Transceiver</a:t>
            </a:r>
          </a:p>
          <a:p>
            <a:pPr marL="742950" lvl="1" indent="-285750">
              <a:buFont typeface="Arial" panose="020B0604020202020204" pitchFamily="34" charset="0"/>
              <a:buChar char="•"/>
            </a:pPr>
            <a:r>
              <a:rPr lang="en-US" sz="2800" dirty="0"/>
              <a:t>Avalanche Probe  320CM or longer  (320cm is about 10.5 feet)</a:t>
            </a:r>
          </a:p>
          <a:p>
            <a:pPr marL="742950" lvl="1" indent="-285750">
              <a:buFont typeface="Arial" panose="020B0604020202020204" pitchFamily="34" charset="0"/>
              <a:buChar char="•"/>
            </a:pPr>
            <a:r>
              <a:rPr lang="en-US" sz="2800" dirty="0"/>
              <a:t>Avalanche backpack / Air bag backpack / </a:t>
            </a:r>
            <a:r>
              <a:rPr lang="en-US" sz="2800" dirty="0" err="1"/>
              <a:t>Avalung</a:t>
            </a:r>
            <a:r>
              <a:rPr lang="en-US" sz="2800" dirty="0"/>
              <a:t> vest</a:t>
            </a:r>
          </a:p>
          <a:p>
            <a:pPr marL="742950" lvl="1" indent="-285750">
              <a:buFont typeface="Arial" panose="020B0604020202020204" pitchFamily="34" charset="0"/>
              <a:buChar char="•"/>
            </a:pPr>
            <a:r>
              <a:rPr lang="en-US" sz="2800" dirty="0"/>
              <a:t>Training and more training. </a:t>
            </a:r>
          </a:p>
          <a:p>
            <a:pPr marL="742950" lvl="1" indent="-285750">
              <a:buFont typeface="Arial" panose="020B0604020202020204" pitchFamily="34" charset="0"/>
              <a:buChar char="•"/>
            </a:pPr>
            <a:r>
              <a:rPr lang="en-US" sz="2800" dirty="0"/>
              <a:t>Practice Annually</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581540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545838"/>
                </a:solidFill>
                <a:latin typeface="Franklin Gothic Demi Cond" panose="020B0706030402020204" pitchFamily="34" charset="0"/>
              </a:rPr>
              <a:t>Gear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Demi Cond" panose="020B0706030402020204" pitchFamily="34" charset="0"/>
            </a:endParaRPr>
          </a:p>
        </p:txBody>
      </p:sp>
      <p:pic>
        <p:nvPicPr>
          <p:cNvPr id="7" name="Picture 6">
            <a:extLst>
              <a:ext uri="{FF2B5EF4-FFF2-40B4-BE49-F238E27FC236}">
                <a16:creationId xmlns:a16="http://schemas.microsoft.com/office/drawing/2014/main" id="{6D107DD0-412A-B146-9FA9-AE2CB9144D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3" name="Rectangle 2">
            <a:extLst>
              <a:ext uri="{FF2B5EF4-FFF2-40B4-BE49-F238E27FC236}">
                <a16:creationId xmlns:a16="http://schemas.microsoft.com/office/drawing/2014/main" id="{E1DD4B19-FA44-AB47-BAAB-73A4BD05C12A}"/>
              </a:ext>
            </a:extLst>
          </p:cNvPr>
          <p:cNvSpPr/>
          <p:nvPr/>
        </p:nvSpPr>
        <p:spPr>
          <a:xfrm>
            <a:off x="8940608" y="459469"/>
            <a:ext cx="604653" cy="369332"/>
          </a:xfrm>
          <a:prstGeom prst="rect">
            <a:avLst/>
          </a:prstGeom>
        </p:spPr>
        <p:txBody>
          <a:bodyPr wrap="none">
            <a:spAutoFit/>
          </a:bodyPr>
          <a:lstStyle/>
          <a:p>
            <a:r>
              <a:rPr lang="en-US" dirty="0">
                <a:solidFill>
                  <a:schemeClr val="bg1"/>
                </a:solidFill>
                <a:latin typeface="Franklin Gothic Demi Cond" panose="020B0706030402020204" pitchFamily="34" charset="0"/>
              </a:rPr>
              <a:t>Gear</a:t>
            </a:r>
          </a:p>
        </p:txBody>
      </p:sp>
      <p:sp>
        <p:nvSpPr>
          <p:cNvPr id="5" name="TextBox 4"/>
          <p:cNvSpPr txBox="1"/>
          <p:nvPr/>
        </p:nvSpPr>
        <p:spPr>
          <a:xfrm>
            <a:off x="593387" y="1274323"/>
            <a:ext cx="934871" cy="646331"/>
          </a:xfrm>
          <a:prstGeom prst="rect">
            <a:avLst/>
          </a:prstGeom>
          <a:noFill/>
        </p:spPr>
        <p:txBody>
          <a:bodyPr wrap="none" rtlCol="0">
            <a:spAutoFit/>
          </a:bodyPr>
          <a:lstStyle/>
          <a:p>
            <a:pPr lvl="1"/>
            <a:endParaRPr lang="en-US" dirty="0"/>
          </a:p>
          <a:p>
            <a:pPr marL="742950" lvl="1" indent="-285750">
              <a:buFont typeface="Arial" panose="020B0604020202020204" pitchFamily="34" charset="0"/>
              <a:buChar char="•"/>
            </a:pPr>
            <a:endParaRPr lang="en-US" dirty="0"/>
          </a:p>
        </p:txBody>
      </p:sp>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54099" y="781915"/>
            <a:ext cx="2286000" cy="2263140"/>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93369" y="3882324"/>
            <a:ext cx="2495227" cy="2510727"/>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3696" y="828802"/>
            <a:ext cx="3115158" cy="2782303"/>
          </a:xfrm>
          <a:prstGeom prst="rect">
            <a:avLst/>
          </a:prstGeom>
        </p:spPr>
      </p:pic>
      <p:pic>
        <p:nvPicPr>
          <p:cNvPr id="11" name="Picture 10"/>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726264" y="1070312"/>
            <a:ext cx="3602065" cy="3949485"/>
          </a:xfrm>
          <a:prstGeom prst="rect">
            <a:avLst/>
          </a:prstGeom>
        </p:spPr>
      </p:pic>
    </p:spTree>
    <p:extLst>
      <p:ext uri="{BB962C8B-B14F-4D97-AF65-F5344CB8AC3E}">
        <p14:creationId xmlns:p14="http://schemas.microsoft.com/office/powerpoint/2010/main" val="3019430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545838"/>
                </a:solidFill>
                <a:latin typeface="Franklin Gothic Demi Cond" panose="020B0706030402020204" pitchFamily="34" charset="0"/>
              </a:rPr>
              <a:t>Challenge</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Demi Cond" panose="020B0706030402020204" pitchFamily="34" charset="0"/>
            </a:endParaRPr>
          </a:p>
        </p:txBody>
      </p:sp>
      <p:pic>
        <p:nvPicPr>
          <p:cNvPr id="7" name="Picture 6">
            <a:extLst>
              <a:ext uri="{FF2B5EF4-FFF2-40B4-BE49-F238E27FC236}">
                <a16:creationId xmlns:a16="http://schemas.microsoft.com/office/drawing/2014/main" id="{6D107DD0-412A-B146-9FA9-AE2CB9144D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3" name="Rectangle 2">
            <a:extLst>
              <a:ext uri="{FF2B5EF4-FFF2-40B4-BE49-F238E27FC236}">
                <a16:creationId xmlns:a16="http://schemas.microsoft.com/office/drawing/2014/main" id="{E1DD4B19-FA44-AB47-BAAB-73A4BD05C12A}"/>
              </a:ext>
            </a:extLst>
          </p:cNvPr>
          <p:cNvSpPr/>
          <p:nvPr/>
        </p:nvSpPr>
        <p:spPr>
          <a:xfrm>
            <a:off x="8940608" y="459469"/>
            <a:ext cx="1069524" cy="369332"/>
          </a:xfrm>
          <a:prstGeom prst="rect">
            <a:avLst/>
          </a:prstGeom>
        </p:spPr>
        <p:txBody>
          <a:bodyPr wrap="none">
            <a:spAutoFit/>
          </a:bodyPr>
          <a:lstStyle/>
          <a:p>
            <a:r>
              <a:rPr lang="en-US" dirty="0">
                <a:solidFill>
                  <a:schemeClr val="bg1"/>
                </a:solidFill>
                <a:latin typeface="Franklin Gothic Demi Cond" panose="020B0706030402020204" pitchFamily="34" charset="0"/>
              </a:rPr>
              <a:t>Challenge</a:t>
            </a:r>
          </a:p>
        </p:txBody>
      </p:sp>
      <p:sp>
        <p:nvSpPr>
          <p:cNvPr id="6" name="TextBox 5"/>
          <p:cNvSpPr txBox="1"/>
          <p:nvPr/>
        </p:nvSpPr>
        <p:spPr>
          <a:xfrm>
            <a:off x="371960" y="1348353"/>
            <a:ext cx="10306372" cy="1415772"/>
          </a:xfrm>
          <a:prstGeom prst="rect">
            <a:avLst/>
          </a:prstGeom>
          <a:noFill/>
        </p:spPr>
        <p:txBody>
          <a:bodyPr wrap="square" rtlCol="0">
            <a:spAutoFit/>
          </a:bodyPr>
          <a:lstStyle/>
          <a:p>
            <a:r>
              <a:rPr lang="en-US" sz="3200" dirty="0"/>
              <a:t>Scenario</a:t>
            </a:r>
          </a:p>
          <a:p>
            <a:r>
              <a:rPr lang="en-US" dirty="0"/>
              <a:t>6 mile Snowshoe day hike with your Troop / Crew. You are going to a backcountry location with very hilly terrain, and 24” of new snow in the last 3 days. </a:t>
            </a:r>
          </a:p>
          <a:p>
            <a:r>
              <a:rPr lang="en-US" dirty="0"/>
              <a:t>Choose from the following items and rank in order of importance and explain why. What would you add?</a:t>
            </a:r>
          </a:p>
        </p:txBody>
      </p:sp>
      <p:sp>
        <p:nvSpPr>
          <p:cNvPr id="9" name="TextBox 8"/>
          <p:cNvSpPr txBox="1"/>
          <p:nvPr/>
        </p:nvSpPr>
        <p:spPr>
          <a:xfrm>
            <a:off x="371960" y="2743200"/>
            <a:ext cx="3510365" cy="3970318"/>
          </a:xfrm>
          <a:prstGeom prst="rect">
            <a:avLst/>
          </a:prstGeom>
          <a:noFill/>
        </p:spPr>
        <p:txBody>
          <a:bodyPr wrap="square" rtlCol="0">
            <a:spAutoFit/>
          </a:bodyPr>
          <a:lstStyle/>
          <a:p>
            <a:pPr marL="285750" indent="-285750">
              <a:buFont typeface="Arial" panose="020B0604020202020204" pitchFamily="34" charset="0"/>
              <a:buChar char="•"/>
            </a:pPr>
            <a:r>
              <a:rPr lang="en-US" dirty="0"/>
              <a:t>Snowshoes</a:t>
            </a:r>
          </a:p>
          <a:p>
            <a:pPr marL="285750" indent="-285750">
              <a:buFont typeface="Arial" panose="020B0604020202020204" pitchFamily="34" charset="0"/>
              <a:buChar char="•"/>
            </a:pPr>
            <a:r>
              <a:rPr lang="en-US" dirty="0"/>
              <a:t>Map</a:t>
            </a:r>
          </a:p>
          <a:p>
            <a:pPr marL="285750" indent="-285750">
              <a:buFont typeface="Arial" panose="020B0604020202020204" pitchFamily="34" charset="0"/>
              <a:buChar char="•"/>
            </a:pPr>
            <a:r>
              <a:rPr lang="en-US" dirty="0"/>
              <a:t>Compass</a:t>
            </a:r>
          </a:p>
          <a:p>
            <a:pPr marL="285750" indent="-285750">
              <a:buFont typeface="Arial" panose="020B0604020202020204" pitchFamily="34" charset="0"/>
              <a:buChar char="•"/>
            </a:pPr>
            <a:r>
              <a:rPr lang="en-US" dirty="0"/>
              <a:t>10 Essentials</a:t>
            </a:r>
          </a:p>
          <a:p>
            <a:pPr marL="285750" indent="-285750">
              <a:buFont typeface="Arial" panose="020B0604020202020204" pitchFamily="34" charset="0"/>
              <a:buChar char="•"/>
            </a:pPr>
            <a:r>
              <a:rPr lang="en-US" dirty="0"/>
              <a:t>Tent</a:t>
            </a:r>
          </a:p>
          <a:p>
            <a:pPr marL="285750" indent="-285750">
              <a:buFont typeface="Arial" panose="020B0604020202020204" pitchFamily="34" charset="0"/>
              <a:buChar char="•"/>
            </a:pPr>
            <a:r>
              <a:rPr lang="en-US" dirty="0"/>
              <a:t>Fire starter</a:t>
            </a:r>
          </a:p>
          <a:p>
            <a:pPr marL="285750" indent="-285750">
              <a:buFont typeface="Arial" panose="020B0604020202020204" pitchFamily="34" charset="0"/>
              <a:buChar char="•"/>
            </a:pPr>
            <a:r>
              <a:rPr lang="en-US" dirty="0"/>
              <a:t>Headphones</a:t>
            </a:r>
          </a:p>
          <a:p>
            <a:pPr marL="285750" indent="-285750">
              <a:buFont typeface="Arial" panose="020B0604020202020204" pitchFamily="34" charset="0"/>
              <a:buChar char="•"/>
            </a:pPr>
            <a:r>
              <a:rPr lang="en-US" dirty="0"/>
              <a:t>Hat</a:t>
            </a:r>
          </a:p>
          <a:p>
            <a:pPr marL="285750" indent="-285750">
              <a:buFont typeface="Arial" panose="020B0604020202020204" pitchFamily="34" charset="0"/>
              <a:buChar char="•"/>
            </a:pPr>
            <a:r>
              <a:rPr lang="en-US" dirty="0"/>
              <a:t>Shovel</a:t>
            </a:r>
          </a:p>
          <a:p>
            <a:pPr marL="285750" indent="-285750">
              <a:buFont typeface="Arial" panose="020B0604020202020204" pitchFamily="34" charset="0"/>
              <a:buChar char="•"/>
            </a:pPr>
            <a:r>
              <a:rPr lang="en-US" dirty="0"/>
              <a:t>Avalanche Beacon</a:t>
            </a:r>
          </a:p>
          <a:p>
            <a:pPr marL="285750" indent="-285750">
              <a:buFont typeface="Arial" panose="020B0604020202020204" pitchFamily="34" charset="0"/>
              <a:buChar char="•"/>
            </a:pPr>
            <a:r>
              <a:rPr lang="en-US" dirty="0"/>
              <a:t>Lunch</a:t>
            </a:r>
          </a:p>
          <a:p>
            <a:pPr marL="285750" indent="-285750">
              <a:buFont typeface="Arial" panose="020B0604020202020204" pitchFamily="34" charset="0"/>
              <a:buChar char="•"/>
            </a:pPr>
            <a:r>
              <a:rPr lang="en-US" dirty="0"/>
              <a:t>Water</a:t>
            </a:r>
          </a:p>
          <a:p>
            <a:pPr marL="285750" indent="-285750">
              <a:buFont typeface="Arial" panose="020B0604020202020204" pitchFamily="34" charset="0"/>
              <a:buChar char="•"/>
            </a:pPr>
            <a:r>
              <a:rPr lang="en-US" dirty="0"/>
              <a:t>Sweatpants</a:t>
            </a:r>
          </a:p>
          <a:p>
            <a:pPr marL="285750" indent="-285750">
              <a:buFont typeface="Arial" panose="020B0604020202020204" pitchFamily="34" charset="0"/>
              <a:buChar char="•"/>
            </a:pPr>
            <a:r>
              <a:rPr lang="en-US" dirty="0"/>
              <a:t>Avalanche Probe</a:t>
            </a:r>
          </a:p>
        </p:txBody>
      </p:sp>
      <p:sp>
        <p:nvSpPr>
          <p:cNvPr id="10" name="TextBox 9"/>
          <p:cNvSpPr txBox="1"/>
          <p:nvPr/>
        </p:nvSpPr>
        <p:spPr>
          <a:xfrm>
            <a:off x="4734732" y="2743200"/>
            <a:ext cx="50292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Cell phone</a:t>
            </a:r>
          </a:p>
          <a:p>
            <a:pPr marL="285750" indent="-285750">
              <a:buFont typeface="Arial" panose="020B0604020202020204" pitchFamily="34" charset="0"/>
              <a:buChar char="•"/>
            </a:pPr>
            <a:r>
              <a:rPr lang="en-US" dirty="0"/>
              <a:t>Gloves</a:t>
            </a:r>
          </a:p>
          <a:p>
            <a:pPr marL="285750" indent="-285750">
              <a:buFont typeface="Arial" panose="020B0604020202020204" pitchFamily="34" charset="0"/>
              <a:buChar char="•"/>
            </a:pPr>
            <a:r>
              <a:rPr lang="en-US" dirty="0"/>
              <a:t>Extra Gloves</a:t>
            </a:r>
          </a:p>
          <a:p>
            <a:pPr marL="285750" indent="-285750">
              <a:buFont typeface="Arial" panose="020B0604020202020204" pitchFamily="34" charset="0"/>
              <a:buChar char="•"/>
            </a:pPr>
            <a:r>
              <a:rPr lang="en-US" dirty="0"/>
              <a:t>Axe</a:t>
            </a:r>
          </a:p>
          <a:p>
            <a:pPr marL="285750" indent="-285750">
              <a:buFont typeface="Arial" panose="020B0604020202020204" pitchFamily="34" charset="0"/>
              <a:buChar char="•"/>
            </a:pPr>
            <a:r>
              <a:rPr lang="en-US" dirty="0"/>
              <a:t>Dutch oven</a:t>
            </a:r>
          </a:p>
          <a:p>
            <a:pPr marL="285750" indent="-285750">
              <a:buFont typeface="Arial" panose="020B0604020202020204" pitchFamily="34" charset="0"/>
              <a:buChar char="•"/>
            </a:pPr>
            <a:r>
              <a:rPr lang="en-US" dirty="0"/>
              <a:t>Weather forecast</a:t>
            </a:r>
          </a:p>
          <a:p>
            <a:pPr marL="285750" indent="-285750">
              <a:buFont typeface="Arial" panose="020B0604020202020204" pitchFamily="34" charset="0"/>
              <a:buChar char="•"/>
            </a:pPr>
            <a:r>
              <a:rPr lang="en-US" dirty="0"/>
              <a:t>Sled</a:t>
            </a:r>
          </a:p>
          <a:p>
            <a:pPr marL="285750" indent="-285750">
              <a:buFont typeface="Arial" panose="020B0604020202020204" pitchFamily="34" charset="0"/>
              <a:buChar char="•"/>
            </a:pPr>
            <a:r>
              <a:rPr lang="en-US" dirty="0"/>
              <a:t>Avalanche forecast / report</a:t>
            </a:r>
          </a:p>
          <a:p>
            <a:pPr marL="285750" indent="-285750">
              <a:buFont typeface="Arial" panose="020B0604020202020204" pitchFamily="34" charset="0"/>
              <a:buChar char="•"/>
            </a:pPr>
            <a:r>
              <a:rPr lang="en-US" dirty="0"/>
              <a:t>Heavy insulated coat</a:t>
            </a:r>
          </a:p>
          <a:p>
            <a:pPr marL="285750" indent="-285750">
              <a:buFont typeface="Arial" panose="020B0604020202020204" pitchFamily="34" charset="0"/>
              <a:buChar char="•"/>
            </a:pPr>
            <a:r>
              <a:rPr lang="en-US" dirty="0"/>
              <a:t>Trail running shoes</a:t>
            </a:r>
          </a:p>
          <a:p>
            <a:pPr marL="285750" indent="-285750">
              <a:buFont typeface="Arial" panose="020B0604020202020204" pitchFamily="34" charset="0"/>
              <a:buChar char="•"/>
            </a:pPr>
            <a:r>
              <a:rPr lang="en-US" dirty="0"/>
              <a:t>Insulated boots</a:t>
            </a:r>
          </a:p>
          <a:p>
            <a:pPr marL="285750" indent="-285750">
              <a:buFont typeface="Arial" panose="020B0604020202020204" pitchFamily="34" charset="0"/>
              <a:buChar char="•"/>
            </a:pPr>
            <a:r>
              <a:rPr lang="en-US" dirty="0"/>
              <a:t>Bug spray</a:t>
            </a:r>
          </a:p>
          <a:p>
            <a:pPr marL="285750" indent="-285750">
              <a:buFont typeface="Arial" panose="020B0604020202020204" pitchFamily="34" charset="0"/>
              <a:buChar char="•"/>
            </a:pPr>
            <a:r>
              <a:rPr lang="en-US" dirty="0"/>
              <a:t>Rain gear</a:t>
            </a:r>
          </a:p>
        </p:txBody>
      </p:sp>
    </p:spTree>
    <p:extLst>
      <p:ext uri="{BB962C8B-B14F-4D97-AF65-F5344CB8AC3E}">
        <p14:creationId xmlns:p14="http://schemas.microsoft.com/office/powerpoint/2010/main" val="1252788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855-203A-48A5-A219-A7FD0BD2C51E}"/>
              </a:ext>
            </a:extLst>
          </p:cNvPr>
          <p:cNvSpPr>
            <a:spLocks noGrp="1"/>
          </p:cNvSpPr>
          <p:nvPr>
            <p:ph type="title"/>
          </p:nvPr>
        </p:nvSpPr>
        <p:spPr>
          <a:xfrm>
            <a:off x="320535" y="141007"/>
            <a:ext cx="8229600" cy="914400"/>
          </a:xfrm>
        </p:spPr>
        <p:txBody>
          <a:bodyPr>
            <a:normAutofit/>
          </a:bodyPr>
          <a:lstStyle/>
          <a:p>
            <a:r>
              <a:rPr lang="en-US" sz="3600" dirty="0">
                <a:solidFill>
                  <a:srgbClr val="545838"/>
                </a:solidFill>
                <a:latin typeface="Franklin Gothic Demi Cond" panose="020B0706030402020204" pitchFamily="34" charset="0"/>
              </a:rPr>
              <a:t>Q&amp;A </a:t>
            </a:r>
          </a:p>
        </p:txBody>
      </p:sp>
      <p:sp>
        <p:nvSpPr>
          <p:cNvPr id="4" name="Title 1">
            <a:extLst>
              <a:ext uri="{FF2B5EF4-FFF2-40B4-BE49-F238E27FC236}">
                <a16:creationId xmlns:a16="http://schemas.microsoft.com/office/drawing/2014/main"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sp>
        <p:nvSpPr>
          <p:cNvPr id="8" name="Title 1">
            <a:extLst>
              <a:ext uri="{FF2B5EF4-FFF2-40B4-BE49-F238E27FC236}">
                <a16:creationId xmlns:a16="http://schemas.microsoft.com/office/drawing/2014/main"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Demi Cond" panose="020B0706030402020204" pitchFamily="34" charset="0"/>
            </a:endParaRPr>
          </a:p>
        </p:txBody>
      </p:sp>
      <p:pic>
        <p:nvPicPr>
          <p:cNvPr id="7" name="Picture 6">
            <a:extLst>
              <a:ext uri="{FF2B5EF4-FFF2-40B4-BE49-F238E27FC236}">
                <a16:creationId xmlns:a16="http://schemas.microsoft.com/office/drawing/2014/main" id="{6D107DD0-412A-B146-9FA9-AE2CB9144D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3" name="Rectangle 2">
            <a:extLst>
              <a:ext uri="{FF2B5EF4-FFF2-40B4-BE49-F238E27FC236}">
                <a16:creationId xmlns:a16="http://schemas.microsoft.com/office/drawing/2014/main" id="{E1DD4B19-FA44-AB47-BAAB-73A4BD05C12A}"/>
              </a:ext>
            </a:extLst>
          </p:cNvPr>
          <p:cNvSpPr/>
          <p:nvPr/>
        </p:nvSpPr>
        <p:spPr>
          <a:xfrm>
            <a:off x="8940608" y="459469"/>
            <a:ext cx="582211" cy="369332"/>
          </a:xfrm>
          <a:prstGeom prst="rect">
            <a:avLst/>
          </a:prstGeom>
        </p:spPr>
        <p:txBody>
          <a:bodyPr wrap="none">
            <a:spAutoFit/>
          </a:bodyPr>
          <a:lstStyle/>
          <a:p>
            <a:r>
              <a:rPr lang="en-US" dirty="0">
                <a:solidFill>
                  <a:schemeClr val="bg1"/>
                </a:solidFill>
                <a:latin typeface="Franklin Gothic Demi Cond" panose="020B0706030402020204" pitchFamily="34" charset="0"/>
              </a:rPr>
              <a:t>Q&amp;A</a:t>
            </a:r>
          </a:p>
        </p:txBody>
      </p:sp>
      <p:sp>
        <p:nvSpPr>
          <p:cNvPr id="5" name="TextBox 4"/>
          <p:cNvSpPr txBox="1"/>
          <p:nvPr/>
        </p:nvSpPr>
        <p:spPr>
          <a:xfrm>
            <a:off x="589964" y="1274323"/>
            <a:ext cx="9336700" cy="1846659"/>
          </a:xfrm>
          <a:prstGeom prst="rect">
            <a:avLst/>
          </a:prstGeom>
          <a:noFill/>
        </p:spPr>
        <p:txBody>
          <a:bodyPr wrap="square" rtlCol="0">
            <a:spAutoFit/>
          </a:bodyPr>
          <a:lstStyle/>
          <a:p>
            <a:pPr lvl="1"/>
            <a:endParaRPr lang="en-US" dirty="0"/>
          </a:p>
          <a:p>
            <a:pPr lvl="1"/>
            <a:r>
              <a:rPr lang="en-US" sz="9600" dirty="0"/>
              <a:t>Questions?</a:t>
            </a:r>
          </a:p>
        </p:txBody>
      </p:sp>
    </p:spTree>
    <p:extLst>
      <p:ext uri="{BB962C8B-B14F-4D97-AF65-F5344CB8AC3E}">
        <p14:creationId xmlns:p14="http://schemas.microsoft.com/office/powerpoint/2010/main" val="3495918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160" y="0"/>
            <a:ext cx="12179300" cy="6858000"/>
          </a:xfrm>
          <a:prstGeom prst="rect">
            <a:avLst/>
          </a:prstGeom>
        </p:spPr>
      </p:pic>
      <p:sp>
        <p:nvSpPr>
          <p:cNvPr id="4" name="TextBox 3"/>
          <p:cNvSpPr txBox="1"/>
          <p:nvPr/>
        </p:nvSpPr>
        <p:spPr>
          <a:xfrm>
            <a:off x="739301" y="554477"/>
            <a:ext cx="4484451" cy="923330"/>
          </a:xfrm>
          <a:prstGeom prst="rect">
            <a:avLst/>
          </a:prstGeom>
          <a:noFill/>
        </p:spPr>
        <p:txBody>
          <a:bodyPr wrap="square" rtlCol="0">
            <a:spAutoFit/>
          </a:bodyPr>
          <a:lstStyle/>
          <a:p>
            <a:r>
              <a:rPr lang="en-US" sz="5400" dirty="0"/>
              <a:t>Resources </a:t>
            </a:r>
          </a:p>
        </p:txBody>
      </p:sp>
      <p:sp>
        <p:nvSpPr>
          <p:cNvPr id="5" name="TextBox 4"/>
          <p:cNvSpPr txBox="1"/>
          <p:nvPr/>
        </p:nvSpPr>
        <p:spPr>
          <a:xfrm>
            <a:off x="1079770" y="1799617"/>
            <a:ext cx="6831165" cy="923330"/>
          </a:xfrm>
          <a:prstGeom prst="rect">
            <a:avLst/>
          </a:prstGeom>
          <a:noFill/>
        </p:spPr>
        <p:txBody>
          <a:bodyPr wrap="none" rtlCol="0">
            <a:spAutoFit/>
          </a:bodyPr>
          <a:lstStyle/>
          <a:p>
            <a:pPr marL="285750" indent="-285750">
              <a:buFont typeface="Arial" panose="020B0604020202020204" pitchFamily="34" charset="0"/>
              <a:buChar char="•"/>
            </a:pPr>
            <a:r>
              <a:rPr lang="en-US" dirty="0"/>
              <a:t>NW </a:t>
            </a:r>
            <a:r>
              <a:rPr lang="en-US" dirty="0" err="1"/>
              <a:t>Avalance</a:t>
            </a:r>
            <a:r>
              <a:rPr lang="en-US" dirty="0"/>
              <a:t> Center     </a:t>
            </a:r>
            <a:r>
              <a:rPr lang="en-US" dirty="0">
                <a:hlinkClick r:id="rId4"/>
              </a:rPr>
              <a:t>https://www.nwac.us</a:t>
            </a:r>
            <a:endParaRPr lang="en-US" dirty="0"/>
          </a:p>
          <a:p>
            <a:pPr marL="285750" indent="-285750">
              <a:buFont typeface="Arial" panose="020B0604020202020204" pitchFamily="34" charset="0"/>
              <a:buChar char="•"/>
            </a:pPr>
            <a:r>
              <a:rPr lang="en-US" dirty="0">
                <a:hlinkClick r:id="rId5"/>
              </a:rPr>
              <a:t>https://www.rei.com/learn/expert-advice/cold-weather-hiking.html</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299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28234</TotalTime>
  <Words>980</Words>
  <Application>Microsoft Office PowerPoint</Application>
  <PresentationFormat>Widescreen</PresentationFormat>
  <Paragraphs>219</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Franklin Gothic Demi Cond</vt:lpstr>
      <vt:lpstr>Franklin Gothic Medium</vt:lpstr>
      <vt:lpstr>Franklin Gothic Medium Cond</vt:lpstr>
      <vt:lpstr>Office Theme</vt:lpstr>
      <vt:lpstr>Winter Sports Safety </vt:lpstr>
      <vt:lpstr>Winter Sports / Activities</vt:lpstr>
      <vt:lpstr>PowerPoint Presentation</vt:lpstr>
      <vt:lpstr>PowerPoint Presentation</vt:lpstr>
      <vt:lpstr>PowerPoint Presentation</vt:lpstr>
      <vt:lpstr>PowerPoint Presentation</vt:lpstr>
      <vt:lpstr>PowerPoint Presentation</vt:lpstr>
      <vt:lpstr>PowerPoint Presentation</vt:lpstr>
      <vt:lpstr>Winter Shelter</vt:lpstr>
      <vt:lpstr>Winter Shelter</vt:lpstr>
      <vt:lpstr>Winter Shelter</vt:lpstr>
      <vt:lpstr>Winter Shelter</vt:lpstr>
      <vt:lpstr>Winter Shelter</vt:lpstr>
      <vt:lpstr>Winter Shelter</vt:lpstr>
      <vt:lpstr>Before you go </vt:lpstr>
      <vt:lpstr>Before you go </vt:lpstr>
      <vt:lpstr>Before you go </vt:lpstr>
      <vt:lpstr>Avalanche Safety </vt:lpstr>
      <vt:lpstr>Avalanche Safety </vt:lpstr>
      <vt:lpstr>Avalanche Safety </vt:lpstr>
      <vt:lpstr>Avalanche Safety </vt:lpstr>
      <vt:lpstr>Avalanche Safety </vt:lpstr>
      <vt:lpstr>Avalanche Safety </vt:lpstr>
      <vt:lpstr>Avalanche Safety </vt:lpstr>
      <vt:lpstr>Avalanche Safety </vt:lpstr>
      <vt:lpstr>Gear </vt:lpstr>
      <vt:lpstr>Gear </vt:lpstr>
      <vt:lpstr>Challenge</vt:lpstr>
      <vt:lpstr>Q&amp;A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Jared Thompson</dc:creator>
  <cp:lastModifiedBy>K Taylor</cp:lastModifiedBy>
  <cp:revision>152</cp:revision>
  <dcterms:created xsi:type="dcterms:W3CDTF">2017-11-13T21:41:55Z</dcterms:created>
  <dcterms:modified xsi:type="dcterms:W3CDTF">2020-10-17T20:44:19Z</dcterms:modified>
</cp:coreProperties>
</file>