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58" r:id="rId3"/>
    <p:sldId id="261" r:id="rId4"/>
    <p:sldId id="264" r:id="rId5"/>
    <p:sldId id="333" r:id="rId6"/>
    <p:sldId id="325" r:id="rId7"/>
    <p:sldId id="334" r:id="rId8"/>
    <p:sldId id="335" r:id="rId9"/>
    <p:sldId id="336" r:id="rId10"/>
    <p:sldId id="338" r:id="rId11"/>
    <p:sldId id="351" r:id="rId12"/>
    <p:sldId id="339" r:id="rId13"/>
    <p:sldId id="341" r:id="rId14"/>
    <p:sldId id="340" r:id="rId15"/>
    <p:sldId id="342" r:id="rId16"/>
    <p:sldId id="350" r:id="rId17"/>
    <p:sldId id="343" r:id="rId18"/>
    <p:sldId id="344" r:id="rId19"/>
    <p:sldId id="346" r:id="rId20"/>
    <p:sldId id="347" r:id="rId21"/>
    <p:sldId id="348" r:id="rId22"/>
    <p:sldId id="349" r:id="rId23"/>
    <p:sldId id="262" r:id="rId24"/>
    <p:sldId id="345" r:id="rId25"/>
    <p:sldId id="33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2" autoAdjust="0"/>
    <p:restoredTop sz="79119" autoAdjust="0"/>
  </p:normalViewPr>
  <p:slideViewPr>
    <p:cSldViewPr snapToGrid="0">
      <p:cViewPr varScale="1">
        <p:scale>
          <a:sx n="75" d="100"/>
          <a:sy n="75" d="100"/>
        </p:scale>
        <p:origin x="111"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50765-472E-4589-AC1D-18B070D3AA6E}" type="datetimeFigureOut">
              <a:rPr lang="en-US" smtClean="0"/>
              <a:t>10/17/2020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2D82D-AC8A-4186-BDDB-558C8A23D1BA}" type="slidenum">
              <a:rPr lang="en-US" smtClean="0"/>
              <a:t>‹#›</a:t>
            </a:fld>
            <a:endParaRPr lang="en-US"/>
          </a:p>
        </p:txBody>
      </p:sp>
    </p:spTree>
    <p:extLst>
      <p:ext uri="{BB962C8B-B14F-4D97-AF65-F5344CB8AC3E}">
        <p14:creationId xmlns:p14="http://schemas.microsoft.com/office/powerpoint/2010/main" val="113141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1</a:t>
            </a:fld>
            <a:endParaRPr lang="en-US"/>
          </a:p>
        </p:txBody>
      </p:sp>
    </p:spTree>
    <p:extLst>
      <p:ext uri="{BB962C8B-B14F-4D97-AF65-F5344CB8AC3E}">
        <p14:creationId xmlns:p14="http://schemas.microsoft.com/office/powerpoint/2010/main" val="360067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3</a:t>
            </a:fld>
            <a:endParaRPr lang="en-US"/>
          </a:p>
        </p:txBody>
      </p:sp>
    </p:spTree>
    <p:extLst>
      <p:ext uri="{BB962C8B-B14F-4D97-AF65-F5344CB8AC3E}">
        <p14:creationId xmlns:p14="http://schemas.microsoft.com/office/powerpoint/2010/main" val="2261747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4</a:t>
            </a:fld>
            <a:endParaRPr lang="en-US"/>
          </a:p>
        </p:txBody>
      </p:sp>
    </p:spTree>
    <p:extLst>
      <p:ext uri="{BB962C8B-B14F-4D97-AF65-F5344CB8AC3E}">
        <p14:creationId xmlns:p14="http://schemas.microsoft.com/office/powerpoint/2010/main" val="407949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42D82D-AC8A-4186-BDDB-558C8A23D1BA}" type="slidenum">
              <a:rPr lang="en-US" smtClean="0"/>
              <a:t>5</a:t>
            </a:fld>
            <a:endParaRPr lang="en-US"/>
          </a:p>
        </p:txBody>
      </p:sp>
    </p:spTree>
    <p:extLst>
      <p:ext uri="{BB962C8B-B14F-4D97-AF65-F5344CB8AC3E}">
        <p14:creationId xmlns:p14="http://schemas.microsoft.com/office/powerpoint/2010/main" val="290771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6</a:t>
            </a:fld>
            <a:endParaRPr lang="en-US"/>
          </a:p>
        </p:txBody>
      </p:sp>
    </p:spTree>
    <p:extLst>
      <p:ext uri="{BB962C8B-B14F-4D97-AF65-F5344CB8AC3E}">
        <p14:creationId xmlns:p14="http://schemas.microsoft.com/office/powerpoint/2010/main" val="64232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7</a:t>
            </a:fld>
            <a:endParaRPr lang="en-US"/>
          </a:p>
        </p:txBody>
      </p:sp>
    </p:spTree>
    <p:extLst>
      <p:ext uri="{BB962C8B-B14F-4D97-AF65-F5344CB8AC3E}">
        <p14:creationId xmlns:p14="http://schemas.microsoft.com/office/powerpoint/2010/main" val="208934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8</a:t>
            </a:fld>
            <a:endParaRPr lang="en-US"/>
          </a:p>
        </p:txBody>
      </p:sp>
    </p:spTree>
    <p:extLst>
      <p:ext uri="{BB962C8B-B14F-4D97-AF65-F5344CB8AC3E}">
        <p14:creationId xmlns:p14="http://schemas.microsoft.com/office/powerpoint/2010/main" val="281013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9</a:t>
            </a:fld>
            <a:endParaRPr lang="en-US"/>
          </a:p>
        </p:txBody>
      </p:sp>
    </p:spTree>
    <p:extLst>
      <p:ext uri="{BB962C8B-B14F-4D97-AF65-F5344CB8AC3E}">
        <p14:creationId xmlns:p14="http://schemas.microsoft.com/office/powerpoint/2010/main" val="1223905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10</a:t>
            </a:fld>
            <a:endParaRPr lang="en-US"/>
          </a:p>
        </p:txBody>
      </p:sp>
    </p:spTree>
    <p:extLst>
      <p:ext uri="{BB962C8B-B14F-4D97-AF65-F5344CB8AC3E}">
        <p14:creationId xmlns:p14="http://schemas.microsoft.com/office/powerpoint/2010/main" val="117188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11</a:t>
            </a:fld>
            <a:endParaRPr lang="en-US"/>
          </a:p>
        </p:txBody>
      </p:sp>
    </p:spTree>
    <p:extLst>
      <p:ext uri="{BB962C8B-B14F-4D97-AF65-F5344CB8AC3E}">
        <p14:creationId xmlns:p14="http://schemas.microsoft.com/office/powerpoint/2010/main" val="2341539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12</a:t>
            </a:fld>
            <a:endParaRPr lang="en-US"/>
          </a:p>
        </p:txBody>
      </p:sp>
    </p:spTree>
    <p:extLst>
      <p:ext uri="{BB962C8B-B14F-4D97-AF65-F5344CB8AC3E}">
        <p14:creationId xmlns:p14="http://schemas.microsoft.com/office/powerpoint/2010/main" val="694345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13</a:t>
            </a:fld>
            <a:endParaRPr lang="en-US"/>
          </a:p>
        </p:txBody>
      </p:sp>
    </p:spTree>
    <p:extLst>
      <p:ext uri="{BB962C8B-B14F-4D97-AF65-F5344CB8AC3E}">
        <p14:creationId xmlns:p14="http://schemas.microsoft.com/office/powerpoint/2010/main" val="1642448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14</a:t>
            </a:fld>
            <a:endParaRPr lang="en-US"/>
          </a:p>
        </p:txBody>
      </p:sp>
    </p:spTree>
    <p:extLst>
      <p:ext uri="{BB962C8B-B14F-4D97-AF65-F5344CB8AC3E}">
        <p14:creationId xmlns:p14="http://schemas.microsoft.com/office/powerpoint/2010/main" val="404240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15</a:t>
            </a:fld>
            <a:endParaRPr lang="en-US"/>
          </a:p>
        </p:txBody>
      </p:sp>
    </p:spTree>
    <p:extLst>
      <p:ext uri="{BB962C8B-B14F-4D97-AF65-F5344CB8AC3E}">
        <p14:creationId xmlns:p14="http://schemas.microsoft.com/office/powerpoint/2010/main" val="3092133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16</a:t>
            </a:fld>
            <a:endParaRPr lang="en-US"/>
          </a:p>
        </p:txBody>
      </p:sp>
    </p:spTree>
    <p:extLst>
      <p:ext uri="{BB962C8B-B14F-4D97-AF65-F5344CB8AC3E}">
        <p14:creationId xmlns:p14="http://schemas.microsoft.com/office/powerpoint/2010/main" val="3895221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A42D82D-AC8A-4186-BDDB-558C8A23D1BA}" type="slidenum">
              <a:rPr lang="en-US" smtClean="0"/>
              <a:t>17</a:t>
            </a:fld>
            <a:endParaRPr lang="en-US"/>
          </a:p>
        </p:txBody>
      </p:sp>
    </p:spTree>
    <p:extLst>
      <p:ext uri="{BB962C8B-B14F-4D97-AF65-F5344CB8AC3E}">
        <p14:creationId xmlns:p14="http://schemas.microsoft.com/office/powerpoint/2010/main" val="73586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18</a:t>
            </a:fld>
            <a:endParaRPr lang="en-US"/>
          </a:p>
        </p:txBody>
      </p:sp>
    </p:spTree>
    <p:extLst>
      <p:ext uri="{BB962C8B-B14F-4D97-AF65-F5344CB8AC3E}">
        <p14:creationId xmlns:p14="http://schemas.microsoft.com/office/powerpoint/2010/main" val="161796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19</a:t>
            </a:fld>
            <a:endParaRPr lang="en-US"/>
          </a:p>
        </p:txBody>
      </p:sp>
    </p:spTree>
    <p:extLst>
      <p:ext uri="{BB962C8B-B14F-4D97-AF65-F5344CB8AC3E}">
        <p14:creationId xmlns:p14="http://schemas.microsoft.com/office/powerpoint/2010/main" val="293108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20</a:t>
            </a:fld>
            <a:endParaRPr lang="en-US"/>
          </a:p>
        </p:txBody>
      </p:sp>
    </p:spTree>
    <p:extLst>
      <p:ext uri="{BB962C8B-B14F-4D97-AF65-F5344CB8AC3E}">
        <p14:creationId xmlns:p14="http://schemas.microsoft.com/office/powerpoint/2010/main" val="3016158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21</a:t>
            </a:fld>
            <a:endParaRPr lang="en-US"/>
          </a:p>
        </p:txBody>
      </p:sp>
    </p:spTree>
    <p:extLst>
      <p:ext uri="{BB962C8B-B14F-4D97-AF65-F5344CB8AC3E}">
        <p14:creationId xmlns:p14="http://schemas.microsoft.com/office/powerpoint/2010/main" val="2998895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A42D82D-AC8A-4186-BDDB-558C8A23D1BA}" type="slidenum">
              <a:rPr lang="en-US" smtClean="0"/>
              <a:t>22</a:t>
            </a:fld>
            <a:endParaRPr lang="en-US"/>
          </a:p>
        </p:txBody>
      </p:sp>
    </p:spTree>
    <p:extLst>
      <p:ext uri="{BB962C8B-B14F-4D97-AF65-F5344CB8AC3E}">
        <p14:creationId xmlns:p14="http://schemas.microsoft.com/office/powerpoint/2010/main" val="3027987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6969" y="2138363"/>
            <a:ext cx="1530351"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3656800" y="1650334"/>
            <a:ext cx="6341173" cy="2110257"/>
          </a:xfrm>
          <a:prstGeom prst="rect">
            <a:avLst/>
          </a:prstGeom>
        </p:spPr>
        <p:txBody>
          <a:bodyPr rtlCol="0">
            <a:noAutofit/>
          </a:bodyPr>
          <a:lstStyle>
            <a:lvl1pPr>
              <a:defRPr sz="4000"/>
            </a:lvl1pPr>
          </a:lstStyle>
          <a:p>
            <a:r>
              <a:rPr lang="en-US"/>
              <a:t>Click to edit Master title style</a:t>
            </a:r>
            <a:endParaRPr lang="en-US" dirty="0"/>
          </a:p>
        </p:txBody>
      </p:sp>
      <p:sp>
        <p:nvSpPr>
          <p:cNvPr id="4" name="Slide Number Placeholder 5"/>
          <p:cNvSpPr>
            <a:spLocks noGrp="1"/>
          </p:cNvSpPr>
          <p:nvPr>
            <p:ph type="sldNum" sz="quarter" idx="10"/>
          </p:nvPr>
        </p:nvSpPr>
        <p:spPr/>
        <p:txBody>
          <a:bodyPr/>
          <a:lstStyle>
            <a:lvl1pPr>
              <a:defRPr/>
            </a:lvl1pPr>
          </a:lstStyle>
          <a:p>
            <a:fld id="{310B326F-801D-4A7E-B6AA-C0B5367E2350}" type="slidenum">
              <a:rPr lang="en-US" smtClean="0"/>
              <a:t>‹#›</a:t>
            </a:fld>
            <a:endParaRPr lang="en-US"/>
          </a:p>
        </p:txBody>
      </p:sp>
      <p:sp>
        <p:nvSpPr>
          <p:cNvPr id="5"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Tree>
    <p:extLst>
      <p:ext uri="{BB962C8B-B14F-4D97-AF65-F5344CB8AC3E}">
        <p14:creationId xmlns:p14="http://schemas.microsoft.com/office/powerpoint/2010/main" val="398086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fld id="{310B326F-801D-4A7E-B6AA-C0B5367E2350}" type="slidenum">
              <a:rPr lang="en-US" smtClean="0"/>
              <a:t>‹#›</a:t>
            </a:fld>
            <a:endParaRPr lang="en-US"/>
          </a:p>
        </p:txBody>
      </p:sp>
      <p:sp>
        <p:nvSpPr>
          <p:cNvPr id="6" name="Date Placeholder 6"/>
          <p:cNvSpPr>
            <a:spLocks noGrp="1"/>
          </p:cNvSpPr>
          <p:nvPr>
            <p:ph type="dt" sz="half" idx="11"/>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Tree>
    <p:extLst>
      <p:ext uri="{BB962C8B-B14F-4D97-AF65-F5344CB8AC3E}">
        <p14:creationId xmlns:p14="http://schemas.microsoft.com/office/powerpoint/2010/main" val="4083842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
        <p:nvSpPr>
          <p:cNvPr id="7" name="Slide Number Placeholder 6"/>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364794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79608"/>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319370"/>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679608"/>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319370"/>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
        <p:nvSpPr>
          <p:cNvPr id="9" name="Slide Number Placeholder 8"/>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3659348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435" y="328616"/>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
        <p:nvSpPr>
          <p:cNvPr id="5" name="Slide Number Placeholder 4"/>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26340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
        <p:nvSpPr>
          <p:cNvPr id="3" name="Slide Number Placeholder 3"/>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140265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5088467" y="6508753"/>
            <a:ext cx="2844800" cy="365125"/>
          </a:xfrm>
          <a:prstGeom prst="rect">
            <a:avLst/>
          </a:prstGeom>
        </p:spPr>
        <p:txBody>
          <a:bodyPr/>
          <a:lstStyle>
            <a:lvl1pPr>
              <a:defRPr/>
            </a:lvl1pPr>
          </a:lstStyle>
          <a:p>
            <a:fld id="{F8192C8B-F716-4D00-90B2-778F62979AA3}" type="datetimeFigureOut">
              <a:rPr lang="en-US" smtClean="0"/>
              <a:t>10/17/2020</a:t>
            </a:fld>
            <a:endParaRPr lang="en-US"/>
          </a:p>
        </p:txBody>
      </p:sp>
      <p:sp>
        <p:nvSpPr>
          <p:cNvPr id="6" name="Slide Number Placeholder 6"/>
          <p:cNvSpPr>
            <a:spLocks noGrp="1"/>
          </p:cNvSpPr>
          <p:nvPr>
            <p:ph type="sldNum" sz="quarter" idx="11"/>
          </p:nvPr>
        </p:nvSpPr>
        <p:spPr/>
        <p:txBody>
          <a:bodyPr/>
          <a:lstStyle>
            <a:lvl1pPr>
              <a:defRPr/>
            </a:lvl1pPr>
          </a:lstStyle>
          <a:p>
            <a:fld id="{310B326F-801D-4A7E-B6AA-C0B5367E2350}" type="slidenum">
              <a:rPr lang="en-US" smtClean="0"/>
              <a:t>‹#›</a:t>
            </a:fld>
            <a:endParaRPr lang="en-US"/>
          </a:p>
        </p:txBody>
      </p:sp>
    </p:spTree>
    <p:extLst>
      <p:ext uri="{BB962C8B-B14F-4D97-AF65-F5344CB8AC3E}">
        <p14:creationId xmlns:p14="http://schemas.microsoft.com/office/powerpoint/2010/main" val="190149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192C8B-F716-4D00-90B2-778F62979AA3}" type="datetimeFigureOut">
              <a:rPr lang="en-US" smtClean="0"/>
              <a:t>10/17/2020</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10B326F-801D-4A7E-B6AA-C0B5367E2350}" type="slidenum">
              <a:rPr lang="en-US" smtClean="0"/>
              <a:t>‹#›</a:t>
            </a:fld>
            <a:endParaRPr lang="en-US"/>
          </a:p>
        </p:txBody>
      </p:sp>
    </p:spTree>
    <p:extLst>
      <p:ext uri="{BB962C8B-B14F-4D97-AF65-F5344CB8AC3E}">
        <p14:creationId xmlns:p14="http://schemas.microsoft.com/office/powerpoint/2010/main" val="1165208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192C8B-F716-4D00-90B2-778F62979AA3}" type="datetimeFigureOut">
              <a:rPr lang="en-US" smtClean="0"/>
              <a:t>10/17/2020</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10B326F-801D-4A7E-B6AA-C0B5367E2350}" type="slidenum">
              <a:rPr lang="en-US" smtClean="0"/>
              <a:t>‹#›</a:t>
            </a:fld>
            <a:endParaRPr lang="en-US"/>
          </a:p>
        </p:txBody>
      </p:sp>
    </p:spTree>
    <p:extLst>
      <p:ext uri="{BB962C8B-B14F-4D97-AF65-F5344CB8AC3E}">
        <p14:creationId xmlns:p14="http://schemas.microsoft.com/office/powerpoint/2010/main" val="244697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32800" cy="1143000"/>
          </a:xfrm>
        </p:spPr>
        <p:txBody>
          <a:bodyPr/>
          <a:lstStyle>
            <a:lvl1pPr>
              <a:defRPr baseline="0">
                <a:solidFill>
                  <a:schemeClr val="tx1"/>
                </a:solidFill>
              </a:defRPr>
            </a:lvl1pPr>
          </a:lstStyle>
          <a:p>
            <a:r>
              <a:rPr lang="en-US" dirty="0"/>
              <a:t>Click to edit Master title style</a:t>
            </a:r>
          </a:p>
        </p:txBody>
      </p:sp>
      <p:sp>
        <p:nvSpPr>
          <p:cNvPr id="3" name="Text Placeholder 2"/>
          <p:cNvSpPr>
            <a:spLocks noGrp="1"/>
          </p:cNvSpPr>
          <p:nvPr>
            <p:ph type="body" sz="half" idx="1"/>
          </p:nvPr>
        </p:nvSpPr>
        <p:spPr>
          <a:xfrm>
            <a:off x="609600" y="1600203"/>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91"/>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fld id="{554C191B-34EF-4078-B1FE-000AE11D0344}" type="datetime1">
              <a:rPr lang="en-US"/>
              <a:pPr>
                <a:defRPr/>
              </a:pPr>
              <a:t>10/17/2020</a:t>
            </a:fld>
            <a:endParaRPr lang="en-US"/>
          </a:p>
        </p:txBody>
      </p:sp>
      <p:sp>
        <p:nvSpPr>
          <p:cNvPr id="7" name="Rectangle 5"/>
          <p:cNvSpPr>
            <a:spLocks noGrp="1" noChangeArrowheads="1"/>
          </p:cNvSpPr>
          <p:nvPr>
            <p:ph type="ftr" sz="quarter" idx="11"/>
          </p:nvPr>
        </p:nvSpPr>
        <p:spPr>
          <a:xfrm>
            <a:off x="4165600" y="6356353"/>
            <a:ext cx="3860800" cy="365125"/>
          </a:xfrm>
          <a:prstGeom prst="rect">
            <a:avLst/>
          </a:prstGeom>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5791200" y="1039816"/>
            <a:ext cx="609600" cy="441325"/>
          </a:xfrm>
          <a:prstGeom prst="rect">
            <a:avLst/>
          </a:prstGeom>
        </p:spPr>
        <p:txBody>
          <a:bodyPr/>
          <a:lstStyle>
            <a:lvl1pPr>
              <a:defRPr/>
            </a:lvl1pPr>
          </a:lstStyle>
          <a:p>
            <a:pPr>
              <a:defRPr/>
            </a:pPr>
            <a:fld id="{34C75738-5FCB-43C7-81A2-852BC9C91430}" type="slidenum">
              <a:rPr lang="en-US"/>
              <a:pPr>
                <a:defRPr/>
              </a:pPr>
              <a:t>‹#›</a:t>
            </a:fld>
            <a:endParaRPr lang="en-US"/>
          </a:p>
        </p:txBody>
      </p:sp>
    </p:spTree>
    <p:extLst>
      <p:ext uri="{BB962C8B-B14F-4D97-AF65-F5344CB8AC3E}">
        <p14:creationId xmlns:p14="http://schemas.microsoft.com/office/powerpoint/2010/main" val="808781332"/>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Users/jaypointer/Desktop/Folio.pn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lio.png" descr="/Users/jaypointer/Desktop/Folio.png"/>
          <p:cNvPicPr>
            <a:picLocks noChangeAspect="1"/>
          </p:cNvPicPr>
          <p:nvPr/>
        </p:nvPicPr>
        <p:blipFill>
          <a:blip r:embed="rId12" r:link="rId13" cstate="print">
            <a:extLst>
              <a:ext uri="{28A0092B-C50C-407E-A947-70E740481C1C}">
                <a14:useLocalDpi xmlns:a14="http://schemas.microsoft.com/office/drawing/2010/main" val="0"/>
              </a:ext>
            </a:extLst>
          </a:blip>
          <a:srcRect/>
          <a:stretch>
            <a:fillRect/>
          </a:stretch>
        </p:blipFill>
        <p:spPr bwMode="auto">
          <a:xfrm>
            <a:off x="2" y="5807075"/>
            <a:ext cx="12223751"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089153" y="274638"/>
            <a:ext cx="939164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582400" y="6508753"/>
            <a:ext cx="550333"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charset="0"/>
              </a:defRPr>
            </a:lvl1pPr>
          </a:lstStyle>
          <a:p>
            <a:fld id="{310B326F-801D-4A7E-B6AA-C0B5367E2350}" type="slidenum">
              <a:rPr lang="en-US" smtClean="0"/>
              <a:t>‹#›</a:t>
            </a:fld>
            <a:endParaRPr lang="en-US"/>
          </a:p>
        </p:txBody>
      </p:sp>
      <p:pic>
        <p:nvPicPr>
          <p:cNvPr id="1030" name="Picture 9"/>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245602" y="5961063"/>
            <a:ext cx="141181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p:cNvSpPr>
            <a:spLocks noGrp="1"/>
          </p:cNvSpPr>
          <p:nvPr>
            <p:ph type="dt" sz="half" idx="2"/>
          </p:nvPr>
        </p:nvSpPr>
        <p:spPr>
          <a:xfrm>
            <a:off x="5363635" y="6508753"/>
            <a:ext cx="2302933"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defRPr>
            </a:lvl1pPr>
          </a:lstStyle>
          <a:p>
            <a:fld id="{F8192C8B-F716-4D00-90B2-778F62979AA3}" type="datetimeFigureOut">
              <a:rPr lang="en-US" smtClean="0"/>
              <a:t>10/17/2020</a:t>
            </a:fld>
            <a:endParaRPr lang="en-US"/>
          </a:p>
        </p:txBody>
      </p:sp>
      <p:pic>
        <p:nvPicPr>
          <p:cNvPr id="1032" name="Picture 13" descr="AnnivGrStandard_White.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7651" y="6508753"/>
            <a:ext cx="2440516"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469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3" r:id="rId10"/>
  </p:sldLayoutIdLst>
  <p:txStyles>
    <p:titleStyle>
      <a:lvl1pPr algn="l" defTabSz="457189" rtl="0" eaLnBrk="1" fontAlgn="base" hangingPunct="1">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5pPr>
      <a:lvl6pPr marL="457189"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6pPr>
      <a:lvl7pPr marL="914377"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566"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754" algn="l" defTabSz="457189" rtl="0" eaLnBrk="1" fontAlgn="base" hangingPunct="1">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scouting.org/SCOUTStrongPALA.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backpacker.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949568"/>
            <a:ext cx="10363200" cy="1470025"/>
          </a:xfrm>
        </p:spPr>
        <p:txBody>
          <a:bodyPr/>
          <a:lstStyle/>
          <a:p>
            <a:pPr algn="ctr"/>
            <a:r>
              <a:rPr lang="en-US" sz="4400" dirty="0"/>
              <a:t>Special Dietary Needs in Scouting</a:t>
            </a:r>
          </a:p>
        </p:txBody>
      </p:sp>
      <p:pic>
        <p:nvPicPr>
          <p:cNvPr id="6" name="Picture 5" descr="Image result for boy scout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8432" y="586460"/>
            <a:ext cx="1715135" cy="1978025"/>
          </a:xfrm>
          <a:prstGeom prst="rect">
            <a:avLst/>
          </a:prstGeom>
          <a:noFill/>
          <a:ln>
            <a:noFill/>
          </a:ln>
        </p:spPr>
      </p:pic>
    </p:spTree>
    <p:extLst>
      <p:ext uri="{BB962C8B-B14F-4D97-AF65-F5344CB8AC3E}">
        <p14:creationId xmlns:p14="http://schemas.microsoft.com/office/powerpoint/2010/main" val="104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The Importance of Sharing a Meal</a:t>
            </a:r>
          </a:p>
          <a:p>
            <a:r>
              <a:rPr lang="en-US" dirty="0"/>
              <a:t>What Are Special Dietary Needs?</a:t>
            </a:r>
          </a:p>
          <a:p>
            <a:r>
              <a:rPr lang="en-US" dirty="0"/>
              <a:t>Safety Practices</a:t>
            </a:r>
          </a:p>
          <a:p>
            <a:r>
              <a:rPr lang="en-US" dirty="0"/>
              <a:t>Strategies for Planning a Meal</a:t>
            </a:r>
          </a:p>
          <a:p>
            <a:r>
              <a:rPr lang="en-US" dirty="0"/>
              <a:t>Recipes</a:t>
            </a:r>
          </a:p>
          <a:p>
            <a:r>
              <a:rPr lang="en-US" dirty="0"/>
              <a:t>Resources</a:t>
            </a:r>
          </a:p>
          <a:p>
            <a:endParaRPr lang="en-US" dirty="0"/>
          </a:p>
          <a:p>
            <a:endParaRPr lang="en-US" dirty="0"/>
          </a:p>
        </p:txBody>
      </p:sp>
      <p:pic>
        <p:nvPicPr>
          <p:cNvPr id="1030" name="Picture 6">
            <a:extLst>
              <a:ext uri="{FF2B5EF4-FFF2-40B4-BE49-F238E27FC236}">
                <a16:creationId xmlns:a16="http://schemas.microsoft.com/office/drawing/2014/main" id="{EE860B25-7164-48FD-94A1-2B9827DEF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4977" y="1600201"/>
            <a:ext cx="4339064" cy="3069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914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Importance of Sharing a Meal</a:t>
            </a:r>
          </a:p>
        </p:txBody>
      </p:sp>
      <p:sp>
        <p:nvSpPr>
          <p:cNvPr id="3" name="Content Placeholder 2"/>
          <p:cNvSpPr>
            <a:spLocks noGrp="1"/>
          </p:cNvSpPr>
          <p:nvPr>
            <p:ph idx="1"/>
          </p:nvPr>
        </p:nvSpPr>
        <p:spPr>
          <a:xfrm>
            <a:off x="609600" y="1945177"/>
            <a:ext cx="10871202" cy="3889361"/>
          </a:xfrm>
        </p:spPr>
        <p:txBody>
          <a:bodyPr/>
          <a:lstStyle/>
          <a:p>
            <a:r>
              <a:rPr lang="en-US" b="0" dirty="0"/>
              <a:t>Not being able to sit down with your family or friends and eat the same foods can feel isolating. </a:t>
            </a:r>
            <a:br>
              <a:rPr lang="en-US" b="0" dirty="0"/>
            </a:br>
            <a:endParaRPr lang="en-US" b="0" dirty="0"/>
          </a:p>
          <a:p>
            <a:r>
              <a:rPr lang="en-US" b="0" dirty="0"/>
              <a:t>Making someone else feel welcome and feeling welcomed by the group reinforces the strength and health of any team. </a:t>
            </a:r>
            <a:br>
              <a:rPr lang="en-US" b="0" dirty="0"/>
            </a:br>
            <a:endParaRPr lang="en-US" b="0" dirty="0"/>
          </a:p>
          <a:p>
            <a:r>
              <a:rPr lang="en-US" b="0" dirty="0"/>
              <a:t>Every meal is an opportunity for your scouts to work together to make everyone feel wholly included and feed the group’s team spirit.</a:t>
            </a:r>
          </a:p>
        </p:txBody>
      </p:sp>
    </p:spTree>
    <p:extLst>
      <p:ext uri="{BB962C8B-B14F-4D97-AF65-F5344CB8AC3E}">
        <p14:creationId xmlns:p14="http://schemas.microsoft.com/office/powerpoint/2010/main" val="211094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Special Dietary Needs?</a:t>
            </a:r>
          </a:p>
        </p:txBody>
      </p:sp>
      <p:sp>
        <p:nvSpPr>
          <p:cNvPr id="3" name="Content Placeholder 2"/>
          <p:cNvSpPr>
            <a:spLocks noGrp="1"/>
          </p:cNvSpPr>
          <p:nvPr>
            <p:ph idx="1"/>
          </p:nvPr>
        </p:nvSpPr>
        <p:spPr>
          <a:xfrm>
            <a:off x="609600" y="2100649"/>
            <a:ext cx="10972800" cy="3733890"/>
          </a:xfrm>
        </p:spPr>
        <p:txBody>
          <a:bodyPr/>
          <a:lstStyle/>
          <a:p>
            <a:pPr marL="0" indent="0">
              <a:buNone/>
            </a:pPr>
            <a:r>
              <a:rPr lang="en-US" dirty="0"/>
              <a:t>Special dietary needs encompasses restrictions on certain foods due to: </a:t>
            </a:r>
          </a:p>
          <a:p>
            <a:pPr marL="0" indent="0">
              <a:buNone/>
            </a:pPr>
            <a:endParaRPr lang="en-US" dirty="0"/>
          </a:p>
          <a:p>
            <a:pPr marL="1704975" indent="-341313"/>
            <a:r>
              <a:rPr lang="en-US" dirty="0"/>
              <a:t>Allergies</a:t>
            </a:r>
          </a:p>
          <a:p>
            <a:pPr marL="1704975" indent="-341313"/>
            <a:r>
              <a:rPr lang="en-US" dirty="0"/>
              <a:t>Health Reasons</a:t>
            </a:r>
          </a:p>
          <a:p>
            <a:pPr marL="1704975" indent="-341313"/>
            <a:r>
              <a:rPr lang="en-US" dirty="0"/>
              <a:t>Religious or Cultural Reasons</a:t>
            </a:r>
          </a:p>
          <a:p>
            <a:pPr marL="1704975" indent="-341313"/>
            <a:r>
              <a:rPr lang="en-US" dirty="0"/>
              <a:t>Personal Priorities</a:t>
            </a:r>
          </a:p>
        </p:txBody>
      </p:sp>
    </p:spTree>
    <p:extLst>
      <p:ext uri="{BB962C8B-B14F-4D97-AF65-F5344CB8AC3E}">
        <p14:creationId xmlns:p14="http://schemas.microsoft.com/office/powerpoint/2010/main" val="3612784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21276"/>
            <a:ext cx="12192000" cy="1143000"/>
          </a:xfrm>
        </p:spPr>
        <p:txBody>
          <a:bodyPr/>
          <a:lstStyle/>
          <a:p>
            <a:pPr algn="ctr"/>
            <a:r>
              <a:rPr lang="en-US" dirty="0"/>
              <a:t>What are your unit’s special dietary needs?</a:t>
            </a:r>
          </a:p>
        </p:txBody>
      </p:sp>
    </p:spTree>
    <p:extLst>
      <p:ext uri="{BB962C8B-B14F-4D97-AF65-F5344CB8AC3E}">
        <p14:creationId xmlns:p14="http://schemas.microsoft.com/office/powerpoint/2010/main" val="242734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10972800" cy="4005739"/>
          </a:xfrm>
        </p:spPr>
        <p:txBody>
          <a:bodyPr/>
          <a:lstStyle/>
          <a:p>
            <a:pPr marL="0" indent="0" algn="ctr">
              <a:buNone/>
            </a:pPr>
            <a:r>
              <a:rPr lang="en-US" dirty="0"/>
              <a:t>There is no such thing as “just a little.” </a:t>
            </a:r>
          </a:p>
          <a:p>
            <a:pPr marL="0" indent="0">
              <a:buNone/>
            </a:pPr>
            <a:endParaRPr lang="en-US" b="0" dirty="0"/>
          </a:p>
          <a:p>
            <a:pPr marL="0" indent="0"/>
            <a:r>
              <a:rPr lang="en-US" b="0" dirty="0"/>
              <a:t>For anyone with true anaphylactic allergies, even “just a little’ in the smallest traces can be deadly. </a:t>
            </a:r>
            <a:br>
              <a:rPr lang="en-US" b="0" dirty="0"/>
            </a:br>
            <a:endParaRPr lang="en-US" b="0" dirty="0"/>
          </a:p>
          <a:p>
            <a:pPr marL="0" indent="0"/>
            <a:r>
              <a:rPr lang="en-US" b="0" dirty="0"/>
              <a:t>Ignoring someone’s religious or personal beliefs and allowing “just a little” in the meal is entirely disrespectful. </a:t>
            </a:r>
          </a:p>
        </p:txBody>
      </p:sp>
    </p:spTree>
    <p:extLst>
      <p:ext uri="{BB962C8B-B14F-4D97-AF65-F5344CB8AC3E}">
        <p14:creationId xmlns:p14="http://schemas.microsoft.com/office/powerpoint/2010/main" val="1602937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136821" y="1635211"/>
            <a:ext cx="10058401" cy="152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						</a:t>
            </a:r>
          </a:p>
        </p:txBody>
      </p:sp>
      <p:pic>
        <p:nvPicPr>
          <p:cNvPr id="3074" name="Picture 2">
            <a:extLst>
              <a:ext uri="{FF2B5EF4-FFF2-40B4-BE49-F238E27FC236}">
                <a16:creationId xmlns:a16="http://schemas.microsoft.com/office/drawing/2014/main" id="{F8D0C5EB-F79A-4750-8CF2-3B8927CD1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526" y="664805"/>
            <a:ext cx="6657474" cy="443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871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10972800" cy="4005739"/>
          </a:xfrm>
        </p:spPr>
        <p:txBody>
          <a:bodyPr/>
          <a:lstStyle/>
          <a:p>
            <a:pPr marL="0" indent="0">
              <a:buNone/>
            </a:pPr>
            <a:r>
              <a:rPr lang="en-US" dirty="0"/>
              <a:t>Hidden Allergens:</a:t>
            </a:r>
            <a:br>
              <a:rPr lang="en-US" dirty="0"/>
            </a:br>
            <a:endParaRPr lang="en-US" sz="1200" b="0" dirty="0"/>
          </a:p>
          <a:p>
            <a:pPr marL="0" indent="0"/>
            <a:r>
              <a:rPr lang="en-US" b="0" dirty="0"/>
              <a:t>Consult with the scout and/or parent to identify safe ingredients. </a:t>
            </a:r>
            <a:br>
              <a:rPr lang="en-US" dirty="0"/>
            </a:br>
            <a:endParaRPr lang="en-US" sz="1200" b="0" dirty="0"/>
          </a:p>
          <a:p>
            <a:pPr marL="0" indent="0"/>
            <a:r>
              <a:rPr lang="en-US" b="0" dirty="0"/>
              <a:t>Gluten can be hidden in products made from wheat, such as malt or soy sauce, or as fillers and emulsifiers in cheeses, processed meats, ice cream and many other processed foods. </a:t>
            </a:r>
            <a:br>
              <a:rPr lang="en-US" b="0" dirty="0"/>
            </a:br>
            <a:endParaRPr lang="en-US" sz="1200" b="0" dirty="0"/>
          </a:p>
          <a:p>
            <a:pPr marL="0" indent="0">
              <a:buNone/>
            </a:pPr>
            <a:endParaRPr lang="en-US" b="0" dirty="0"/>
          </a:p>
        </p:txBody>
      </p:sp>
    </p:spTree>
    <p:extLst>
      <p:ext uri="{BB962C8B-B14F-4D97-AF65-F5344CB8AC3E}">
        <p14:creationId xmlns:p14="http://schemas.microsoft.com/office/powerpoint/2010/main" val="2122854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5" y="3015049"/>
            <a:ext cx="8344929" cy="2487975"/>
          </a:xfrm>
        </p:spPr>
        <p:txBody>
          <a:bodyPr numCol="2"/>
          <a:lstStyle/>
          <a:p>
            <a:pPr lvl="0"/>
            <a:r>
              <a:rPr lang="en-US" dirty="0"/>
              <a:t>Gluten Free</a:t>
            </a:r>
          </a:p>
          <a:p>
            <a:pPr lvl="0"/>
            <a:r>
              <a:rPr lang="en-US" dirty="0"/>
              <a:t>Halal</a:t>
            </a:r>
          </a:p>
          <a:p>
            <a:pPr lvl="0"/>
            <a:r>
              <a:rPr lang="en-US" dirty="0"/>
              <a:t>Kosher</a:t>
            </a:r>
          </a:p>
          <a:p>
            <a:pPr lvl="0"/>
            <a:r>
              <a:rPr lang="en-US" dirty="0"/>
              <a:t>Low-FODMAP</a:t>
            </a:r>
          </a:p>
          <a:p>
            <a:r>
              <a:rPr lang="en-US" dirty="0"/>
              <a:t>Whole Food Diets</a:t>
            </a:r>
          </a:p>
          <a:p>
            <a:endParaRPr lang="en-US" dirty="0"/>
          </a:p>
          <a:p>
            <a:pPr lvl="0"/>
            <a:r>
              <a:rPr lang="en-US" dirty="0"/>
              <a:t>Vegetarian</a:t>
            </a:r>
          </a:p>
          <a:p>
            <a:pPr lvl="0"/>
            <a:r>
              <a:rPr lang="en-US" dirty="0"/>
              <a:t>Vegan</a:t>
            </a:r>
          </a:p>
          <a:p>
            <a:pPr lvl="0"/>
            <a:r>
              <a:rPr lang="en-US" dirty="0"/>
              <a:t>Nut Free</a:t>
            </a:r>
          </a:p>
          <a:p>
            <a:pPr lvl="0"/>
            <a:r>
              <a:rPr lang="en-US" dirty="0"/>
              <a:t>Dairy Free</a:t>
            </a:r>
          </a:p>
          <a:p>
            <a:pPr lvl="0"/>
            <a:r>
              <a:rPr lang="en-US" dirty="0"/>
              <a:t>Diabetic</a:t>
            </a:r>
          </a:p>
          <a:p>
            <a:pPr lvl="0"/>
            <a:endParaRPr lang="en-US" dirty="0"/>
          </a:p>
        </p:txBody>
      </p:sp>
      <p:sp>
        <p:nvSpPr>
          <p:cNvPr id="4"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Common Dietary Restrictions and Special Diets:</a:t>
            </a:r>
          </a:p>
          <a:p>
            <a:pPr marL="0" indent="0" algn="ctr">
              <a:buFont typeface="Arial" pitchFamily="34" charset="0"/>
              <a:buNone/>
            </a:pPr>
            <a:endParaRPr lang="en-US" dirty="0"/>
          </a:p>
        </p:txBody>
      </p:sp>
      <p:pic>
        <p:nvPicPr>
          <p:cNvPr id="4098" name="Picture 2">
            <a:extLst>
              <a:ext uri="{FF2B5EF4-FFF2-40B4-BE49-F238E27FC236}">
                <a16:creationId xmlns:a16="http://schemas.microsoft.com/office/drawing/2014/main" id="{E0C59DB3-E7C1-46A5-AEBC-20DC14E0B6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06" y="362952"/>
            <a:ext cx="1508561" cy="150856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4F26D76-5321-4F52-B456-54260F9A3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5365" y="2547555"/>
            <a:ext cx="2143125"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401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Practices</a:t>
            </a:r>
          </a:p>
        </p:txBody>
      </p:sp>
      <p:sp>
        <p:nvSpPr>
          <p:cNvPr id="3" name="Content Placeholder 2"/>
          <p:cNvSpPr>
            <a:spLocks noGrp="1"/>
          </p:cNvSpPr>
          <p:nvPr>
            <p:ph idx="1"/>
          </p:nvPr>
        </p:nvSpPr>
        <p:spPr>
          <a:xfrm>
            <a:off x="609600" y="1853515"/>
            <a:ext cx="10871202" cy="3981024"/>
          </a:xfrm>
        </p:spPr>
        <p:txBody>
          <a:bodyPr/>
          <a:lstStyle/>
          <a:p>
            <a:r>
              <a:rPr lang="en-US" b="0" dirty="0"/>
              <a:t>Fill out the dietary forms completely.  Don’t leave details out.  Council camp staff depends on these to keep scouts safe and ensure they have meals on hand to keep scouts fed.</a:t>
            </a:r>
          </a:p>
          <a:p>
            <a:r>
              <a:rPr lang="en-US" b="0" dirty="0"/>
              <a:t>If you oversee the camp kitchen, read through the dietary forms fully and ask questions as needed.</a:t>
            </a:r>
          </a:p>
          <a:p>
            <a:r>
              <a:rPr lang="en-US" b="0" dirty="0"/>
              <a:t>Usually in a Troop environment, there is an event “pre-meeting” to discuss meals, tenting etc., perfect time to discuss special needs with the patrol for good </a:t>
            </a:r>
            <a:r>
              <a:rPr lang="en-US" b="0" dirty="0" err="1"/>
              <a:t>grubmaster</a:t>
            </a:r>
            <a:r>
              <a:rPr lang="en-US" b="0" dirty="0"/>
              <a:t> planning</a:t>
            </a:r>
          </a:p>
        </p:txBody>
      </p:sp>
    </p:spTree>
    <p:extLst>
      <p:ext uri="{BB962C8B-B14F-4D97-AF65-F5344CB8AC3E}">
        <p14:creationId xmlns:p14="http://schemas.microsoft.com/office/powerpoint/2010/main" val="232473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Practices</a:t>
            </a:r>
          </a:p>
        </p:txBody>
      </p:sp>
      <p:sp>
        <p:nvSpPr>
          <p:cNvPr id="3" name="Content Placeholder 2"/>
          <p:cNvSpPr>
            <a:spLocks noGrp="1"/>
          </p:cNvSpPr>
          <p:nvPr>
            <p:ph idx="1"/>
          </p:nvPr>
        </p:nvSpPr>
        <p:spPr>
          <a:xfrm>
            <a:off x="609600" y="1853515"/>
            <a:ext cx="10871202" cy="3981024"/>
          </a:xfrm>
        </p:spPr>
        <p:txBody>
          <a:bodyPr/>
          <a:lstStyle/>
          <a:p>
            <a:r>
              <a:rPr lang="en-US" b="0" dirty="0"/>
              <a:t>The camp cook in charge of preparing food must be very careful in their preparations.  We want our scouts to feel safe and remain healthy so they can enjoy their scout activities.  </a:t>
            </a:r>
            <a:br>
              <a:rPr lang="en-US" b="0" dirty="0"/>
            </a:br>
            <a:endParaRPr lang="en-US" b="0" dirty="0"/>
          </a:p>
          <a:p>
            <a:r>
              <a:rPr lang="en-US" b="0" dirty="0"/>
              <a:t>Try to cook only safe foods for everyone in your group or establish a separate safe cooking station. </a:t>
            </a:r>
            <a:br>
              <a:rPr lang="en-US" b="0" dirty="0"/>
            </a:br>
            <a:endParaRPr lang="en-US" b="0" dirty="0"/>
          </a:p>
          <a:p>
            <a:r>
              <a:rPr lang="en-US" b="0" dirty="0"/>
              <a:t>Avoid cooking directly on the campsite's grill, as it will likely have residue from previous meals. </a:t>
            </a:r>
          </a:p>
        </p:txBody>
      </p:sp>
    </p:spTree>
    <p:extLst>
      <p:ext uri="{BB962C8B-B14F-4D97-AF65-F5344CB8AC3E}">
        <p14:creationId xmlns:p14="http://schemas.microsoft.com/office/powerpoint/2010/main" val="2271785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2075933"/>
            <a:ext cx="5049794" cy="3635036"/>
          </a:xfrm>
        </p:spPr>
        <p:txBody>
          <a:bodyPr/>
          <a:lstStyle/>
          <a:p>
            <a:pPr marL="0" indent="0">
              <a:buNone/>
            </a:pPr>
            <a:r>
              <a:rPr lang="en-US" dirty="0"/>
              <a:t>Avoid Cross Contamination:</a:t>
            </a:r>
            <a:br>
              <a:rPr lang="en-US" dirty="0"/>
            </a:br>
            <a:endParaRPr lang="en-US" sz="1200" b="0" dirty="0"/>
          </a:p>
          <a:p>
            <a:pPr marL="0" indent="0"/>
            <a:r>
              <a:rPr lang="en-US" b="0" dirty="0"/>
              <a:t>Establish a clean cooking and serving area.</a:t>
            </a:r>
            <a:br>
              <a:rPr lang="en-US" dirty="0"/>
            </a:br>
            <a:endParaRPr lang="en-US" sz="1200" b="0" dirty="0"/>
          </a:p>
          <a:p>
            <a:pPr marL="0" indent="0"/>
            <a:r>
              <a:rPr lang="en-US" b="0" dirty="0"/>
              <a:t>Maintain clean utensils and cooking equipment.</a:t>
            </a:r>
            <a:br>
              <a:rPr lang="en-US" b="0" dirty="0"/>
            </a:br>
            <a:endParaRPr lang="en-US" sz="1200" b="0" dirty="0"/>
          </a:p>
          <a:p>
            <a:pPr marL="0" indent="0"/>
            <a:r>
              <a:rPr lang="en-US" b="0" dirty="0"/>
              <a:t>Clean hands and towels.</a:t>
            </a:r>
          </a:p>
        </p:txBody>
      </p:sp>
      <p:sp>
        <p:nvSpPr>
          <p:cNvPr id="5" name="Title 1"/>
          <p:cNvSpPr>
            <a:spLocks noGrp="1"/>
          </p:cNvSpPr>
          <p:nvPr>
            <p:ph type="title"/>
          </p:nvPr>
        </p:nvSpPr>
        <p:spPr>
          <a:xfrm>
            <a:off x="2089153" y="274638"/>
            <a:ext cx="9391649" cy="1143000"/>
          </a:xfrm>
        </p:spPr>
        <p:txBody>
          <a:bodyPr/>
          <a:lstStyle/>
          <a:p>
            <a:r>
              <a:rPr lang="en-US" dirty="0"/>
              <a:t>Safety Practices</a:t>
            </a:r>
          </a:p>
        </p:txBody>
      </p:sp>
      <p:pic>
        <p:nvPicPr>
          <p:cNvPr id="2054" name="Picture 6">
            <a:extLst>
              <a:ext uri="{FF2B5EF4-FFF2-40B4-BE49-F238E27FC236}">
                <a16:creationId xmlns:a16="http://schemas.microsoft.com/office/drawing/2014/main" id="{12A7AC2A-AFCE-437D-A503-31BD11F98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4353" y="846138"/>
            <a:ext cx="4755731" cy="4158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822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for Planning a Meal</a:t>
            </a:r>
          </a:p>
        </p:txBody>
      </p:sp>
      <p:sp>
        <p:nvSpPr>
          <p:cNvPr id="3" name="Content Placeholder 2"/>
          <p:cNvSpPr>
            <a:spLocks noGrp="1"/>
          </p:cNvSpPr>
          <p:nvPr>
            <p:ph idx="1"/>
          </p:nvPr>
        </p:nvSpPr>
        <p:spPr>
          <a:xfrm>
            <a:off x="840258" y="2372497"/>
            <a:ext cx="10640543" cy="3462042"/>
          </a:xfrm>
        </p:spPr>
        <p:txBody>
          <a:bodyPr/>
          <a:lstStyle/>
          <a:p>
            <a:pPr marL="0" indent="0">
              <a:buNone/>
            </a:pPr>
            <a:r>
              <a:rPr lang="en-US" sz="3200" dirty="0"/>
              <a:t>The goal is to help the scouts with special dietary needs feel included with the rest of the scouts and to give the other scouts the opportunity to be kind, courteous and helpful to their fellow scouts.</a:t>
            </a:r>
            <a:endParaRPr lang="en-US" sz="3200" dirty="0">
              <a:effectLst/>
            </a:endParaRPr>
          </a:p>
        </p:txBody>
      </p:sp>
    </p:spTree>
    <p:extLst>
      <p:ext uri="{BB962C8B-B14F-4D97-AF65-F5344CB8AC3E}">
        <p14:creationId xmlns:p14="http://schemas.microsoft.com/office/powerpoint/2010/main" val="3262834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29946"/>
            <a:ext cx="10832757" cy="4349579"/>
          </a:xfrm>
        </p:spPr>
        <p:txBody>
          <a:bodyPr/>
          <a:lstStyle/>
          <a:p>
            <a:pPr marL="0" indent="0">
              <a:buNone/>
            </a:pPr>
            <a:r>
              <a:rPr lang="en-US" dirty="0"/>
              <a:t>Meal Selection Strategies:</a:t>
            </a:r>
            <a:br>
              <a:rPr lang="en-US" dirty="0"/>
            </a:br>
            <a:endParaRPr lang="en-US" sz="1200" b="0" dirty="0"/>
          </a:p>
          <a:p>
            <a:pPr marL="0" indent="0"/>
            <a:r>
              <a:rPr lang="en-US" dirty="0"/>
              <a:t>Choose only foods that are safe </a:t>
            </a:r>
            <a:r>
              <a:rPr lang="en-US" b="0" dirty="0"/>
              <a:t>for the scouts with special dietary needs and have everyone in the group eat the same meal.</a:t>
            </a:r>
            <a:endParaRPr lang="en-US" sz="1200" b="0" dirty="0"/>
          </a:p>
          <a:p>
            <a:pPr marL="0" indent="0"/>
            <a:r>
              <a:rPr lang="en-US" dirty="0"/>
              <a:t>Choose customizable meals</a:t>
            </a:r>
            <a:r>
              <a:rPr lang="en-US" b="0" dirty="0"/>
              <a:t>, where the ingredients are laid out and scouts can assemble their own serving. </a:t>
            </a:r>
            <a:endParaRPr lang="en-US" sz="1200" b="0" dirty="0"/>
          </a:p>
          <a:p>
            <a:pPr marL="0" indent="0"/>
            <a:r>
              <a:rPr lang="en-US" dirty="0"/>
              <a:t>Choose a meal with easy “swaps” </a:t>
            </a:r>
            <a:r>
              <a:rPr lang="en-US" b="0" dirty="0"/>
              <a:t>for the dietary restriction and prepare the alternate food in a separate cooking station from the main meal. </a:t>
            </a:r>
          </a:p>
          <a:p>
            <a:pPr marL="0" indent="0"/>
            <a:r>
              <a:rPr lang="en-US" dirty="0"/>
              <a:t>Break into smaller groups </a:t>
            </a:r>
            <a:r>
              <a:rPr lang="en-US" b="0" dirty="0"/>
              <a:t>for meal planning.  For backpacking it may make more sense to have small groups of 2-3 scouts plan meals to share. </a:t>
            </a:r>
          </a:p>
        </p:txBody>
      </p:sp>
    </p:spTree>
    <p:extLst>
      <p:ext uri="{BB962C8B-B14F-4D97-AF65-F5344CB8AC3E}">
        <p14:creationId xmlns:p14="http://schemas.microsoft.com/office/powerpoint/2010/main" val="860998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24216"/>
            <a:ext cx="10832757" cy="3855309"/>
          </a:xfrm>
        </p:spPr>
        <p:txBody>
          <a:bodyPr/>
          <a:lstStyle/>
          <a:p>
            <a:pPr marL="0" indent="0">
              <a:buNone/>
            </a:pPr>
            <a:r>
              <a:rPr lang="en-US" dirty="0"/>
              <a:t>Strategies for Serving Meals:</a:t>
            </a:r>
          </a:p>
          <a:p>
            <a:pPr marL="0" indent="0">
              <a:buNone/>
            </a:pPr>
            <a:endParaRPr lang="en-US" b="0" dirty="0"/>
          </a:p>
          <a:p>
            <a:pPr marL="0" indent="0"/>
            <a:r>
              <a:rPr lang="en-US" b="0" dirty="0"/>
              <a:t>Separate serving areas</a:t>
            </a:r>
            <a:br>
              <a:rPr lang="en-US" b="0" dirty="0"/>
            </a:br>
            <a:endParaRPr lang="en-US" b="0" dirty="0"/>
          </a:p>
          <a:p>
            <a:pPr marL="0" indent="0"/>
            <a:r>
              <a:rPr lang="en-US" b="0" dirty="0"/>
              <a:t>Serve everyone together, when possible</a:t>
            </a:r>
            <a:br>
              <a:rPr lang="en-US" b="0" dirty="0"/>
            </a:br>
            <a:endParaRPr lang="en-US" b="0" dirty="0"/>
          </a:p>
          <a:p>
            <a:pPr marL="0" indent="0"/>
            <a:r>
              <a:rPr lang="en-US" b="0" dirty="0"/>
              <a:t>Serve meals as alike as possible. </a:t>
            </a:r>
          </a:p>
          <a:p>
            <a:pPr marL="0" indent="0"/>
            <a:endParaRPr lang="en-US" dirty="0"/>
          </a:p>
        </p:txBody>
      </p:sp>
      <p:pic>
        <p:nvPicPr>
          <p:cNvPr id="4" name="Picture 3" descr="Image result for scout cooking"/>
          <p:cNvPicPr/>
          <p:nvPr/>
        </p:nvPicPr>
        <p:blipFill rotWithShape="1">
          <a:blip r:embed="rId3">
            <a:extLst>
              <a:ext uri="{28A0092B-C50C-407E-A947-70E740481C1C}">
                <a14:useLocalDpi xmlns:a14="http://schemas.microsoft.com/office/drawing/2010/main" val="0"/>
              </a:ext>
            </a:extLst>
          </a:blip>
          <a:srcRect b="8475"/>
          <a:stretch/>
        </p:blipFill>
        <p:spPr bwMode="auto">
          <a:xfrm>
            <a:off x="7554414" y="1795462"/>
            <a:ext cx="3656965" cy="32670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5972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48930"/>
            <a:ext cx="10750377" cy="2669059"/>
          </a:xfrm>
        </p:spPr>
        <p:txBody>
          <a:bodyPr numCol="2"/>
          <a:lstStyle/>
          <a:p>
            <a:pPr lvl="0"/>
            <a:r>
              <a:rPr lang="en-US" dirty="0"/>
              <a:t>Butter</a:t>
            </a:r>
          </a:p>
          <a:p>
            <a:r>
              <a:rPr lang="en-US" dirty="0"/>
              <a:t>Cheese</a:t>
            </a:r>
          </a:p>
          <a:p>
            <a:pPr lvl="0"/>
            <a:r>
              <a:rPr lang="en-US" dirty="0"/>
              <a:t>Chicken</a:t>
            </a:r>
          </a:p>
          <a:p>
            <a:r>
              <a:rPr lang="en-US" dirty="0"/>
              <a:t>Eggs</a:t>
            </a:r>
          </a:p>
          <a:p>
            <a:r>
              <a:rPr lang="en-US" dirty="0"/>
              <a:t>Gluten-free </a:t>
            </a:r>
          </a:p>
          <a:p>
            <a:r>
              <a:rPr lang="en-US" dirty="0"/>
              <a:t>Grain-free</a:t>
            </a:r>
          </a:p>
          <a:p>
            <a:r>
              <a:rPr lang="en-US" dirty="0">
                <a:effectLst/>
              </a:rPr>
              <a:t>Ground Beef</a:t>
            </a:r>
          </a:p>
          <a:p>
            <a:r>
              <a:rPr lang="en-US" dirty="0"/>
              <a:t>Hot Dogs</a:t>
            </a:r>
          </a:p>
          <a:p>
            <a:r>
              <a:rPr lang="en-US" dirty="0">
                <a:effectLst/>
              </a:rPr>
              <a:t>Milk, fresh or powdered</a:t>
            </a:r>
          </a:p>
          <a:p>
            <a:r>
              <a:rPr lang="en-US" dirty="0"/>
              <a:t>Peanut Butter</a:t>
            </a:r>
          </a:p>
          <a:p>
            <a:r>
              <a:rPr lang="en-US" dirty="0">
                <a:effectLst/>
              </a:rPr>
              <a:t>Soy Sauce</a:t>
            </a:r>
          </a:p>
          <a:p>
            <a:r>
              <a:rPr lang="en-US" dirty="0"/>
              <a:t>Tortilla</a:t>
            </a:r>
            <a:endParaRPr lang="en-US" dirty="0">
              <a:effectLst/>
            </a:endParaRPr>
          </a:p>
          <a:p>
            <a:r>
              <a:rPr lang="en-US" dirty="0">
                <a:effectLst/>
              </a:rPr>
              <a:t>Vanilla Extract</a:t>
            </a:r>
          </a:p>
          <a:p>
            <a:r>
              <a:rPr lang="en-US" dirty="0"/>
              <a:t>Whipped Cream</a:t>
            </a:r>
            <a:endParaRPr lang="en-US" dirty="0">
              <a:effectLst/>
            </a:endParaRPr>
          </a:p>
        </p:txBody>
      </p:sp>
      <p:sp>
        <p:nvSpPr>
          <p:cNvPr id="5" name="Content Placeholder 2"/>
          <p:cNvSpPr txBox="1">
            <a:spLocks/>
          </p:cNvSpPr>
          <p:nvPr/>
        </p:nvSpPr>
        <p:spPr bwMode="auto">
          <a:xfrm>
            <a:off x="914400" y="1734068"/>
            <a:ext cx="9819496"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Simple Swaps:</a:t>
            </a:r>
          </a:p>
          <a:p>
            <a:pPr marL="0" indent="0" algn="ctr">
              <a:buFont typeface="Arial" pitchFamily="34" charset="0"/>
              <a:buNone/>
            </a:pPr>
            <a:endParaRPr lang="en-US" dirty="0"/>
          </a:p>
        </p:txBody>
      </p:sp>
    </p:spTree>
    <p:extLst>
      <p:ext uri="{BB962C8B-B14F-4D97-AF65-F5344CB8AC3E}">
        <p14:creationId xmlns:p14="http://schemas.microsoft.com/office/powerpoint/2010/main" val="3400753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Recipes</a:t>
            </a:r>
          </a:p>
        </p:txBody>
      </p:sp>
      <p:sp>
        <p:nvSpPr>
          <p:cNvPr id="3" name="Content Placeholder 2"/>
          <p:cNvSpPr>
            <a:spLocks noGrp="1"/>
          </p:cNvSpPr>
          <p:nvPr>
            <p:ph idx="1"/>
          </p:nvPr>
        </p:nvSpPr>
        <p:spPr>
          <a:xfrm>
            <a:off x="691978" y="2051219"/>
            <a:ext cx="10552671" cy="3659750"/>
          </a:xfrm>
        </p:spPr>
        <p:txBody>
          <a:bodyPr/>
          <a:lstStyle/>
          <a:p>
            <a:pPr marL="0" indent="0">
              <a:buNone/>
            </a:pPr>
            <a:r>
              <a:rPr lang="en-US" b="0" dirty="0"/>
              <a:t>The recipes included in the PDF follow the BSA </a:t>
            </a:r>
            <a:r>
              <a:rPr lang="en-US" b="0" dirty="0" err="1"/>
              <a:t>ScoutStrong</a:t>
            </a:r>
            <a:r>
              <a:rPr lang="en-US" b="0" dirty="0"/>
              <a:t> nutritional guidelines.  </a:t>
            </a:r>
            <a:r>
              <a:rPr lang="en-US" b="0" u="sng" dirty="0">
                <a:hlinkClick r:id="rId3"/>
              </a:rPr>
              <a:t>http://www.scouting.org/SCOUTStrongPALA.aspx</a:t>
            </a:r>
            <a:r>
              <a:rPr lang="en-US" b="0" dirty="0"/>
              <a:t>    </a:t>
            </a:r>
          </a:p>
          <a:p>
            <a:pPr marL="0" indent="0">
              <a:buNone/>
            </a:pPr>
            <a:endParaRPr lang="en-US" b="0" dirty="0">
              <a:effectLst/>
            </a:endParaRPr>
          </a:p>
          <a:p>
            <a:pPr marL="0" indent="0">
              <a:buNone/>
            </a:pPr>
            <a:r>
              <a:rPr lang="en-US" b="0" dirty="0"/>
              <a:t>The meals were selected to accommodate a group with multiple special dietary needs.</a:t>
            </a:r>
          </a:p>
          <a:p>
            <a:pPr marL="0" indent="0">
              <a:buNone/>
            </a:pPr>
            <a:endParaRPr lang="en-US" b="0" dirty="0">
              <a:effectLst/>
            </a:endParaRPr>
          </a:p>
          <a:p>
            <a:pPr marL="0" indent="0">
              <a:buNone/>
            </a:pPr>
            <a:r>
              <a:rPr lang="en-US" b="0" dirty="0"/>
              <a:t>There are many more recipes out there that can accommodate limited dietary restrictions, such as just vegetarian or just gluten free.</a:t>
            </a:r>
            <a:endParaRPr lang="en-US" b="0" dirty="0">
              <a:effectLst/>
            </a:endParaRPr>
          </a:p>
        </p:txBody>
      </p:sp>
    </p:spTree>
    <p:extLst>
      <p:ext uri="{BB962C8B-B14F-4D97-AF65-F5344CB8AC3E}">
        <p14:creationId xmlns:p14="http://schemas.microsoft.com/office/powerpoint/2010/main" val="577164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956" y="2916198"/>
            <a:ext cx="9885405" cy="2570202"/>
          </a:xfrm>
        </p:spPr>
        <p:txBody>
          <a:bodyPr numCol="2"/>
          <a:lstStyle/>
          <a:p>
            <a:pPr lvl="0"/>
            <a:r>
              <a:rPr lang="en-US" dirty="0"/>
              <a:t>Baking and Pancake mix</a:t>
            </a:r>
          </a:p>
          <a:p>
            <a:pPr lvl="0"/>
            <a:r>
              <a:rPr lang="en-US" dirty="0"/>
              <a:t>S’mores pancakes</a:t>
            </a:r>
          </a:p>
          <a:p>
            <a:pPr lvl="0"/>
            <a:r>
              <a:rPr lang="en-US" dirty="0"/>
              <a:t>Corn bread muffins</a:t>
            </a:r>
          </a:p>
          <a:p>
            <a:pPr lvl="0"/>
            <a:r>
              <a:rPr lang="en-US" dirty="0"/>
              <a:t>Blueberry Granola</a:t>
            </a:r>
          </a:p>
          <a:p>
            <a:pPr lvl="0"/>
            <a:r>
              <a:rPr lang="en-US" dirty="0"/>
              <a:t>Ketchikan couscous</a:t>
            </a:r>
          </a:p>
        </p:txBody>
      </p:sp>
      <p:sp>
        <p:nvSpPr>
          <p:cNvPr id="5" name="Content Placeholder 2"/>
          <p:cNvSpPr txBox="1">
            <a:spLocks/>
          </p:cNvSpPr>
          <p:nvPr/>
        </p:nvSpPr>
        <p:spPr bwMode="auto">
          <a:xfrm>
            <a:off x="1383956" y="2178912"/>
            <a:ext cx="9349940"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Breakfast:</a:t>
            </a:r>
          </a:p>
          <a:p>
            <a:pPr marL="0" indent="0" algn="ctr">
              <a:buFont typeface="Arial" pitchFamily="34" charset="0"/>
              <a:buNone/>
            </a:pPr>
            <a:endParaRPr lang="en-US" dirty="0"/>
          </a:p>
        </p:txBody>
      </p:sp>
    </p:spTree>
    <p:extLst>
      <p:ext uri="{BB962C8B-B14F-4D97-AF65-F5344CB8AC3E}">
        <p14:creationId xmlns:p14="http://schemas.microsoft.com/office/powerpoint/2010/main" val="1674477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5103" y="2916198"/>
            <a:ext cx="7735321" cy="2570202"/>
          </a:xfrm>
        </p:spPr>
        <p:txBody>
          <a:bodyPr numCol="2"/>
          <a:lstStyle/>
          <a:p>
            <a:r>
              <a:rPr lang="en-US" dirty="0"/>
              <a:t>Roll Ups </a:t>
            </a:r>
          </a:p>
          <a:p>
            <a:pPr lvl="0"/>
            <a:r>
              <a:rPr lang="en-US" dirty="0"/>
              <a:t>Greek red pepper dip</a:t>
            </a:r>
          </a:p>
          <a:p>
            <a:pPr lvl="0"/>
            <a:r>
              <a:rPr lang="en-US" dirty="0"/>
              <a:t>No bake Honey balls</a:t>
            </a:r>
          </a:p>
          <a:p>
            <a:pPr lvl="0"/>
            <a:r>
              <a:rPr lang="en-US" dirty="0"/>
              <a:t>Mountain Man bars</a:t>
            </a:r>
          </a:p>
        </p:txBody>
      </p:sp>
      <p:sp>
        <p:nvSpPr>
          <p:cNvPr id="5" name="Content Placeholder 2"/>
          <p:cNvSpPr txBox="1">
            <a:spLocks/>
          </p:cNvSpPr>
          <p:nvPr/>
        </p:nvSpPr>
        <p:spPr bwMode="auto">
          <a:xfrm>
            <a:off x="1285103" y="2178912"/>
            <a:ext cx="9448793"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Lunches/snacks:</a:t>
            </a:r>
          </a:p>
          <a:p>
            <a:pPr marL="0" indent="0" algn="ctr">
              <a:buFont typeface="Arial" pitchFamily="34" charset="0"/>
              <a:buNone/>
            </a:pPr>
            <a:endParaRPr lang="en-US" dirty="0"/>
          </a:p>
        </p:txBody>
      </p:sp>
    </p:spTree>
    <p:extLst>
      <p:ext uri="{BB962C8B-B14F-4D97-AF65-F5344CB8AC3E}">
        <p14:creationId xmlns:p14="http://schemas.microsoft.com/office/powerpoint/2010/main" val="1504994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4" y="2916198"/>
            <a:ext cx="11211705" cy="2100645"/>
          </a:xfrm>
        </p:spPr>
        <p:txBody>
          <a:bodyPr numCol="2"/>
          <a:lstStyle/>
          <a:p>
            <a:pPr lvl="0"/>
            <a:r>
              <a:rPr lang="en-US" dirty="0"/>
              <a:t>Chief Seattle Fry biscuits</a:t>
            </a:r>
          </a:p>
          <a:p>
            <a:pPr lvl="0"/>
            <a:r>
              <a:rPr lang="en-US" dirty="0"/>
              <a:t>Chili with quinoa </a:t>
            </a:r>
          </a:p>
          <a:p>
            <a:pPr lvl="0"/>
            <a:r>
              <a:rPr lang="en-US" dirty="0"/>
              <a:t>Fiesta chicken wraps</a:t>
            </a:r>
          </a:p>
          <a:p>
            <a:pPr lvl="0"/>
            <a:endParaRPr lang="en-US" dirty="0"/>
          </a:p>
          <a:p>
            <a:pPr lvl="0"/>
            <a:r>
              <a:rPr lang="en-US" dirty="0"/>
              <a:t>Tortellini soup</a:t>
            </a:r>
          </a:p>
          <a:p>
            <a:pPr lvl="0"/>
            <a:r>
              <a:rPr lang="en-US" dirty="0"/>
              <a:t>Enchilada casserole</a:t>
            </a:r>
          </a:p>
          <a:p>
            <a:pPr marL="0" lvl="0" indent="0">
              <a:buNone/>
            </a:pPr>
            <a:endParaRPr lang="en-US" dirty="0"/>
          </a:p>
        </p:txBody>
      </p:sp>
      <p:sp>
        <p:nvSpPr>
          <p:cNvPr id="5"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Dinners:</a:t>
            </a:r>
          </a:p>
          <a:p>
            <a:pPr marL="0" indent="0" algn="ctr">
              <a:buFont typeface="Arial" pitchFamily="34" charset="0"/>
              <a:buNone/>
            </a:pPr>
            <a:endParaRPr lang="en-US" dirty="0"/>
          </a:p>
        </p:txBody>
      </p:sp>
    </p:spTree>
    <p:extLst>
      <p:ext uri="{BB962C8B-B14F-4D97-AF65-F5344CB8AC3E}">
        <p14:creationId xmlns:p14="http://schemas.microsoft.com/office/powerpoint/2010/main" val="2206477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494" y="2916198"/>
            <a:ext cx="11186991" cy="2001791"/>
          </a:xfrm>
        </p:spPr>
        <p:txBody>
          <a:bodyPr numCol="2"/>
          <a:lstStyle/>
          <a:p>
            <a:pPr lvl="0"/>
            <a:r>
              <a:rPr lang="en-US" dirty="0"/>
              <a:t>Rocky road rice </a:t>
            </a:r>
            <a:r>
              <a:rPr lang="en-US" dirty="0" err="1"/>
              <a:t>krispy</a:t>
            </a:r>
            <a:r>
              <a:rPr lang="en-US" dirty="0"/>
              <a:t> treats</a:t>
            </a:r>
          </a:p>
          <a:p>
            <a:r>
              <a:rPr lang="en-US" dirty="0"/>
              <a:t>Super fudge brownies</a:t>
            </a:r>
          </a:p>
          <a:p>
            <a:pPr lvl="0"/>
            <a:r>
              <a:rPr lang="en-US" dirty="0"/>
              <a:t>Gluten free Dutch oven cobbler</a:t>
            </a:r>
          </a:p>
          <a:p>
            <a:pPr marL="0" lvl="0" indent="0">
              <a:buNone/>
            </a:pPr>
            <a:endParaRPr lang="en-US" dirty="0"/>
          </a:p>
        </p:txBody>
      </p:sp>
      <p:sp>
        <p:nvSpPr>
          <p:cNvPr id="5" name="Content Placeholder 2"/>
          <p:cNvSpPr txBox="1">
            <a:spLocks/>
          </p:cNvSpPr>
          <p:nvPr/>
        </p:nvSpPr>
        <p:spPr bwMode="auto">
          <a:xfrm>
            <a:off x="675495" y="2178912"/>
            <a:ext cx="10058401"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Desserts:</a:t>
            </a:r>
          </a:p>
          <a:p>
            <a:pPr marL="0" indent="0" algn="ctr">
              <a:buFont typeface="Arial" pitchFamily="34" charset="0"/>
              <a:buNone/>
            </a:pPr>
            <a:endParaRPr lang="en-US" dirty="0"/>
          </a:p>
        </p:txBody>
      </p:sp>
    </p:spTree>
    <p:extLst>
      <p:ext uri="{BB962C8B-B14F-4D97-AF65-F5344CB8AC3E}">
        <p14:creationId xmlns:p14="http://schemas.microsoft.com/office/powerpoint/2010/main" val="2158445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916198"/>
            <a:ext cx="10750377" cy="2001791"/>
          </a:xfrm>
        </p:spPr>
        <p:txBody>
          <a:bodyPr numCol="2"/>
          <a:lstStyle/>
          <a:p>
            <a:pPr lvl="0"/>
            <a:r>
              <a:rPr lang="en-US" dirty="0"/>
              <a:t>Chocolate Fondue </a:t>
            </a:r>
          </a:p>
          <a:p>
            <a:r>
              <a:rPr lang="en-US" dirty="0"/>
              <a:t>S’mores with almond butter or banana</a:t>
            </a:r>
          </a:p>
          <a:p>
            <a:pPr lvl="0"/>
            <a:r>
              <a:rPr lang="en-US" dirty="0"/>
              <a:t>Apple S’mores </a:t>
            </a:r>
          </a:p>
          <a:p>
            <a:r>
              <a:rPr lang="en-US" dirty="0"/>
              <a:t>Banana boats </a:t>
            </a:r>
          </a:p>
          <a:p>
            <a:r>
              <a:rPr lang="en-US" dirty="0"/>
              <a:t>Gluten-free “Party Mix” </a:t>
            </a:r>
          </a:p>
          <a:p>
            <a:r>
              <a:rPr lang="en-US" dirty="0"/>
              <a:t>Nachos in foil   </a:t>
            </a:r>
            <a:endParaRPr lang="en-US" dirty="0">
              <a:effectLst/>
            </a:endParaRPr>
          </a:p>
        </p:txBody>
      </p:sp>
      <p:sp>
        <p:nvSpPr>
          <p:cNvPr id="5" name="Content Placeholder 2"/>
          <p:cNvSpPr txBox="1">
            <a:spLocks/>
          </p:cNvSpPr>
          <p:nvPr/>
        </p:nvSpPr>
        <p:spPr bwMode="auto">
          <a:xfrm>
            <a:off x="914400" y="2178912"/>
            <a:ext cx="9819496" cy="7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defTabSz="457189" rtl="0" eaLnBrk="1" fontAlgn="base" hangingPunct="1">
              <a:spcBef>
                <a:spcPct val="20000"/>
              </a:spcBef>
              <a:spcAft>
                <a:spcPct val="0"/>
              </a:spcAft>
              <a:buFont typeface="Arial" pitchFamily="34" charset="0"/>
              <a:buChar char="•"/>
              <a:defRPr sz="2400" b="1" kern="1200">
                <a:solidFill>
                  <a:srgbClr val="005AA3"/>
                </a:solidFill>
                <a:latin typeface="Helvetica"/>
                <a:ea typeface="ヒラギノ角ゴ Pro W3" charset="0"/>
                <a:cs typeface="ヒラギノ角ゴ Pro W3" charset="0"/>
              </a:defRPr>
            </a:lvl1pPr>
            <a:lvl2pPr marL="742932" indent="-285744" algn="l" defTabSz="457189" rtl="0" eaLnBrk="1" fontAlgn="base" hangingPunct="1">
              <a:spcBef>
                <a:spcPct val="20000"/>
              </a:spcBef>
              <a:spcAft>
                <a:spcPct val="0"/>
              </a:spcAft>
              <a:buFont typeface="Arial" pitchFamily="34" charset="0"/>
              <a:buChar char="–"/>
              <a:defRPr sz="2000" kern="1200">
                <a:solidFill>
                  <a:srgbClr val="005AA3"/>
                </a:solidFill>
                <a:latin typeface="Helvetica"/>
                <a:ea typeface="ヒラギノ角ゴ Pro W3" charset="0"/>
                <a:cs typeface="ヒラギノ角ゴ Pro W3" charset="0"/>
              </a:defRPr>
            </a:lvl2pPr>
            <a:lvl3pPr marL="1142971" indent="-228594" algn="l" defTabSz="457189" rtl="0" eaLnBrk="1" fontAlgn="base" hangingPunct="1">
              <a:spcBef>
                <a:spcPct val="20000"/>
              </a:spcBef>
              <a:spcAft>
                <a:spcPct val="0"/>
              </a:spcAft>
              <a:buFont typeface="Arial" pitchFamily="34" charset="0"/>
              <a:buChar char="•"/>
              <a:defRPr kern="1200">
                <a:solidFill>
                  <a:srgbClr val="005AA3"/>
                </a:solidFill>
                <a:latin typeface="Helvetica"/>
                <a:ea typeface="ヒラギノ角ゴ Pro W3" charset="0"/>
                <a:cs typeface="ヒラギノ角ゴ Pro W3" charset="0"/>
              </a:defRPr>
            </a:lvl3pPr>
            <a:lvl4pPr marL="1600160" indent="-228594" algn="l" defTabSz="457189" rtl="0" eaLnBrk="1" fontAlgn="base" hangingPunct="1">
              <a:spcBef>
                <a:spcPct val="20000"/>
              </a:spcBef>
              <a:spcAft>
                <a:spcPct val="0"/>
              </a:spcAft>
              <a:buFont typeface="Arial" pitchFamily="34" charset="0"/>
              <a:buChar char="–"/>
              <a:defRPr sz="1400" b="1" i="1" kern="1200">
                <a:solidFill>
                  <a:srgbClr val="CF0031"/>
                </a:solidFill>
                <a:latin typeface="Helvetica"/>
                <a:ea typeface="ヒラギノ角ゴ Pro W3" charset="0"/>
                <a:cs typeface="ヒラギノ角ゴ Pro W3" charset="0"/>
              </a:defRPr>
            </a:lvl4pPr>
            <a:lvl5pPr marL="2057349" indent="-228594" algn="l" defTabSz="457189" rtl="0" eaLnBrk="1" fontAlgn="base" hangingPunct="1">
              <a:spcBef>
                <a:spcPct val="20000"/>
              </a:spcBef>
              <a:spcAft>
                <a:spcPct val="0"/>
              </a:spcAft>
              <a:buFont typeface="Arial" pitchFamily="34" charset="0"/>
              <a:buChar char="»"/>
              <a:defRPr sz="1200" i="1" kern="1200">
                <a:solidFill>
                  <a:srgbClr val="005AA3"/>
                </a:solidFill>
                <a:latin typeface="Helvetica"/>
                <a:ea typeface="ヒラギノ角ゴ Pro W3" charset="0"/>
                <a:cs typeface="ヒラギノ角ゴ Pro W3"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38150">
              <a:buFont typeface="Arial" pitchFamily="34" charset="0"/>
              <a:buNone/>
            </a:pPr>
            <a:r>
              <a:rPr lang="en-US" dirty="0"/>
              <a:t>Cracker Barrel:</a:t>
            </a:r>
          </a:p>
          <a:p>
            <a:pPr marL="0" indent="0" algn="ctr">
              <a:buFont typeface="Arial" pitchFamily="34" charset="0"/>
              <a:buNone/>
            </a:pPr>
            <a:endParaRPr lang="en-US" dirty="0"/>
          </a:p>
        </p:txBody>
      </p:sp>
    </p:spTree>
    <p:extLst>
      <p:ext uri="{BB962C8B-B14F-4D97-AF65-F5344CB8AC3E}">
        <p14:creationId xmlns:p14="http://schemas.microsoft.com/office/powerpoint/2010/main" val="945156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543697" y="1804085"/>
            <a:ext cx="11038703" cy="4030453"/>
          </a:xfrm>
        </p:spPr>
        <p:txBody>
          <a:bodyPr/>
          <a:lstStyle/>
          <a:p>
            <a:pPr marL="341313" indent="-341313"/>
            <a:r>
              <a:rPr lang="en-US" dirty="0"/>
              <a:t>Cooking for Isaiah- </a:t>
            </a:r>
            <a:r>
              <a:rPr lang="en-US" b="0" dirty="0"/>
              <a:t>Gluten and Dairy free recipes, by Silvana Nardone</a:t>
            </a:r>
          </a:p>
          <a:p>
            <a:pPr marL="341313" indent="4763">
              <a:buNone/>
            </a:pPr>
            <a:endParaRPr lang="en-US" b="0" dirty="0"/>
          </a:p>
          <a:p>
            <a:pPr lvl="1"/>
            <a:endParaRPr lang="en-US" dirty="0"/>
          </a:p>
          <a:p>
            <a:r>
              <a:rPr lang="en-US" dirty="0"/>
              <a:t>Backpacker Magazine – </a:t>
            </a:r>
            <a:r>
              <a:rPr lang="en-US" b="0" dirty="0"/>
              <a:t>Easily adaptable trail recipes can be found under Skills: Cooking.  </a:t>
            </a:r>
          </a:p>
          <a:p>
            <a:pPr marL="341313" indent="4763">
              <a:buNone/>
            </a:pPr>
            <a:r>
              <a:rPr lang="en-US" b="0" u="sng" dirty="0">
                <a:hlinkClick r:id="rId2"/>
              </a:rPr>
              <a:t>www.backpacker.com</a:t>
            </a:r>
            <a:br>
              <a:rPr lang="en-US" b="0" dirty="0"/>
            </a:br>
            <a:endParaRPr lang="en-US" b="0" dirty="0"/>
          </a:p>
          <a:p>
            <a:r>
              <a:rPr lang="en-US" dirty="0"/>
              <a:t>The Everything Guide to Living Gluten free</a:t>
            </a:r>
            <a:r>
              <a:rPr lang="en-US" b="0" dirty="0"/>
              <a:t>– Gluten free recipes of all kinds, by Jeanine </a:t>
            </a:r>
            <a:r>
              <a:rPr lang="en-US" b="0" dirty="0" err="1"/>
              <a:t>Freisen</a:t>
            </a:r>
            <a:r>
              <a:rPr lang="en-US" b="0" dirty="0"/>
              <a:t>.</a:t>
            </a:r>
          </a:p>
          <a:p>
            <a:endParaRPr lang="en-US" b="0" dirty="0"/>
          </a:p>
          <a:p>
            <a:endParaRPr lang="en-US" b="0" dirty="0"/>
          </a:p>
          <a:p>
            <a:endParaRPr lang="en-US" b="0" dirty="0"/>
          </a:p>
          <a:p>
            <a:endParaRPr lang="en-US" b="0" dirty="0"/>
          </a:p>
          <a:p>
            <a:pPr marL="0" indent="0">
              <a:buNone/>
            </a:pPr>
            <a:endParaRPr lang="en-US" b="0" dirty="0"/>
          </a:p>
          <a:p>
            <a:pPr marL="296863" indent="0">
              <a:buNone/>
            </a:pPr>
            <a:endParaRPr lang="en-US" dirty="0"/>
          </a:p>
          <a:p>
            <a:pPr marL="341313" indent="4763">
              <a:buNone/>
            </a:pPr>
            <a:endParaRPr lang="en-US" b="0" dirty="0"/>
          </a:p>
        </p:txBody>
      </p:sp>
    </p:spTree>
    <p:extLst>
      <p:ext uri="{BB962C8B-B14F-4D97-AF65-F5344CB8AC3E}">
        <p14:creationId xmlns:p14="http://schemas.microsoft.com/office/powerpoint/2010/main" val="2098944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3697" y="1804085"/>
            <a:ext cx="11038703" cy="4030453"/>
          </a:xfrm>
        </p:spPr>
        <p:txBody>
          <a:bodyPr/>
          <a:lstStyle/>
          <a:p>
            <a:pPr marL="341313" indent="4763">
              <a:buNone/>
            </a:pPr>
            <a:endParaRPr lang="en-US" b="0" dirty="0"/>
          </a:p>
          <a:p>
            <a:r>
              <a:rPr lang="en-US" i="1" dirty="0"/>
              <a:t>Another Fork in the Trail</a:t>
            </a:r>
            <a:r>
              <a:rPr lang="en-US" dirty="0"/>
              <a:t>, </a:t>
            </a:r>
            <a:r>
              <a:rPr lang="en-US" b="0" dirty="0"/>
              <a:t>by</a:t>
            </a:r>
            <a:r>
              <a:rPr lang="en-US" dirty="0"/>
              <a:t> </a:t>
            </a:r>
            <a:r>
              <a:rPr lang="en-US" b="0" dirty="0"/>
              <a:t>Laurie Anne March</a:t>
            </a:r>
          </a:p>
          <a:p>
            <a:pPr marL="0" indent="0">
              <a:buNone/>
            </a:pPr>
            <a:r>
              <a:rPr lang="en-US" b="0" dirty="0"/>
              <a:t>	Vegetarian and vegan backpacking recipes</a:t>
            </a:r>
            <a:r>
              <a:rPr lang="en-US" dirty="0"/>
              <a:t>.</a:t>
            </a:r>
          </a:p>
          <a:p>
            <a:pPr marL="0" indent="0">
              <a:buNone/>
            </a:pPr>
            <a:endParaRPr lang="en-US" dirty="0"/>
          </a:p>
          <a:p>
            <a:pPr marL="0" indent="0">
              <a:buNone/>
            </a:pPr>
            <a:r>
              <a:rPr lang="en-US" b="0" dirty="0"/>
              <a:t>A big challenge I faced when finding recipes for this presentation was choosing ones that were simple and kid-appealing, so I also used a few Scout cookbooks, and did “safe ingredient” swap suggestions:</a:t>
            </a:r>
          </a:p>
          <a:p>
            <a:pPr marL="341313" indent="4763">
              <a:buNone/>
            </a:pPr>
            <a:r>
              <a:rPr lang="en-US" b="0" dirty="0"/>
              <a:t>The Scout’s Large Groups cookbook”, and “The Scouts Backpacking cookbook” both by Tim </a:t>
            </a:r>
            <a:r>
              <a:rPr lang="en-US" b="0" dirty="0" err="1"/>
              <a:t>Conners</a:t>
            </a:r>
            <a:r>
              <a:rPr lang="en-US" b="0" dirty="0"/>
              <a:t> (and many other scout leaders)</a:t>
            </a:r>
          </a:p>
        </p:txBody>
      </p:sp>
    </p:spTree>
    <p:extLst>
      <p:ext uri="{BB962C8B-B14F-4D97-AF65-F5344CB8AC3E}">
        <p14:creationId xmlns:p14="http://schemas.microsoft.com/office/powerpoint/2010/main" val="3896810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Evaluations</a:t>
            </a:r>
          </a:p>
        </p:txBody>
      </p:sp>
      <p:sp>
        <p:nvSpPr>
          <p:cNvPr id="3" name="Content Placeholder 2"/>
          <p:cNvSpPr>
            <a:spLocks noGrp="1"/>
          </p:cNvSpPr>
          <p:nvPr>
            <p:ph idx="1"/>
          </p:nvPr>
        </p:nvSpPr>
        <p:spPr>
          <a:xfrm>
            <a:off x="609600" y="1878676"/>
            <a:ext cx="10972800" cy="3955863"/>
          </a:xfrm>
        </p:spPr>
        <p:txBody>
          <a:bodyPr/>
          <a:lstStyle/>
          <a:p>
            <a:endParaRPr lang="en-US" dirty="0"/>
          </a:p>
          <a:p>
            <a:r>
              <a:rPr lang="en-US" sz="3600" dirty="0"/>
              <a:t>The evaluation code for this session is 8680.</a:t>
            </a:r>
          </a:p>
          <a:p>
            <a:endParaRPr lang="en-US" dirty="0"/>
          </a:p>
          <a:p>
            <a:r>
              <a:rPr lang="en-US" dirty="0"/>
              <a:t>I will hand out event patches while I am receiving feedback forms.</a:t>
            </a:r>
          </a:p>
          <a:p>
            <a:endParaRPr lang="en-US" dirty="0"/>
          </a:p>
          <a:p>
            <a:r>
              <a:rPr lang="en-US" dirty="0"/>
              <a:t>Thanks for attending!  Bonnie </a:t>
            </a:r>
            <a:r>
              <a:rPr lang="en-US"/>
              <a:t>Dornfeld Troop 570</a:t>
            </a:r>
          </a:p>
          <a:p>
            <a:endParaRPr lang="en-US" dirty="0"/>
          </a:p>
          <a:p>
            <a:pPr lvl="1"/>
            <a:endParaRPr lang="en-US" dirty="0"/>
          </a:p>
        </p:txBody>
      </p:sp>
    </p:spTree>
    <p:extLst>
      <p:ext uri="{BB962C8B-B14F-4D97-AF65-F5344CB8AC3E}">
        <p14:creationId xmlns:p14="http://schemas.microsoft.com/office/powerpoint/2010/main" val="3408406587"/>
      </p:ext>
    </p:extLst>
  </p:cSld>
  <p:clrMapOvr>
    <a:masterClrMapping/>
  </p:clrMapOvr>
</p:sld>
</file>

<file path=ppt/theme/theme1.xml><?xml version="1.0" encoding="utf-8"?>
<a:theme xmlns:a="http://schemas.openxmlformats.org/drawingml/2006/main" name="SPTemplat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2157</TotalTime>
  <Words>988</Words>
  <Application>Microsoft Office PowerPoint</Application>
  <PresentationFormat>Widescreen</PresentationFormat>
  <Paragraphs>161</Paragraphs>
  <Slides>25</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Helvetica</vt:lpstr>
      <vt:lpstr>SPTemplate2</vt:lpstr>
      <vt:lpstr>Special Dietary Needs in Scouting</vt:lpstr>
      <vt:lpstr>Agenda</vt:lpstr>
      <vt:lpstr>The Importance of Sharing a Meal</vt:lpstr>
      <vt:lpstr>What Are Special Dietary Needs?</vt:lpstr>
      <vt:lpstr>What are your unit’s special dietary needs?</vt:lpstr>
      <vt:lpstr>PowerPoint Presentation</vt:lpstr>
      <vt:lpstr>PowerPoint Presentation</vt:lpstr>
      <vt:lpstr>PowerPoint Presentation</vt:lpstr>
      <vt:lpstr>PowerPoint Presentation</vt:lpstr>
      <vt:lpstr>Safety Practices</vt:lpstr>
      <vt:lpstr>Safety Practices</vt:lpstr>
      <vt:lpstr>Safety Practices</vt:lpstr>
      <vt:lpstr>Strategies for Planning a Meal</vt:lpstr>
      <vt:lpstr>PowerPoint Presentation</vt:lpstr>
      <vt:lpstr>PowerPoint Presentation</vt:lpstr>
      <vt:lpstr>PowerPoint Presentation</vt:lpstr>
      <vt:lpstr>Recipes</vt:lpstr>
      <vt:lpstr>PowerPoint Presentation</vt:lpstr>
      <vt:lpstr>PowerPoint Presentation</vt:lpstr>
      <vt:lpstr>PowerPoint Presentation</vt:lpstr>
      <vt:lpstr>PowerPoint Presentation</vt:lpstr>
      <vt:lpstr>PowerPoint Presentation</vt:lpstr>
      <vt:lpstr>Resources</vt:lpstr>
      <vt:lpstr>PowerPoint Presentation</vt:lpstr>
      <vt:lpstr>Evaluations</vt:lpstr>
    </vt:vector>
  </TitlesOfParts>
  <Company>Hewlett 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Outdoor Ethics</dc:title>
  <dc:creator>Smith, Steve</dc:creator>
  <cp:lastModifiedBy>K Taylor</cp:lastModifiedBy>
  <cp:revision>98</cp:revision>
  <dcterms:created xsi:type="dcterms:W3CDTF">2014-10-14T22:52:18Z</dcterms:created>
  <dcterms:modified xsi:type="dcterms:W3CDTF">2020-10-17T12:23:15Z</dcterms:modified>
</cp:coreProperties>
</file>