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8" r:id="rId1"/>
  </p:sldMasterIdLst>
  <p:notesMasterIdLst>
    <p:notesMasterId r:id="rId23"/>
  </p:notesMasterIdLst>
  <p:sldIdLst>
    <p:sldId id="256" r:id="rId2"/>
    <p:sldId id="285" r:id="rId3"/>
    <p:sldId id="258" r:id="rId4"/>
    <p:sldId id="259" r:id="rId5"/>
    <p:sldId id="261" r:id="rId6"/>
    <p:sldId id="286" r:id="rId7"/>
    <p:sldId id="293" r:id="rId8"/>
    <p:sldId id="294" r:id="rId9"/>
    <p:sldId id="295" r:id="rId10"/>
    <p:sldId id="268" r:id="rId11"/>
    <p:sldId id="291" r:id="rId12"/>
    <p:sldId id="292" r:id="rId13"/>
    <p:sldId id="263" r:id="rId14"/>
    <p:sldId id="289" r:id="rId15"/>
    <p:sldId id="290" r:id="rId16"/>
    <p:sldId id="288" r:id="rId17"/>
    <p:sldId id="287" r:id="rId18"/>
    <p:sldId id="267" r:id="rId19"/>
    <p:sldId id="260" r:id="rId20"/>
    <p:sldId id="278" r:id="rId21"/>
    <p:sldId id="296"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AA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5D86BFB-10A6-4699-B0EE-D2426F7BDEEE}">
  <a:tblStyle styleId="{D5D86BFB-10A6-4699-B0EE-D2426F7BDEE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82367" autoAdjust="0"/>
  </p:normalViewPr>
  <p:slideViewPr>
    <p:cSldViewPr snapToGrid="0">
      <p:cViewPr varScale="1">
        <p:scale>
          <a:sx n="118" d="100"/>
          <a:sy n="118" d="100"/>
        </p:scale>
        <p:origin x="522" y="18"/>
      </p:cViewPr>
      <p:guideLst/>
    </p:cSldViewPr>
  </p:slideViewPr>
  <p:notesTextViewPr>
    <p:cViewPr>
      <p:scale>
        <a:sx n="1" d="1"/>
        <a:sy n="1" d="1"/>
      </p:scale>
      <p:origin x="0" y="-750"/>
    </p:cViewPr>
  </p:notesTextViewPr>
  <p:notesViewPr>
    <p:cSldViewPr snapToGrid="0">
      <p:cViewPr varScale="1">
        <p:scale>
          <a:sx n="72" d="100"/>
          <a:sy n="72" d="100"/>
        </p:scale>
        <p:origin x="2220" y="51"/>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Brief explanation of the presentation issues.</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Please send feedback, if you think it will help us improve the subject, or PTC as a whole.</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We can’t converse, but I will try to monitor the Q &amp; A column so I can answer your questions and share your comments.</a:t>
            </a:r>
            <a:endParaRPr sz="18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sz="1800" dirty="0"/>
              <a:t>This is PTC Class 615, Coaching and Mentoring in Scouting.</a:t>
            </a:r>
          </a:p>
          <a:p>
            <a:pPr marL="0" indent="0">
              <a:buNone/>
            </a:pPr>
            <a:endParaRPr lang="en-US" sz="1800" dirty="0"/>
          </a:p>
          <a:p>
            <a:pPr marL="0" lvl="0" indent="0" algn="l" rtl="0">
              <a:spcBef>
                <a:spcPts val="0"/>
              </a:spcBef>
              <a:spcAft>
                <a:spcPts val="0"/>
              </a:spcAft>
              <a:buNone/>
            </a:pPr>
            <a:r>
              <a:rPr lang="en-US" sz="1800" dirty="0"/>
              <a:t>Please think about someone who has been influential in assisting you in the discovery of an ability, skill quality, or talent you had not yet recognized in yourself.  How did that experience affect you?</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What you experience was probably a form of coaching and/or mentoring, a part of personal development.</a:t>
            </a:r>
            <a:endParaRPr sz="1800" dirty="0"/>
          </a:p>
        </p:txBody>
      </p:sp>
    </p:spTree>
    <p:extLst>
      <p:ext uri="{BB962C8B-B14F-4D97-AF65-F5344CB8AC3E}">
        <p14:creationId xmlns:p14="http://schemas.microsoft.com/office/powerpoint/2010/main" val="4165874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You may copy down my email and phone number for further questions</a:t>
            </a:r>
            <a:r>
              <a:rPr lang="en-US" dirty="0"/>
              <a: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Post poll.  “This will help me tailor the session to your needs.</a:t>
            </a:r>
            <a:endParaRPr sz="18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Here is a brief agenda for the day.</a:t>
            </a:r>
            <a:endParaRPr sz="18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Coaching focuses more on teaching a skill or set of skills and making sure the task gets done.</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b="1" dirty="0"/>
              <a:t>What Coaching is NOT</a:t>
            </a:r>
          </a:p>
          <a:p>
            <a:pPr marL="285750" indent="-285750"/>
            <a:r>
              <a:rPr lang="en-US" sz="1800" dirty="0"/>
              <a:t>A quick-fix, one size fits all approach for your current challenges.</a:t>
            </a:r>
          </a:p>
          <a:p>
            <a:pPr marL="285750" indent="-285750"/>
            <a:r>
              <a:rPr lang="en-US" sz="1800" dirty="0"/>
              <a:t>Therapy or counseling (please seek a licensed professional if this is what you need).</a:t>
            </a:r>
          </a:p>
          <a:p>
            <a:pPr marL="285750" indent="-285750"/>
            <a:r>
              <a:rPr lang="en-US" sz="1800" dirty="0"/>
              <a:t>About giving you advice</a:t>
            </a:r>
            <a:endParaRPr sz="1800" dirty="0"/>
          </a:p>
        </p:txBody>
      </p:sp>
    </p:spTree>
    <p:extLst>
      <p:ext uri="{BB962C8B-B14F-4D97-AF65-F5344CB8AC3E}">
        <p14:creationId xmlns:p14="http://schemas.microsoft.com/office/powerpoint/2010/main" val="441099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The emphasis here is the coach initiates and controls.</a:t>
            </a:r>
            <a:endParaRPr sz="1800" dirty="0"/>
          </a:p>
        </p:txBody>
      </p:sp>
    </p:spTree>
    <p:extLst>
      <p:ext uri="{BB962C8B-B14F-4D97-AF65-F5344CB8AC3E}">
        <p14:creationId xmlns:p14="http://schemas.microsoft.com/office/powerpoint/2010/main" val="1827515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1800" b="0" i="0" u="none" strike="noStrike" baseline="0" dirty="0">
                <a:solidFill>
                  <a:srgbClr val="212745"/>
                </a:solidFill>
                <a:latin typeface="Century Gothic" panose="020B0502020202020204" pitchFamily="34" charset="0"/>
              </a:rPr>
              <a:t>Another way of putting it is: “Mentoring is a fundamental form of development where one person invests time, energy, and personal knowledge in assisting another person to grow and learn.”</a:t>
            </a:r>
          </a:p>
          <a:p>
            <a:pPr algn="l"/>
            <a:endParaRPr lang="en-US" sz="1800" dirty="0">
              <a:solidFill>
                <a:srgbClr val="212745"/>
              </a:solidFill>
              <a:latin typeface="Century Gothic" panose="020B0502020202020204" pitchFamily="34" charset="0"/>
            </a:endParaRPr>
          </a:p>
          <a:p>
            <a:pPr algn="l"/>
            <a:r>
              <a:rPr lang="en-US" sz="1800" b="0" i="0" u="none" strike="noStrike" baseline="0" dirty="0">
                <a:latin typeface="Century Gothic" panose="020B0502020202020204" pitchFamily="34" charset="0"/>
              </a:rPr>
              <a:t>Odysseus, when leaving for the Trojan war, left his son, Telemachus, under the guidance of his friend MENTOR.</a:t>
            </a:r>
          </a:p>
          <a:p>
            <a:pPr algn="l"/>
            <a:r>
              <a:rPr lang="en-US" sz="1800" b="0" i="0" u="none" strike="noStrike" baseline="0" dirty="0">
                <a:latin typeface="Century Gothic" panose="020B0502020202020204" pitchFamily="34" charset="0"/>
              </a:rPr>
              <a:t>A Mentor is</a:t>
            </a:r>
          </a:p>
          <a:p>
            <a:pPr lvl="1"/>
            <a:r>
              <a:rPr lang="en-US" sz="1800" b="0" i="0" u="none" strike="noStrike" baseline="0" dirty="0">
                <a:latin typeface="Century Gothic" panose="020B0502020202020204" pitchFamily="34" charset="0"/>
              </a:rPr>
              <a:t>A wise teacher</a:t>
            </a:r>
          </a:p>
          <a:p>
            <a:pPr lvl="1"/>
            <a:r>
              <a:rPr lang="en-US" sz="1800" b="0" i="0" u="none" strike="noStrike" baseline="0" dirty="0">
                <a:latin typeface="Century Gothic" panose="020B0502020202020204" pitchFamily="34" charset="0"/>
              </a:rPr>
              <a:t>A guide</a:t>
            </a:r>
          </a:p>
          <a:p>
            <a:pPr lvl="1"/>
            <a:r>
              <a:rPr lang="en-US" sz="1800" b="0" i="0" u="none" strike="noStrike" baseline="0" dirty="0">
                <a:latin typeface="Century Gothic" panose="020B0502020202020204" pitchFamily="34" charset="0"/>
              </a:rPr>
              <a:t>A friend</a:t>
            </a:r>
            <a:endParaRPr dirty="0">
              <a:latin typeface="Century Gothic" panose="020B0502020202020204" pitchFamily="34" charset="0"/>
            </a:endParaRPr>
          </a:p>
        </p:txBody>
      </p:sp>
    </p:spTree>
    <p:extLst>
      <p:ext uri="{BB962C8B-B14F-4D97-AF65-F5344CB8AC3E}">
        <p14:creationId xmlns:p14="http://schemas.microsoft.com/office/powerpoint/2010/main" val="824823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There is a relationship that occurs in successful mentoring:</a:t>
            </a:r>
          </a:p>
          <a:p>
            <a:pPr marL="0" lvl="0" indent="0" algn="l" rtl="0">
              <a:spcBef>
                <a:spcPts val="0"/>
              </a:spcBef>
              <a:spcAft>
                <a:spcPts val="0"/>
              </a:spcAft>
              <a:buNone/>
            </a:pPr>
            <a:endParaRPr lang="en-US" sz="1800" dirty="0"/>
          </a:p>
          <a:p>
            <a:pPr marL="342900" lvl="0" indent="-342900" algn="l" rtl="0">
              <a:spcBef>
                <a:spcPts val="0"/>
              </a:spcBef>
              <a:spcAft>
                <a:spcPts val="0"/>
              </a:spcAft>
              <a:buFont typeface="+mj-lt"/>
              <a:buAutoNum type="arabicPeriod"/>
            </a:pPr>
            <a:r>
              <a:rPr lang="en-US" sz="1800" dirty="0"/>
              <a:t>Building rapport</a:t>
            </a:r>
          </a:p>
          <a:p>
            <a:pPr marL="342900" lvl="0" indent="-342900" algn="l" rtl="0">
              <a:spcBef>
                <a:spcPts val="0"/>
              </a:spcBef>
              <a:spcAft>
                <a:spcPts val="0"/>
              </a:spcAft>
              <a:buFont typeface="+mj-lt"/>
              <a:buAutoNum type="arabicPeriod"/>
            </a:pPr>
            <a:r>
              <a:rPr lang="en-US" sz="1800" dirty="0"/>
              <a:t>Setting direction</a:t>
            </a:r>
          </a:p>
          <a:p>
            <a:pPr marL="342900" lvl="0" indent="-342900" algn="l" rtl="0">
              <a:spcBef>
                <a:spcPts val="0"/>
              </a:spcBef>
              <a:spcAft>
                <a:spcPts val="0"/>
              </a:spcAft>
              <a:buFont typeface="+mj-lt"/>
              <a:buAutoNum type="arabicPeriod"/>
            </a:pPr>
            <a:r>
              <a:rPr lang="en-US" sz="1800" dirty="0"/>
              <a:t>Progression</a:t>
            </a:r>
          </a:p>
          <a:p>
            <a:pPr marL="342900" lvl="0" indent="-342900" algn="l" rtl="0">
              <a:spcBef>
                <a:spcPts val="0"/>
              </a:spcBef>
              <a:spcAft>
                <a:spcPts val="0"/>
              </a:spcAft>
              <a:buFont typeface="+mj-lt"/>
              <a:buAutoNum type="arabicPeriod"/>
            </a:pPr>
            <a:r>
              <a:rPr lang="en-US" sz="1800" dirty="0"/>
              <a:t>Winding up</a:t>
            </a:r>
          </a:p>
          <a:p>
            <a:pPr marL="342900" lvl="0" indent="-342900" algn="l" rtl="0">
              <a:spcBef>
                <a:spcPts val="0"/>
              </a:spcBef>
              <a:spcAft>
                <a:spcPts val="0"/>
              </a:spcAft>
              <a:buFont typeface="+mj-lt"/>
              <a:buAutoNum type="arabicPeriod"/>
            </a:pPr>
            <a:r>
              <a:rPr lang="en-US" sz="1800" dirty="0"/>
              <a:t>Moving on - - although the relationship may last forever</a:t>
            </a:r>
            <a:endParaRPr sz="1800" dirty="0"/>
          </a:p>
        </p:txBody>
      </p:sp>
    </p:spTree>
    <p:extLst>
      <p:ext uri="{BB962C8B-B14F-4D97-AF65-F5344CB8AC3E}">
        <p14:creationId xmlns:p14="http://schemas.microsoft.com/office/powerpoint/2010/main" val="14126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Remember that there can be transitions both ways.  This is not always a linear progression.  The end goal is developing the scout or scouter’s personal growth.</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b="1" dirty="0"/>
              <a:t>A coach has some great questions for your </a:t>
            </a:r>
            <a:r>
              <a:rPr lang="en-US" sz="1800" b="1"/>
              <a:t>answers; a </a:t>
            </a:r>
            <a:r>
              <a:rPr lang="en-US" sz="1800" b="1" dirty="0"/>
              <a:t>mentor has some great answer for </a:t>
            </a:r>
            <a:r>
              <a:rPr lang="en-US" sz="1800" b="1"/>
              <a:t>your questions.</a:t>
            </a:r>
            <a:endParaRPr sz="1800" b="1"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b="1" dirty="0"/>
              <a:t>Feel free to post other examples on the Q &amp; A area.</a:t>
            </a:r>
          </a:p>
          <a:p>
            <a:pPr marL="0" lvl="0" indent="0" algn="l" rtl="0">
              <a:spcBef>
                <a:spcPts val="0"/>
              </a:spcBef>
              <a:spcAft>
                <a:spcPts val="0"/>
              </a:spcAft>
              <a:buNone/>
            </a:pPr>
            <a:endParaRPr lang="en-US" sz="2000" b="1" dirty="0"/>
          </a:p>
          <a:p>
            <a:pPr marL="0" lvl="0" indent="0" algn="l" rtl="0">
              <a:spcBef>
                <a:spcPts val="0"/>
              </a:spcBef>
              <a:spcAft>
                <a:spcPts val="0"/>
              </a:spcAft>
              <a:buNone/>
            </a:pPr>
            <a:r>
              <a:rPr lang="en-US" sz="1800" dirty="0"/>
              <a:t>All of these examples could be a coaching or mentoring relationship.  It all depends on the individual’s needs and confidence.</a:t>
            </a:r>
            <a:endParaRPr sz="1800" dirty="0"/>
          </a:p>
        </p:txBody>
      </p:sp>
    </p:spTree>
    <p:extLst>
      <p:ext uri="{BB962C8B-B14F-4D97-AF65-F5344CB8AC3E}">
        <p14:creationId xmlns:p14="http://schemas.microsoft.com/office/powerpoint/2010/main" val="2639111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EDGE is not a separate thing.  It permeates the entire personal growth continuum.</a:t>
            </a:r>
            <a:endParaRPr sz="1800" dirty="0"/>
          </a:p>
        </p:txBody>
      </p:sp>
    </p:spTree>
    <p:extLst>
      <p:ext uri="{BB962C8B-B14F-4D97-AF65-F5344CB8AC3E}">
        <p14:creationId xmlns:p14="http://schemas.microsoft.com/office/powerpoint/2010/main" val="3916481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Note here, the coach is the active part of the equation.</a:t>
            </a:r>
            <a:endParaRPr sz="18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Here, the mentee is the active part of the equation.</a:t>
            </a:r>
            <a:endParaRPr sz="1800" dirty="0"/>
          </a:p>
        </p:txBody>
      </p:sp>
    </p:spTree>
    <p:extLst>
      <p:ext uri="{BB962C8B-B14F-4D97-AF65-F5344CB8AC3E}">
        <p14:creationId xmlns:p14="http://schemas.microsoft.com/office/powerpoint/2010/main" val="1426226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1955800" y="685800"/>
            <a:ext cx="2957513" cy="1663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2476982"/>
            <a:ext cx="5486400" cy="633135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Communication is a key element in the entire continuum, but it is especially important in mentoring.  Enlarge on the points.</a:t>
            </a:r>
          </a:p>
          <a:p>
            <a:pPr marL="0" lvl="0" indent="0" algn="l" rtl="0">
              <a:spcBef>
                <a:spcPts val="0"/>
              </a:spcBef>
              <a:spcAft>
                <a:spcPts val="0"/>
              </a:spcAft>
              <a:buNone/>
            </a:pPr>
            <a:endParaRPr lang="en-US" sz="1800" dirty="0"/>
          </a:p>
          <a:p>
            <a:pPr marL="139700" indent="0" algn="l">
              <a:buNone/>
            </a:pPr>
            <a:r>
              <a:rPr lang="en-US" sz="1800" b="1" i="0" u="none" strike="noStrike" baseline="0" dirty="0">
                <a:solidFill>
                  <a:srgbClr val="00733F"/>
                </a:solidFill>
                <a:latin typeface="Futura-Bold"/>
              </a:rPr>
              <a:t>The Learning Conversation</a:t>
            </a:r>
          </a:p>
          <a:p>
            <a:pPr marL="139700" indent="0" algn="l">
              <a:buNone/>
            </a:pPr>
            <a:endParaRPr lang="en-US" sz="1800" b="1" i="0" u="none" strike="noStrike" baseline="0" dirty="0">
              <a:solidFill>
                <a:srgbClr val="00733F"/>
              </a:solidFill>
              <a:latin typeface="Futura-Bold"/>
            </a:endParaRPr>
          </a:p>
          <a:p>
            <a:pPr marL="139700" indent="0" algn="l">
              <a:buNone/>
            </a:pPr>
            <a:r>
              <a:rPr lang="en-US" sz="1800" b="0" i="0" u="none" strike="noStrike" baseline="0" dirty="0">
                <a:solidFill>
                  <a:srgbClr val="000000"/>
                </a:solidFill>
                <a:latin typeface="MinionPro-Regular" panose="02040503050201020203" pitchFamily="18" charset="0"/>
              </a:rPr>
              <a:t>The goal of the mentoring process is to create a reflective environment where the mentee can address various issues. The various stages of the mentoring experience will dictate the flow of the learning conversation.</a:t>
            </a:r>
          </a:p>
          <a:p>
            <a:pPr marL="139700" indent="0" algn="l">
              <a:buNone/>
            </a:pPr>
            <a:endParaRPr lang="en-US" sz="1800" b="0" i="0" u="none" strike="noStrike" baseline="0" dirty="0">
              <a:solidFill>
                <a:srgbClr val="000000"/>
              </a:solidFill>
              <a:latin typeface="MinionPro-Regular" panose="02040503050201020203" pitchFamily="18" charset="0"/>
            </a:endParaRPr>
          </a:p>
          <a:p>
            <a:pPr marL="139700" indent="0" algn="l">
              <a:buNone/>
            </a:pPr>
            <a:r>
              <a:rPr lang="en-US" sz="1800" b="0" i="0" u="none" strike="noStrike" baseline="0" dirty="0">
                <a:solidFill>
                  <a:srgbClr val="000000"/>
                </a:solidFill>
                <a:latin typeface="MinionPro-Regular" panose="02040503050201020203" pitchFamily="18" charset="0"/>
              </a:rPr>
              <a:t>The learning conversation is especially useful in maintaining an effective mentoring relationship. The steps include:</a:t>
            </a:r>
          </a:p>
          <a:p>
            <a:pPr algn="l"/>
            <a:r>
              <a:rPr lang="en-US" sz="1800" b="1" i="0" u="none" strike="noStrike" baseline="0" dirty="0">
                <a:solidFill>
                  <a:srgbClr val="000000"/>
                </a:solidFill>
                <a:latin typeface="Futura-Bold"/>
              </a:rPr>
              <a:t>1. Reaffirmation</a:t>
            </a:r>
            <a:r>
              <a:rPr lang="en-US" sz="1800" b="0" i="0" u="none" strike="noStrike" baseline="0" dirty="0">
                <a:solidFill>
                  <a:srgbClr val="000000"/>
                </a:solidFill>
                <a:latin typeface="MinionPro-Regular" panose="02040503050201020203" pitchFamily="18" charset="0"/>
              </a:rPr>
              <a:t>—The mentor and mentee establish connectedness, using more than just the normal social niceties.  In a good relationship there will be a mutual recognition of emotional states and level of interest.</a:t>
            </a:r>
          </a:p>
          <a:p>
            <a:pPr algn="l"/>
            <a:r>
              <a:rPr lang="en-US" sz="1800" b="1" i="0" u="none" strike="noStrike" baseline="0" dirty="0">
                <a:solidFill>
                  <a:srgbClr val="000000"/>
                </a:solidFill>
                <a:latin typeface="Futura-Bold"/>
              </a:rPr>
              <a:t>2. Identifying the issue</a:t>
            </a:r>
            <a:r>
              <a:rPr lang="en-US" sz="1800" b="0" i="0" u="none" strike="noStrike" baseline="0" dirty="0">
                <a:solidFill>
                  <a:srgbClr val="000000"/>
                </a:solidFill>
                <a:latin typeface="MinionPro-Regular" panose="02040503050201020203" pitchFamily="18" charset="0"/>
              </a:rPr>
              <a:t>—The issue to be discussed is articulated and the mentee’s desired outcome is identified.</a:t>
            </a:r>
          </a:p>
          <a:p>
            <a:pPr algn="l"/>
            <a:r>
              <a:rPr lang="en-US" sz="1800" b="1" i="0" u="none" strike="noStrike" baseline="0" dirty="0">
                <a:solidFill>
                  <a:srgbClr val="000000"/>
                </a:solidFill>
                <a:latin typeface="Futura-Bold"/>
              </a:rPr>
              <a:t>3. Building mutual understanding</a:t>
            </a:r>
            <a:r>
              <a:rPr lang="en-US" sz="1800" b="0" i="0" u="none" strike="noStrike" baseline="0" dirty="0">
                <a:solidFill>
                  <a:srgbClr val="000000"/>
                </a:solidFill>
                <a:latin typeface="MinionPro-Regular" panose="02040503050201020203" pitchFamily="18" charset="0"/>
              </a:rPr>
              <a:t>—Through the use of open-ended questioning, the mentor encourages the mentee to explore the issue in depth. Direct questioning allows both participants to understand the situation and all of the elements involved more clearly. The mentor wants to </a:t>
            </a:r>
            <a:r>
              <a:rPr lang="en-US" sz="1800" b="1" i="0" u="none" strike="noStrike" baseline="0" dirty="0">
                <a:solidFill>
                  <a:srgbClr val="000000"/>
                </a:solidFill>
                <a:latin typeface="MinionPro-Bold" panose="02040703060201020203" pitchFamily="18" charset="0"/>
              </a:rPr>
              <a:t>avoid </a:t>
            </a:r>
            <a:r>
              <a:rPr lang="en-US" sz="1800" b="0" i="0" u="none" strike="noStrike" baseline="0" dirty="0">
                <a:solidFill>
                  <a:srgbClr val="000000"/>
                </a:solidFill>
                <a:latin typeface="MinionPro-Regular" panose="02040503050201020203" pitchFamily="18" charset="0"/>
              </a:rPr>
              <a:t>offering solutions or analogies to his or her own experience. When the conversation comes to a natural end, the mentor should summarize and determine that a mutual understanding has been achieved.</a:t>
            </a:r>
          </a:p>
          <a:p>
            <a:pPr algn="l"/>
            <a:r>
              <a:rPr lang="en-US" sz="1800" b="1" i="0" u="none" strike="noStrike" baseline="0" dirty="0">
                <a:solidFill>
                  <a:srgbClr val="000000"/>
                </a:solidFill>
                <a:latin typeface="Futura-Bold"/>
              </a:rPr>
              <a:t>4. Exploring alternative solutions</a:t>
            </a:r>
            <a:r>
              <a:rPr lang="en-US" sz="1800" b="0" i="0" u="none" strike="noStrike" baseline="0" dirty="0">
                <a:solidFill>
                  <a:srgbClr val="000000"/>
                </a:solidFill>
                <a:latin typeface="MinionPro-Regular" panose="02040503050201020203" pitchFamily="18" charset="0"/>
              </a:rPr>
              <a:t>—This occurs when both the mentor and mentee allow themselves to be as creative as possible, looking for ways to move forward. The goal is to construct a range of solutions, from which the mentee will eventually choose, to take away for reflection. Guide the mentee to determine his or her own solutions. Don’t offer to do things mentees can do for themselves.</a:t>
            </a:r>
          </a:p>
          <a:p>
            <a:pPr algn="l"/>
            <a:r>
              <a:rPr lang="en-US" sz="1800" b="1" i="0" u="none" strike="noStrike" baseline="0" dirty="0">
                <a:solidFill>
                  <a:srgbClr val="000000"/>
                </a:solidFill>
                <a:latin typeface="Futura-Bold"/>
              </a:rPr>
              <a:t>5. Final check</a:t>
            </a:r>
            <a:r>
              <a:rPr lang="en-US" sz="1800" b="0" i="0" u="none" strike="noStrike" baseline="0" dirty="0">
                <a:solidFill>
                  <a:srgbClr val="000000"/>
                </a:solidFill>
                <a:latin typeface="MinionPro-Regular" panose="02040503050201020203" pitchFamily="18" charset="0"/>
              </a:rPr>
              <a:t>—The mentor encourages the mentee to review what he or she is going to do and why, and what the mentee has learned about both the situation in question and himself or herself. This creates mutual understanding and places the responsibility for what happens next on the mentee.</a:t>
            </a:r>
            <a:endParaRPr lang="en-US" sz="1800" dirty="0"/>
          </a:p>
          <a:p>
            <a:pPr marL="139700" indent="0" algn="l">
              <a:buNone/>
            </a:pPr>
            <a:endParaRPr lang="en-US" sz="1800" b="0" i="0" u="none" strike="noStrike" baseline="0" dirty="0">
              <a:solidFill>
                <a:srgbClr val="000000"/>
              </a:solidFill>
              <a:latin typeface="MinionPro-Regular" panose="02040503050201020203" pitchFamily="18" charset="0"/>
            </a:endParaRPr>
          </a:p>
        </p:txBody>
      </p:sp>
    </p:spTree>
    <p:extLst>
      <p:ext uri="{BB962C8B-B14F-4D97-AF65-F5344CB8AC3E}">
        <p14:creationId xmlns:p14="http://schemas.microsoft.com/office/powerpoint/2010/main" val="3889459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1562100" y="369888"/>
            <a:ext cx="3452813" cy="19415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2639028"/>
            <a:ext cx="5486400" cy="6134582"/>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t>Enlarge on the points.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t>Just the expression on your face can change the whole message.  Masks?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p>
          <a:p>
            <a:pPr marL="139700" indent="0" algn="l">
              <a:spcAft>
                <a:spcPts val="300"/>
              </a:spcAft>
              <a:buNone/>
            </a:pPr>
            <a:r>
              <a:rPr lang="en-US" sz="1800" b="1" dirty="0">
                <a:solidFill>
                  <a:srgbClr val="00733F"/>
                </a:solidFill>
                <a:latin typeface="Futura-Bold"/>
              </a:rPr>
              <a:t>G</a:t>
            </a:r>
            <a:r>
              <a:rPr lang="en-US" sz="1800" b="1" i="0" u="none" strike="noStrike" baseline="0" dirty="0">
                <a:solidFill>
                  <a:srgbClr val="00733F"/>
                </a:solidFill>
                <a:latin typeface="Futura-Bold"/>
              </a:rPr>
              <a:t>iving and Receiving Feedback</a:t>
            </a:r>
          </a:p>
          <a:p>
            <a:pPr marL="139700" indent="0" algn="l">
              <a:spcAft>
                <a:spcPts val="300"/>
              </a:spcAft>
              <a:buNone/>
            </a:pPr>
            <a:r>
              <a:rPr lang="en-US" sz="1800" b="0" i="0" u="none" strike="noStrike" baseline="0" dirty="0">
                <a:solidFill>
                  <a:srgbClr val="000000"/>
                </a:solidFill>
                <a:latin typeface="MinionPro-Regular" panose="02040503050201020203" pitchFamily="18" charset="0"/>
              </a:rPr>
              <a:t>Mentoring is about working together to identify and develop the leadership skills of the mentee. Effective feedback is a vital aspect of mentoring. The way in which feedback is administered can make or break a mentoring relationship.</a:t>
            </a:r>
          </a:p>
          <a:p>
            <a:pPr marL="139700" indent="0" algn="l">
              <a:buNone/>
            </a:pPr>
            <a:r>
              <a:rPr lang="en-US" sz="1800" b="1" i="0" u="none" strike="noStrike" baseline="0" dirty="0">
                <a:solidFill>
                  <a:srgbClr val="00733F"/>
                </a:solidFill>
                <a:latin typeface="Futura-Bold"/>
              </a:rPr>
              <a:t>Examples of Mentoring Feedback</a:t>
            </a:r>
          </a:p>
          <a:p>
            <a:pPr marL="139700" indent="0" algn="l">
              <a:buNone/>
            </a:pPr>
            <a:r>
              <a:rPr lang="en-US" sz="1800" b="0" i="0" u="none" strike="noStrike" baseline="0" dirty="0">
                <a:solidFill>
                  <a:srgbClr val="000000"/>
                </a:solidFill>
                <a:latin typeface="MinionPro-Regular" panose="02040503050201020203" pitchFamily="18" charset="0"/>
              </a:rPr>
              <a:t>It is up to the mentor and the mentee to determine the type of feedback that will be the most effective. Examples of feedback include:</a:t>
            </a:r>
          </a:p>
          <a:p>
            <a:pPr algn="l"/>
            <a:r>
              <a:rPr lang="en-US" sz="1800" b="0" i="0" u="none" strike="noStrike" baseline="0" dirty="0">
                <a:solidFill>
                  <a:srgbClr val="000000"/>
                </a:solidFill>
                <a:latin typeface="MinionPro-Regular" panose="02040503050201020203" pitchFamily="18" charset="0"/>
              </a:rPr>
              <a:t>Summarizing what the mentee has said and asking if the summary is accurate</a:t>
            </a:r>
          </a:p>
          <a:p>
            <a:pPr algn="l"/>
            <a:r>
              <a:rPr lang="en-US" sz="1800" b="0" i="0" u="none" strike="noStrike" baseline="0" dirty="0">
                <a:solidFill>
                  <a:srgbClr val="000000"/>
                </a:solidFill>
                <a:latin typeface="MinionPro-Regular" panose="02040503050201020203" pitchFamily="18" charset="0"/>
              </a:rPr>
              <a:t>Encouraging the mentee to examine the situation in a fresh way and to develop positive responses</a:t>
            </a:r>
          </a:p>
          <a:p>
            <a:pPr algn="l"/>
            <a:r>
              <a:rPr lang="en-US" sz="1800" b="0" i="0" u="none" strike="noStrike" baseline="0" dirty="0">
                <a:solidFill>
                  <a:srgbClr val="000000"/>
                </a:solidFill>
                <a:latin typeface="MinionPro-Regular" panose="02040503050201020203" pitchFamily="18" charset="0"/>
              </a:rPr>
              <a:t>Providing supportive evaluation of the overall effectiveness of the mentee’s progress</a:t>
            </a:r>
          </a:p>
          <a:p>
            <a:pPr marL="139700" indent="0" algn="l">
              <a:buNone/>
            </a:pPr>
            <a:r>
              <a:rPr lang="en-US" sz="1800" b="1" i="0" u="none" strike="noStrike" baseline="0" dirty="0">
                <a:solidFill>
                  <a:srgbClr val="00733F"/>
                </a:solidFill>
                <a:latin typeface="Futura-Bold"/>
              </a:rPr>
              <a:t>Principles of Giving Feedback</a:t>
            </a:r>
          </a:p>
          <a:p>
            <a:pPr algn="l"/>
            <a:r>
              <a:rPr lang="en-US" sz="1800" b="0" i="0" u="none" strike="noStrike" baseline="0" dirty="0">
                <a:solidFill>
                  <a:srgbClr val="000000"/>
                </a:solidFill>
                <a:latin typeface="MinionPro-Regular" panose="02040503050201020203" pitchFamily="18" charset="0"/>
              </a:rPr>
              <a:t>Mentors should be specific and realistic about feedback, referencing practical methods and specific areas in which the mentee can achieve the recommended changes.</a:t>
            </a:r>
          </a:p>
          <a:p>
            <a:pPr algn="l"/>
            <a:r>
              <a:rPr lang="en-US" sz="1800" b="0" i="0" u="none" strike="noStrike" baseline="0" dirty="0">
                <a:solidFill>
                  <a:srgbClr val="000000"/>
                </a:solidFill>
                <a:latin typeface="MinionPro-Regular" panose="02040503050201020203" pitchFamily="18" charset="0"/>
              </a:rPr>
              <a:t>Feedback must always be honest and genuine. Feedback must never be personal in nature and should address target areas for development.</a:t>
            </a:r>
          </a:p>
          <a:p>
            <a:pPr algn="l"/>
            <a:r>
              <a:rPr lang="en-US" sz="1800" b="0" i="0" u="none" strike="noStrike" baseline="0" dirty="0">
                <a:solidFill>
                  <a:srgbClr val="000000"/>
                </a:solidFill>
                <a:latin typeface="MinionPro-Regular" panose="02040503050201020203" pitchFamily="18" charset="0"/>
              </a:rPr>
              <a:t>Mentors should be observant of how the mentee handles feedback and adjust if he or she notices the mentee becoming upset.</a:t>
            </a:r>
          </a:p>
          <a:p>
            <a:pPr marL="139700" indent="0" algn="l">
              <a:buNone/>
            </a:pPr>
            <a:r>
              <a:rPr lang="en-US" sz="1800" b="1" i="0" u="none" strike="noStrike" baseline="0" dirty="0">
                <a:solidFill>
                  <a:srgbClr val="00733F"/>
                </a:solidFill>
                <a:latin typeface="Futura-Bold"/>
              </a:rPr>
              <a:t>Checklist for Mentors Giving Feedback</a:t>
            </a:r>
          </a:p>
          <a:p>
            <a:pPr algn="l"/>
            <a:r>
              <a:rPr lang="en-US" sz="1800" b="0" i="0" u="none" strike="noStrike" baseline="0" dirty="0">
                <a:solidFill>
                  <a:srgbClr val="000000"/>
                </a:solidFill>
                <a:latin typeface="MinionPro-Regular" panose="02040503050201020203" pitchFamily="18" charset="0"/>
              </a:rPr>
              <a:t>Always have the mentee’s best interests at heart.</a:t>
            </a:r>
          </a:p>
          <a:p>
            <a:pPr algn="l"/>
            <a:r>
              <a:rPr lang="en-US" sz="1800" b="0" i="0" u="none" strike="noStrike" baseline="0" dirty="0">
                <a:solidFill>
                  <a:srgbClr val="000000"/>
                </a:solidFill>
                <a:latin typeface="MinionPro-Regular" panose="02040503050201020203" pitchFamily="18" charset="0"/>
              </a:rPr>
              <a:t>Always start with positive feedback.</a:t>
            </a:r>
          </a:p>
          <a:p>
            <a:pPr algn="l"/>
            <a:r>
              <a:rPr lang="en-US" sz="1800" b="0" i="0" u="none" strike="noStrike" baseline="0" dirty="0">
                <a:solidFill>
                  <a:srgbClr val="000000"/>
                </a:solidFill>
                <a:latin typeface="MinionPro-Regular" panose="02040503050201020203" pitchFamily="18" charset="0"/>
              </a:rPr>
              <a:t>Prioritize feedback to avoid overload.</a:t>
            </a:r>
          </a:p>
          <a:p>
            <a:pPr algn="l"/>
            <a:r>
              <a:rPr lang="en-US" sz="1800" b="0" i="0" u="none" strike="noStrike" baseline="0" dirty="0">
                <a:solidFill>
                  <a:srgbClr val="000000"/>
                </a:solidFill>
                <a:latin typeface="MinionPro-Regular" panose="02040503050201020203" pitchFamily="18" charset="0"/>
              </a:rPr>
              <a:t>Be responsive to the mentee’s reactions.</a:t>
            </a:r>
          </a:p>
          <a:p>
            <a:pPr algn="l"/>
            <a:r>
              <a:rPr lang="en-US" sz="1800" b="0" i="0" u="none" strike="noStrike" baseline="0" dirty="0">
                <a:solidFill>
                  <a:srgbClr val="000000"/>
                </a:solidFill>
                <a:latin typeface="MinionPro-Regular" panose="02040503050201020203" pitchFamily="18" charset="0"/>
              </a:rPr>
              <a:t>Focus on facts and behaviors, rather than emotions and personalities.</a:t>
            </a:r>
          </a:p>
          <a:p>
            <a:pPr algn="l"/>
            <a:r>
              <a:rPr lang="en-US" sz="1800" b="0" i="0" u="none" strike="noStrike" baseline="0" dirty="0">
                <a:solidFill>
                  <a:srgbClr val="000000"/>
                </a:solidFill>
                <a:latin typeface="MinionPro-Regular" panose="02040503050201020203" pitchFamily="18" charset="0"/>
              </a:rPr>
              <a:t>Avoid blaming the mentee for every problem: Seek the “big picture.”</a:t>
            </a:r>
          </a:p>
          <a:p>
            <a:pPr algn="l"/>
            <a:r>
              <a:rPr lang="en-US" sz="1800" b="0" i="0" u="none" strike="noStrike" baseline="0" dirty="0">
                <a:solidFill>
                  <a:srgbClr val="000000"/>
                </a:solidFill>
                <a:latin typeface="MinionPro-Regular" panose="02040503050201020203" pitchFamily="18" charset="0"/>
              </a:rPr>
              <a:t>Acknowledge and summarize the mentee’s contributions.</a:t>
            </a:r>
          </a:p>
          <a:p>
            <a:pPr algn="l"/>
            <a:r>
              <a:rPr lang="en-US" sz="1800" b="0" i="0" u="none" strike="noStrike" baseline="0" dirty="0">
                <a:solidFill>
                  <a:srgbClr val="000000"/>
                </a:solidFill>
                <a:latin typeface="MinionPro-Regular" panose="02040503050201020203" pitchFamily="18" charset="0"/>
              </a:rPr>
              <a:t>Provide critical feedback in a supportive way.</a:t>
            </a:r>
          </a:p>
          <a:p>
            <a:pPr algn="l"/>
            <a:r>
              <a:rPr lang="en-US" sz="1800" b="0" i="0" u="none" strike="noStrike" baseline="0" dirty="0">
                <a:solidFill>
                  <a:srgbClr val="000000"/>
                </a:solidFill>
                <a:latin typeface="MinionPro-Regular" panose="02040503050201020203" pitchFamily="18" charset="0"/>
              </a:rPr>
              <a:t>Strike a balance between being overly positive and overly negative.</a:t>
            </a:r>
          </a:p>
          <a:p>
            <a:pPr algn="l"/>
            <a:r>
              <a:rPr lang="en-US" sz="1800" b="0" i="0" u="none" strike="noStrike" baseline="0" dirty="0">
                <a:solidFill>
                  <a:srgbClr val="000000"/>
                </a:solidFill>
                <a:latin typeface="MinionPro-Regular" panose="02040503050201020203" pitchFamily="18" charset="0"/>
              </a:rPr>
              <a:t>Work with the mentee to interpret the situations being discussed.</a:t>
            </a:r>
          </a:p>
          <a:p>
            <a:pPr algn="l"/>
            <a:r>
              <a:rPr lang="en-US" sz="1800" b="0" i="0" u="none" strike="noStrike" baseline="0" dirty="0">
                <a:solidFill>
                  <a:srgbClr val="000000"/>
                </a:solidFill>
                <a:latin typeface="MinionPro-Regular" panose="02040503050201020203" pitchFamily="18" charset="0"/>
              </a:rPr>
              <a:t>Examine the mentee’s responses to derive further insights.</a:t>
            </a:r>
            <a:endParaRPr sz="1800" dirty="0"/>
          </a:p>
        </p:txBody>
      </p:sp>
    </p:spTree>
    <p:extLst>
      <p:ext uri="{BB962C8B-B14F-4D97-AF65-F5344CB8AC3E}">
        <p14:creationId xmlns:p14="http://schemas.microsoft.com/office/powerpoint/2010/main" val="4175086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notes"/>
          <p:cNvSpPr>
            <a:spLocks noGrp="1" noRot="1" noChangeAspect="1"/>
          </p:cNvSpPr>
          <p:nvPr>
            <p:ph type="sldImg" idx="2"/>
          </p:nvPr>
        </p:nvSpPr>
        <p:spPr>
          <a:xfrm>
            <a:off x="1146175" y="685800"/>
            <a:ext cx="4500563" cy="25320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p:notes"/>
          <p:cNvSpPr txBox="1">
            <a:spLocks noGrp="1"/>
          </p:cNvSpPr>
          <p:nvPr>
            <p:ph type="body" idx="1"/>
          </p:nvPr>
        </p:nvSpPr>
        <p:spPr>
          <a:xfrm>
            <a:off x="685800" y="3402957"/>
            <a:ext cx="5486400" cy="505524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Briefly hit the key words.</a:t>
            </a:r>
          </a:p>
          <a:p>
            <a:pPr marL="0" lvl="0" indent="0" algn="l" rtl="0">
              <a:spcBef>
                <a:spcPts val="0"/>
              </a:spcBef>
              <a:spcAft>
                <a:spcPts val="0"/>
              </a:spcAft>
              <a:buNone/>
            </a:pPr>
            <a:endParaRPr lang="en-US" sz="1800" dirty="0"/>
          </a:p>
          <a:p>
            <a:pPr marL="139700" indent="0" algn="l">
              <a:buNone/>
            </a:pPr>
            <a:r>
              <a:rPr lang="en-US" sz="1800" b="1" i="0" u="none" strike="noStrike" baseline="0" dirty="0">
                <a:solidFill>
                  <a:srgbClr val="00733F"/>
                </a:solidFill>
                <a:latin typeface="Futura-Bold"/>
              </a:rPr>
              <a:t>Remember: </a:t>
            </a:r>
            <a:r>
              <a:rPr lang="en-US" sz="1800" b="0" i="0" u="none" strike="noStrike" baseline="0" dirty="0">
                <a:solidFill>
                  <a:srgbClr val="00733F"/>
                </a:solidFill>
                <a:latin typeface="Futura-Book" pitchFamily="2" charset="0"/>
              </a:rPr>
              <a:t>During all conversation be sure to practice good questioning and listening techniques:</a:t>
            </a:r>
          </a:p>
          <a:p>
            <a:pPr algn="l"/>
            <a:r>
              <a:rPr lang="en-US" sz="1800" b="0" i="0" u="none" strike="noStrike" baseline="0" dirty="0">
                <a:solidFill>
                  <a:srgbClr val="000000"/>
                </a:solidFill>
                <a:latin typeface="MinionPro-Regular" panose="02040503050201020203" pitchFamily="18" charset="0"/>
              </a:rPr>
              <a:t>Use open-ended questions:</a:t>
            </a:r>
          </a:p>
          <a:p>
            <a:pPr lvl="1"/>
            <a:r>
              <a:rPr lang="en-US" sz="1800" b="0" i="0" u="none" strike="noStrike" baseline="0" dirty="0">
                <a:solidFill>
                  <a:srgbClr val="000000"/>
                </a:solidFill>
                <a:latin typeface="MinionPro-Regular" panose="02040503050201020203" pitchFamily="18" charset="0"/>
              </a:rPr>
              <a:t>Tell me more about that.</a:t>
            </a:r>
          </a:p>
          <a:p>
            <a:pPr lvl="1"/>
            <a:r>
              <a:rPr lang="en-US" sz="1800" b="0" i="0" u="none" strike="noStrike" baseline="0" dirty="0">
                <a:solidFill>
                  <a:srgbClr val="000000"/>
                </a:solidFill>
                <a:latin typeface="MinionPro-Regular" panose="02040503050201020203" pitchFamily="18" charset="0"/>
              </a:rPr>
              <a:t>Explain how that made you feel.</a:t>
            </a:r>
          </a:p>
          <a:p>
            <a:pPr lvl="1"/>
            <a:r>
              <a:rPr lang="en-US" sz="1800" b="0" i="0" u="none" strike="noStrike" baseline="0" dirty="0">
                <a:solidFill>
                  <a:srgbClr val="000000"/>
                </a:solidFill>
                <a:latin typeface="MinionPro-Regular" panose="02040503050201020203" pitchFamily="18" charset="0"/>
              </a:rPr>
              <a:t>Relate what you enjoyed most.</a:t>
            </a:r>
          </a:p>
          <a:p>
            <a:pPr algn="l"/>
            <a:r>
              <a:rPr lang="en-US" sz="1800" b="0" i="0" u="none" strike="noStrike" baseline="0" dirty="0">
                <a:solidFill>
                  <a:srgbClr val="000000"/>
                </a:solidFill>
                <a:latin typeface="MinionPro-Regular" panose="02040503050201020203" pitchFamily="18" charset="0"/>
              </a:rPr>
              <a:t>Avoid using close-ended questions:</a:t>
            </a:r>
          </a:p>
          <a:p>
            <a:pPr lvl="1"/>
            <a:r>
              <a:rPr lang="en-US" sz="1800" b="0" i="0" u="none" strike="noStrike" baseline="0" dirty="0">
                <a:solidFill>
                  <a:srgbClr val="000000"/>
                </a:solidFill>
                <a:latin typeface="MinionPro-Regular" panose="02040503050201020203" pitchFamily="18" charset="0"/>
              </a:rPr>
              <a:t>Did you like the program? vs. What did you like about the program?</a:t>
            </a:r>
          </a:p>
          <a:p>
            <a:pPr algn="l"/>
            <a:r>
              <a:rPr lang="en-US" sz="1800" b="0" i="0" u="none" strike="noStrike" baseline="0" dirty="0">
                <a:solidFill>
                  <a:srgbClr val="000000"/>
                </a:solidFill>
                <a:latin typeface="MinionPro-Regular" panose="02040503050201020203" pitchFamily="18" charset="0"/>
              </a:rPr>
              <a:t>Ask questions that challenge the mentee to think in new ways.</a:t>
            </a:r>
          </a:p>
          <a:p>
            <a:pPr algn="l"/>
            <a:r>
              <a:rPr lang="en-US" sz="1800" b="0" i="0" u="none" strike="noStrike" baseline="0" dirty="0">
                <a:solidFill>
                  <a:srgbClr val="000000"/>
                </a:solidFill>
                <a:latin typeface="MinionPro-Regular" panose="02040503050201020203" pitchFamily="18" charset="0"/>
              </a:rPr>
              <a:t>Avoid asking the question “Why?”</a:t>
            </a:r>
          </a:p>
          <a:p>
            <a:pPr algn="l"/>
            <a:r>
              <a:rPr lang="en-US" sz="1800" b="0" i="0" u="none" strike="noStrike" baseline="0" dirty="0">
                <a:solidFill>
                  <a:srgbClr val="000000"/>
                </a:solidFill>
                <a:latin typeface="MinionPro-Regular" panose="02040503050201020203" pitchFamily="18" charset="0"/>
              </a:rPr>
              <a:t>Encourage the mentee to drive the conversation.</a:t>
            </a:r>
          </a:p>
          <a:p>
            <a:pPr algn="l"/>
            <a:r>
              <a:rPr lang="en-US" sz="1800" b="0" i="0" u="none" strike="noStrike" baseline="0" dirty="0">
                <a:solidFill>
                  <a:srgbClr val="000000"/>
                </a:solidFill>
                <a:latin typeface="MinionPro-Regular" panose="02040503050201020203" pitchFamily="18" charset="0"/>
              </a:rPr>
              <a:t>Listen more than you talk.</a:t>
            </a:r>
            <a:endParaRPr sz="1800" dirty="0"/>
          </a:p>
        </p:txBody>
      </p:sp>
    </p:spTree>
    <p:extLst>
      <p:ext uri="{BB962C8B-B14F-4D97-AF65-F5344CB8AC3E}">
        <p14:creationId xmlns:p14="http://schemas.microsoft.com/office/powerpoint/2010/main" val="709582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This is the clearest description I can come up with for the Personal Development continuum.  Note that what you do depends on the situation.  Give examples. – Brand new vs trained but uncertain.  Etc.</a:t>
            </a:r>
            <a:endParaRPr sz="18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Please remember to complete your final poll</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31238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flipH="1">
            <a:off x="912725" y="0"/>
            <a:ext cx="8231275" cy="4331550"/>
            <a:chOff x="0" y="0"/>
            <a:chExt cx="8231275" cy="4331550"/>
          </a:xfrm>
        </p:grpSpPr>
        <p:pic>
          <p:nvPicPr>
            <p:cNvPr id="11" name="Google Shape;11;p2"/>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12" name="Google Shape;12;p2"/>
            <p:cNvGrpSpPr/>
            <p:nvPr/>
          </p:nvGrpSpPr>
          <p:grpSpPr>
            <a:xfrm>
              <a:off x="0" y="2747250"/>
              <a:ext cx="3429750" cy="896675"/>
              <a:chOff x="0" y="0"/>
              <a:chExt cx="3429750" cy="896675"/>
            </a:xfrm>
          </p:grpSpPr>
          <p:pic>
            <p:nvPicPr>
              <p:cNvPr id="13" name="Google Shape;13;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 name="Google Shape;14;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5" name="Google Shape;15;p2"/>
            <p:cNvGrpSpPr/>
            <p:nvPr/>
          </p:nvGrpSpPr>
          <p:grpSpPr>
            <a:xfrm>
              <a:off x="685975" y="2061250"/>
              <a:ext cx="3429750" cy="896675"/>
              <a:chOff x="0" y="0"/>
              <a:chExt cx="3429750" cy="896675"/>
            </a:xfrm>
          </p:grpSpPr>
          <p:pic>
            <p:nvPicPr>
              <p:cNvPr id="16" name="Google Shape;16;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 name="Google Shape;17;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8" name="Google Shape;18;p2"/>
            <p:cNvGrpSpPr/>
            <p:nvPr/>
          </p:nvGrpSpPr>
          <p:grpSpPr>
            <a:xfrm>
              <a:off x="0" y="1373625"/>
              <a:ext cx="3429750" cy="896675"/>
              <a:chOff x="0" y="0"/>
              <a:chExt cx="3429750" cy="896675"/>
            </a:xfrm>
          </p:grpSpPr>
          <p:pic>
            <p:nvPicPr>
              <p:cNvPr id="19" name="Google Shape;19;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0" name="Google Shape;20;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21" name="Google Shape;21;p2"/>
            <p:cNvGrpSpPr/>
            <p:nvPr/>
          </p:nvGrpSpPr>
          <p:grpSpPr>
            <a:xfrm>
              <a:off x="685975" y="687625"/>
              <a:ext cx="7545300" cy="896675"/>
              <a:chOff x="0" y="0"/>
              <a:chExt cx="7545300" cy="896675"/>
            </a:xfrm>
          </p:grpSpPr>
          <p:pic>
            <p:nvPicPr>
              <p:cNvPr id="22" name="Google Shape;22;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 name="Google Shape;23;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 name="Google Shape;2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5" name="Google Shape;2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6" name="Google Shape;26;p2"/>
            <p:cNvGrpSpPr/>
            <p:nvPr/>
          </p:nvGrpSpPr>
          <p:grpSpPr>
            <a:xfrm>
              <a:off x="0" y="0"/>
              <a:ext cx="7545300" cy="896675"/>
              <a:chOff x="0" y="0"/>
              <a:chExt cx="7545300" cy="896675"/>
            </a:xfrm>
          </p:grpSpPr>
          <p:pic>
            <p:nvPicPr>
              <p:cNvPr id="27" name="Google Shape;27;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8" name="Google Shape;28;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 name="Google Shape;29;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0" name="Google Shape;30;p2"/>
              <p:cNvPicPr preferRelativeResize="0"/>
              <p:nvPr/>
            </p:nvPicPr>
            <p:blipFill>
              <a:blip r:embed="rId2">
                <a:alphaModFix/>
              </a:blip>
              <a:stretch>
                <a:fillRect/>
              </a:stretch>
            </p:blipFill>
            <p:spPr>
              <a:xfrm>
                <a:off x="6173325" y="0"/>
                <a:ext cx="1371975" cy="896675"/>
              </a:xfrm>
              <a:prstGeom prst="rect">
                <a:avLst/>
              </a:prstGeom>
              <a:noFill/>
              <a:ln>
                <a:noFill/>
              </a:ln>
            </p:spPr>
          </p:pic>
        </p:grpSp>
      </p:grpSp>
      <p:sp>
        <p:nvSpPr>
          <p:cNvPr id="31" name="Google Shape;31;p2"/>
          <p:cNvSpPr txBox="1">
            <a:spLocks noGrp="1"/>
          </p:cNvSpPr>
          <p:nvPr>
            <p:ph type="ctrTitle"/>
          </p:nvPr>
        </p:nvSpPr>
        <p:spPr>
          <a:xfrm>
            <a:off x="2027622" y="1953315"/>
            <a:ext cx="5073300" cy="1159800"/>
          </a:xfrm>
          <a:prstGeom prst="rect">
            <a:avLst/>
          </a:prstGeom>
        </p:spPr>
        <p:txBody>
          <a:bodyPr spcFirstLastPara="1" wrap="square" lIns="0" tIns="0" rIns="0" bIns="0"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32" name="Google Shape;32;p2"/>
          <p:cNvGrpSpPr/>
          <p:nvPr/>
        </p:nvGrpSpPr>
        <p:grpSpPr>
          <a:xfrm flipH="1">
            <a:off x="0" y="3088098"/>
            <a:ext cx="4115725" cy="2270300"/>
            <a:chOff x="4115550" y="2061250"/>
            <a:chExt cx="4115725" cy="2270300"/>
          </a:xfrm>
        </p:grpSpPr>
        <p:grpSp>
          <p:nvGrpSpPr>
            <p:cNvPr id="33" name="Google Shape;33;p2"/>
            <p:cNvGrpSpPr/>
            <p:nvPr/>
          </p:nvGrpSpPr>
          <p:grpSpPr>
            <a:xfrm>
              <a:off x="4801525" y="3434875"/>
              <a:ext cx="3429750" cy="896675"/>
              <a:chOff x="4115550" y="0"/>
              <a:chExt cx="3429750" cy="896675"/>
            </a:xfrm>
          </p:grpSpPr>
          <p:pic>
            <p:nvPicPr>
              <p:cNvPr id="34" name="Google Shape;3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5" name="Google Shape;3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36" name="Google Shape;36;p2"/>
            <p:cNvGrpSpPr/>
            <p:nvPr/>
          </p:nvGrpSpPr>
          <p:grpSpPr>
            <a:xfrm>
              <a:off x="4115550" y="2747250"/>
              <a:ext cx="3429750" cy="896675"/>
              <a:chOff x="4115550" y="0"/>
              <a:chExt cx="3429750" cy="896675"/>
            </a:xfrm>
          </p:grpSpPr>
          <p:pic>
            <p:nvPicPr>
              <p:cNvPr id="37" name="Google Shape;37;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8" name="Google Shape;38;p2"/>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39" name="Google Shape;39;p2"/>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0"/>
        <p:cNvGrpSpPr/>
        <p:nvPr/>
      </p:nvGrpSpPr>
      <p:grpSpPr>
        <a:xfrm>
          <a:off x="0" y="0"/>
          <a:ext cx="0" cy="0"/>
          <a:chOff x="0" y="0"/>
          <a:chExt cx="0" cy="0"/>
        </a:xfrm>
      </p:grpSpPr>
      <p:grpSp>
        <p:nvGrpSpPr>
          <p:cNvPr id="41" name="Google Shape;41;p3"/>
          <p:cNvGrpSpPr/>
          <p:nvPr/>
        </p:nvGrpSpPr>
        <p:grpSpPr>
          <a:xfrm flipH="1">
            <a:off x="912725" y="0"/>
            <a:ext cx="8231275" cy="4331550"/>
            <a:chOff x="0" y="0"/>
            <a:chExt cx="8231275" cy="4331550"/>
          </a:xfrm>
        </p:grpSpPr>
        <p:pic>
          <p:nvPicPr>
            <p:cNvPr id="42" name="Google Shape;42;p3"/>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43" name="Google Shape;43;p3"/>
            <p:cNvGrpSpPr/>
            <p:nvPr/>
          </p:nvGrpSpPr>
          <p:grpSpPr>
            <a:xfrm>
              <a:off x="0" y="2747250"/>
              <a:ext cx="3429750" cy="896675"/>
              <a:chOff x="0" y="0"/>
              <a:chExt cx="3429750" cy="896675"/>
            </a:xfrm>
          </p:grpSpPr>
          <p:pic>
            <p:nvPicPr>
              <p:cNvPr id="44" name="Google Shape;44;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5" name="Google Shape;45;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6" name="Google Shape;46;p3"/>
            <p:cNvGrpSpPr/>
            <p:nvPr/>
          </p:nvGrpSpPr>
          <p:grpSpPr>
            <a:xfrm>
              <a:off x="685975" y="2061250"/>
              <a:ext cx="3429750" cy="896675"/>
              <a:chOff x="0" y="0"/>
              <a:chExt cx="3429750" cy="896675"/>
            </a:xfrm>
          </p:grpSpPr>
          <p:pic>
            <p:nvPicPr>
              <p:cNvPr id="47" name="Google Shape;47;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8" name="Google Shape;48;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9" name="Google Shape;49;p3"/>
            <p:cNvGrpSpPr/>
            <p:nvPr/>
          </p:nvGrpSpPr>
          <p:grpSpPr>
            <a:xfrm>
              <a:off x="0" y="1373625"/>
              <a:ext cx="3429750" cy="896675"/>
              <a:chOff x="0" y="0"/>
              <a:chExt cx="3429750" cy="896675"/>
            </a:xfrm>
          </p:grpSpPr>
          <p:pic>
            <p:nvPicPr>
              <p:cNvPr id="50" name="Google Shape;50;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1" name="Google Shape;51;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52" name="Google Shape;52;p3"/>
            <p:cNvGrpSpPr/>
            <p:nvPr/>
          </p:nvGrpSpPr>
          <p:grpSpPr>
            <a:xfrm>
              <a:off x="685975" y="687625"/>
              <a:ext cx="7545300" cy="896675"/>
              <a:chOff x="0" y="0"/>
              <a:chExt cx="7545300" cy="896675"/>
            </a:xfrm>
          </p:grpSpPr>
          <p:pic>
            <p:nvPicPr>
              <p:cNvPr id="53" name="Google Shape;53;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4" name="Google Shape;54;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55" name="Google Shape;55;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56" name="Google Shape;56;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57" name="Google Shape;57;p3"/>
            <p:cNvGrpSpPr/>
            <p:nvPr/>
          </p:nvGrpSpPr>
          <p:grpSpPr>
            <a:xfrm>
              <a:off x="0" y="0"/>
              <a:ext cx="7545300" cy="896675"/>
              <a:chOff x="0" y="0"/>
              <a:chExt cx="7545300" cy="896675"/>
            </a:xfrm>
          </p:grpSpPr>
          <p:pic>
            <p:nvPicPr>
              <p:cNvPr id="58" name="Google Shape;58;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9" name="Google Shape;59;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60" name="Google Shape;60;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1" name="Google Shape;61;p3"/>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62" name="Google Shape;62;p3"/>
          <p:cNvGrpSpPr/>
          <p:nvPr/>
        </p:nvGrpSpPr>
        <p:grpSpPr>
          <a:xfrm flipH="1">
            <a:off x="0" y="3088098"/>
            <a:ext cx="4115725" cy="2270300"/>
            <a:chOff x="4115550" y="2061250"/>
            <a:chExt cx="4115725" cy="2270300"/>
          </a:xfrm>
        </p:grpSpPr>
        <p:grpSp>
          <p:nvGrpSpPr>
            <p:cNvPr id="63" name="Google Shape;63;p3"/>
            <p:cNvGrpSpPr/>
            <p:nvPr/>
          </p:nvGrpSpPr>
          <p:grpSpPr>
            <a:xfrm>
              <a:off x="4801525" y="3434875"/>
              <a:ext cx="3429750" cy="896675"/>
              <a:chOff x="4115550" y="0"/>
              <a:chExt cx="3429750" cy="896675"/>
            </a:xfrm>
          </p:grpSpPr>
          <p:pic>
            <p:nvPicPr>
              <p:cNvPr id="64" name="Google Shape;64;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5" name="Google Shape;65;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66" name="Google Shape;66;p3"/>
            <p:cNvGrpSpPr/>
            <p:nvPr/>
          </p:nvGrpSpPr>
          <p:grpSpPr>
            <a:xfrm>
              <a:off x="4115550" y="2747250"/>
              <a:ext cx="3429750" cy="896675"/>
              <a:chOff x="4115550" y="0"/>
              <a:chExt cx="3429750" cy="896675"/>
            </a:xfrm>
          </p:grpSpPr>
          <p:pic>
            <p:nvPicPr>
              <p:cNvPr id="67" name="Google Shape;67;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8" name="Google Shape;68;p3"/>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69" name="Google Shape;69;p3"/>
            <p:cNvPicPr preferRelativeResize="0"/>
            <p:nvPr/>
          </p:nvPicPr>
          <p:blipFill>
            <a:blip r:embed="rId2">
              <a:alphaModFix/>
            </a:blip>
            <a:stretch>
              <a:fillRect/>
            </a:stretch>
          </p:blipFill>
          <p:spPr>
            <a:xfrm>
              <a:off x="6859300" y="2061250"/>
              <a:ext cx="1371975" cy="896675"/>
            </a:xfrm>
            <a:prstGeom prst="rect">
              <a:avLst/>
            </a:prstGeom>
            <a:noFill/>
            <a:ln>
              <a:noFill/>
            </a:ln>
          </p:spPr>
        </p:pic>
      </p:grpSp>
      <p:sp>
        <p:nvSpPr>
          <p:cNvPr id="70" name="Google Shape;70;p3"/>
          <p:cNvSpPr txBox="1">
            <a:spLocks noGrp="1"/>
          </p:cNvSpPr>
          <p:nvPr>
            <p:ph type="ctrTitle"/>
          </p:nvPr>
        </p:nvSpPr>
        <p:spPr>
          <a:xfrm>
            <a:off x="2027625" y="1629397"/>
            <a:ext cx="5088600" cy="1159800"/>
          </a:xfrm>
          <a:prstGeom prst="rect">
            <a:avLst/>
          </a:prstGeom>
        </p:spPr>
        <p:txBody>
          <a:bodyPr spcFirstLastPara="1" wrap="square" lIns="0" tIns="0" rIns="0" bIns="0" anchor="b"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endParaRPr/>
          </a:p>
        </p:txBody>
      </p:sp>
      <p:sp>
        <p:nvSpPr>
          <p:cNvPr id="71" name="Google Shape;71;p3"/>
          <p:cNvSpPr txBox="1">
            <a:spLocks noGrp="1"/>
          </p:cNvSpPr>
          <p:nvPr>
            <p:ph type="subTitle" idx="1"/>
          </p:nvPr>
        </p:nvSpPr>
        <p:spPr>
          <a:xfrm>
            <a:off x="2027625" y="2886101"/>
            <a:ext cx="5088600" cy="784800"/>
          </a:xfrm>
          <a:prstGeom prst="rect">
            <a:avLst/>
          </a:prstGeom>
        </p:spPr>
        <p:txBody>
          <a:bodyPr spcFirstLastPara="1" wrap="square" lIns="0" tIns="0" rIns="0" bIns="0" anchor="t" anchorCtr="0">
            <a:noAutofit/>
          </a:bodyPr>
          <a:lstStyle>
            <a:lvl1pPr lvl="0" rtl="0">
              <a:spcBef>
                <a:spcPts val="0"/>
              </a:spcBef>
              <a:spcAft>
                <a:spcPts val="0"/>
              </a:spcAft>
              <a:buClr>
                <a:schemeClr val="accent2"/>
              </a:buClr>
              <a:buSzPts val="2000"/>
              <a:buNone/>
              <a:defRPr>
                <a:solidFill>
                  <a:schemeClr val="accent2"/>
                </a:solidFill>
              </a:defRPr>
            </a:lvl1pPr>
            <a:lvl2pPr lvl="1" rtl="0">
              <a:spcBef>
                <a:spcPts val="0"/>
              </a:spcBef>
              <a:spcAft>
                <a:spcPts val="0"/>
              </a:spcAft>
              <a:buClr>
                <a:schemeClr val="accent2"/>
              </a:buClr>
              <a:buSzPts val="3000"/>
              <a:buNone/>
              <a:defRPr sz="3000">
                <a:solidFill>
                  <a:schemeClr val="accent2"/>
                </a:solidFill>
              </a:defRPr>
            </a:lvl2pPr>
            <a:lvl3pPr lvl="2" rtl="0">
              <a:spcBef>
                <a:spcPts val="0"/>
              </a:spcBef>
              <a:spcAft>
                <a:spcPts val="0"/>
              </a:spcAft>
              <a:buClr>
                <a:schemeClr val="accent2"/>
              </a:buClr>
              <a:buSzPts val="3000"/>
              <a:buNone/>
              <a:defRPr sz="3000">
                <a:solidFill>
                  <a:schemeClr val="accent2"/>
                </a:solidFill>
              </a:defRPr>
            </a:lvl3pPr>
            <a:lvl4pPr lvl="3" rtl="0">
              <a:spcBef>
                <a:spcPts val="0"/>
              </a:spcBef>
              <a:spcAft>
                <a:spcPts val="0"/>
              </a:spcAft>
              <a:buClr>
                <a:schemeClr val="accent2"/>
              </a:buClr>
              <a:buSzPts val="3000"/>
              <a:buNone/>
              <a:defRPr sz="3000">
                <a:solidFill>
                  <a:schemeClr val="accent2"/>
                </a:solidFill>
              </a:defRPr>
            </a:lvl4pPr>
            <a:lvl5pPr lvl="4" rtl="0">
              <a:spcBef>
                <a:spcPts val="0"/>
              </a:spcBef>
              <a:spcAft>
                <a:spcPts val="0"/>
              </a:spcAft>
              <a:buClr>
                <a:schemeClr val="accent2"/>
              </a:buClr>
              <a:buSzPts val="3000"/>
              <a:buNone/>
              <a:defRPr sz="3000">
                <a:solidFill>
                  <a:schemeClr val="accent2"/>
                </a:solidFill>
              </a:defRPr>
            </a:lvl5pPr>
            <a:lvl6pPr lvl="5" rtl="0">
              <a:spcBef>
                <a:spcPts val="0"/>
              </a:spcBef>
              <a:spcAft>
                <a:spcPts val="0"/>
              </a:spcAft>
              <a:buClr>
                <a:schemeClr val="accent2"/>
              </a:buClr>
              <a:buSzPts val="3000"/>
              <a:buNone/>
              <a:defRPr sz="3000">
                <a:solidFill>
                  <a:schemeClr val="accent2"/>
                </a:solidFill>
              </a:defRPr>
            </a:lvl6pPr>
            <a:lvl7pPr lvl="6" rtl="0">
              <a:spcBef>
                <a:spcPts val="0"/>
              </a:spcBef>
              <a:spcAft>
                <a:spcPts val="0"/>
              </a:spcAft>
              <a:buClr>
                <a:schemeClr val="accent2"/>
              </a:buClr>
              <a:buSzPts val="3000"/>
              <a:buNone/>
              <a:defRPr sz="3000">
                <a:solidFill>
                  <a:schemeClr val="accent2"/>
                </a:solidFill>
              </a:defRPr>
            </a:lvl7pPr>
            <a:lvl8pPr lvl="7" rtl="0">
              <a:spcBef>
                <a:spcPts val="0"/>
              </a:spcBef>
              <a:spcAft>
                <a:spcPts val="0"/>
              </a:spcAft>
              <a:buClr>
                <a:schemeClr val="accent2"/>
              </a:buClr>
              <a:buSzPts val="3000"/>
              <a:buNone/>
              <a:defRPr sz="3000">
                <a:solidFill>
                  <a:schemeClr val="accent2"/>
                </a:solidFill>
              </a:defRPr>
            </a:lvl8pPr>
            <a:lvl9pPr lvl="8" rtl="0">
              <a:spcBef>
                <a:spcPts val="0"/>
              </a:spcBef>
              <a:spcAft>
                <a:spcPts val="0"/>
              </a:spcAft>
              <a:buClr>
                <a:schemeClr val="accent2"/>
              </a:buClr>
              <a:buSzPts val="3000"/>
              <a:buNone/>
              <a:defRPr sz="3000">
                <a:solidFill>
                  <a:schemeClr val="accen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72"/>
        <p:cNvGrpSpPr/>
        <p:nvPr/>
      </p:nvGrpSpPr>
      <p:grpSpPr>
        <a:xfrm>
          <a:off x="0" y="0"/>
          <a:ext cx="0" cy="0"/>
          <a:chOff x="0" y="0"/>
          <a:chExt cx="0" cy="0"/>
        </a:xfrm>
      </p:grpSpPr>
      <p:grpSp>
        <p:nvGrpSpPr>
          <p:cNvPr id="73" name="Google Shape;73;p4"/>
          <p:cNvGrpSpPr/>
          <p:nvPr/>
        </p:nvGrpSpPr>
        <p:grpSpPr>
          <a:xfrm>
            <a:off x="4363774" y="-3213"/>
            <a:ext cx="4780226" cy="2524130"/>
            <a:chOff x="4363774" y="-3213"/>
            <a:chExt cx="4780226" cy="2524130"/>
          </a:xfrm>
        </p:grpSpPr>
        <p:pic>
          <p:nvPicPr>
            <p:cNvPr id="74" name="Google Shape;74;p4"/>
            <p:cNvPicPr preferRelativeResize="0"/>
            <p:nvPr/>
          </p:nvPicPr>
          <p:blipFill>
            <a:blip r:embed="rId2">
              <a:alphaModFix/>
            </a:blip>
            <a:stretch>
              <a:fillRect/>
            </a:stretch>
          </p:blipFill>
          <p:spPr>
            <a:xfrm flipH="1">
              <a:off x="7948921" y="2000218"/>
              <a:ext cx="796706" cy="520699"/>
            </a:xfrm>
            <a:prstGeom prst="rect">
              <a:avLst/>
            </a:prstGeom>
            <a:noFill/>
            <a:ln>
              <a:noFill/>
            </a:ln>
          </p:spPr>
        </p:pic>
        <p:grpSp>
          <p:nvGrpSpPr>
            <p:cNvPr id="75" name="Google Shape;75;p4"/>
            <p:cNvGrpSpPr/>
            <p:nvPr/>
          </p:nvGrpSpPr>
          <p:grpSpPr>
            <a:xfrm flipH="1">
              <a:off x="7152344" y="1600887"/>
              <a:ext cx="1991656" cy="520699"/>
              <a:chOff x="0" y="0"/>
              <a:chExt cx="3429750" cy="896675"/>
            </a:xfrm>
          </p:grpSpPr>
          <p:pic>
            <p:nvPicPr>
              <p:cNvPr id="76" name="Google Shape;76;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77" name="Google Shape;77;p4"/>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78" name="Google Shape;78;p4"/>
            <p:cNvPicPr preferRelativeResize="0"/>
            <p:nvPr/>
          </p:nvPicPr>
          <p:blipFill>
            <a:blip r:embed="rId2">
              <a:alphaModFix/>
            </a:blip>
            <a:stretch>
              <a:fillRect/>
            </a:stretch>
          </p:blipFill>
          <p:spPr>
            <a:xfrm flipH="1">
              <a:off x="7948921" y="1198193"/>
              <a:ext cx="796706" cy="520699"/>
            </a:xfrm>
            <a:prstGeom prst="rect">
              <a:avLst/>
            </a:prstGeom>
            <a:noFill/>
            <a:ln>
              <a:noFill/>
            </a:ln>
          </p:spPr>
        </p:pic>
        <p:grpSp>
          <p:nvGrpSpPr>
            <p:cNvPr id="79" name="Google Shape;79;p4"/>
            <p:cNvGrpSpPr/>
            <p:nvPr/>
          </p:nvGrpSpPr>
          <p:grpSpPr>
            <a:xfrm flipH="1">
              <a:off x="5957394" y="798862"/>
              <a:ext cx="3186606" cy="520699"/>
              <a:chOff x="0" y="0"/>
              <a:chExt cx="5487525" cy="896675"/>
            </a:xfrm>
          </p:grpSpPr>
          <p:pic>
            <p:nvPicPr>
              <p:cNvPr id="80" name="Google Shape;80;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1" name="Google Shape;81;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2" name="Google Shape;82;p4"/>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83" name="Google Shape;83;p4"/>
            <p:cNvGrpSpPr/>
            <p:nvPr/>
          </p:nvGrpSpPr>
          <p:grpSpPr>
            <a:xfrm flipH="1">
              <a:off x="4363774" y="396118"/>
              <a:ext cx="4381854" cy="520735"/>
              <a:chOff x="0" y="0"/>
              <a:chExt cx="7545300" cy="896675"/>
            </a:xfrm>
          </p:grpSpPr>
          <p:pic>
            <p:nvPicPr>
              <p:cNvPr id="84" name="Google Shape;84;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5" name="Google Shape;85;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6" name="Google Shape;86;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87" name="Google Shape;87;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88" name="Google Shape;88;p4"/>
            <p:cNvGrpSpPr/>
            <p:nvPr/>
          </p:nvGrpSpPr>
          <p:grpSpPr>
            <a:xfrm flipH="1">
              <a:off x="4762146" y="-3213"/>
              <a:ext cx="4381854" cy="520735"/>
              <a:chOff x="0" y="0"/>
              <a:chExt cx="7545300" cy="896675"/>
            </a:xfrm>
          </p:grpSpPr>
          <p:pic>
            <p:nvPicPr>
              <p:cNvPr id="89" name="Google Shape;89;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0" name="Google Shape;9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1" name="Google Shape;9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2" name="Google Shape;9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93" name="Google Shape;93;p4"/>
          <p:cNvGrpSpPr/>
          <p:nvPr/>
        </p:nvGrpSpPr>
        <p:grpSpPr>
          <a:xfrm>
            <a:off x="-3" y="2743188"/>
            <a:ext cx="4381556" cy="2524130"/>
            <a:chOff x="4364072" y="-3213"/>
            <a:chExt cx="4381556" cy="2524130"/>
          </a:xfrm>
        </p:grpSpPr>
        <p:grpSp>
          <p:nvGrpSpPr>
            <p:cNvPr id="94" name="Google Shape;94;p4"/>
            <p:cNvGrpSpPr/>
            <p:nvPr/>
          </p:nvGrpSpPr>
          <p:grpSpPr>
            <a:xfrm flipH="1">
              <a:off x="4364072" y="2000218"/>
              <a:ext cx="4381556" cy="520699"/>
              <a:chOff x="0" y="0"/>
              <a:chExt cx="7545300" cy="896675"/>
            </a:xfrm>
          </p:grpSpPr>
          <p:pic>
            <p:nvPicPr>
              <p:cNvPr id="95" name="Google Shape;95;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6" name="Google Shape;96;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7" name="Google Shape;97;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8" name="Google Shape;98;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99" name="Google Shape;99;p4"/>
            <p:cNvGrpSpPr/>
            <p:nvPr/>
          </p:nvGrpSpPr>
          <p:grpSpPr>
            <a:xfrm flipH="1">
              <a:off x="4762444" y="1600887"/>
              <a:ext cx="3186606" cy="520699"/>
              <a:chOff x="2057775" y="0"/>
              <a:chExt cx="5487525" cy="896675"/>
            </a:xfrm>
          </p:grpSpPr>
          <p:pic>
            <p:nvPicPr>
              <p:cNvPr id="100" name="Google Shape;10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1" name="Google Shape;10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2" name="Google Shape;10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03" name="Google Shape;103;p4"/>
            <p:cNvGrpSpPr/>
            <p:nvPr/>
          </p:nvGrpSpPr>
          <p:grpSpPr>
            <a:xfrm flipH="1">
              <a:off x="4364072" y="1198193"/>
              <a:ext cx="3186606" cy="520699"/>
              <a:chOff x="2057775" y="0"/>
              <a:chExt cx="5487525" cy="896675"/>
            </a:xfrm>
          </p:grpSpPr>
          <p:pic>
            <p:nvPicPr>
              <p:cNvPr id="104" name="Google Shape;104;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5" name="Google Shape;105;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6" name="Google Shape;106;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07" name="Google Shape;107;p4"/>
            <p:cNvPicPr preferRelativeResize="0"/>
            <p:nvPr/>
          </p:nvPicPr>
          <p:blipFill>
            <a:blip r:embed="rId2">
              <a:alphaModFix/>
            </a:blip>
            <a:stretch>
              <a:fillRect/>
            </a:stretch>
          </p:blipFill>
          <p:spPr>
            <a:xfrm flipH="1">
              <a:off x="4762444" y="798862"/>
              <a:ext cx="796706" cy="520699"/>
            </a:xfrm>
            <a:prstGeom prst="rect">
              <a:avLst/>
            </a:prstGeom>
            <a:noFill/>
            <a:ln>
              <a:noFill/>
            </a:ln>
          </p:spPr>
        </p:pic>
        <p:grpSp>
          <p:nvGrpSpPr>
            <p:cNvPr id="108" name="Google Shape;108;p4"/>
            <p:cNvGrpSpPr/>
            <p:nvPr/>
          </p:nvGrpSpPr>
          <p:grpSpPr>
            <a:xfrm flipH="1">
              <a:off x="4364072" y="396118"/>
              <a:ext cx="1991656" cy="520699"/>
              <a:chOff x="4115550" y="0"/>
              <a:chExt cx="3429750" cy="896675"/>
            </a:xfrm>
          </p:grpSpPr>
          <p:pic>
            <p:nvPicPr>
              <p:cNvPr id="109" name="Google Shape;109;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10" name="Google Shape;110;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11" name="Google Shape;111;p4"/>
            <p:cNvPicPr preferRelativeResize="0"/>
            <p:nvPr/>
          </p:nvPicPr>
          <p:blipFill>
            <a:blip r:embed="rId2">
              <a:alphaModFix/>
            </a:blip>
            <a:stretch>
              <a:fillRect/>
            </a:stretch>
          </p:blipFill>
          <p:spPr>
            <a:xfrm flipH="1">
              <a:off x="4762444" y="-3213"/>
              <a:ext cx="796706" cy="520699"/>
            </a:xfrm>
            <a:prstGeom prst="rect">
              <a:avLst/>
            </a:prstGeom>
            <a:noFill/>
            <a:ln>
              <a:noFill/>
            </a:ln>
          </p:spPr>
        </p:pic>
      </p:grpSp>
      <p:sp>
        <p:nvSpPr>
          <p:cNvPr id="112" name="Google Shape;112;p4"/>
          <p:cNvSpPr txBox="1">
            <a:spLocks noGrp="1"/>
          </p:cNvSpPr>
          <p:nvPr>
            <p:ph type="body" idx="1"/>
          </p:nvPr>
        </p:nvSpPr>
        <p:spPr>
          <a:xfrm>
            <a:off x="2487650" y="1218025"/>
            <a:ext cx="4168800" cy="2707500"/>
          </a:xfrm>
          <a:prstGeom prst="rect">
            <a:avLst/>
          </a:prstGeom>
        </p:spPr>
        <p:txBody>
          <a:bodyPr spcFirstLastPara="1" wrap="square" lIns="0" tIns="0" rIns="0" bIns="0" anchor="ctr" anchorCtr="0">
            <a:noAutofit/>
          </a:bodyPr>
          <a:lstStyle>
            <a:lvl1pPr marL="457200" lvl="0" indent="-381000" algn="ctr" rtl="0">
              <a:spcBef>
                <a:spcPts val="600"/>
              </a:spcBef>
              <a:spcAft>
                <a:spcPts val="0"/>
              </a:spcAft>
              <a:buSzPts val="2400"/>
              <a:buFont typeface="Montserrat"/>
              <a:buChar char="❑"/>
              <a:defRPr sz="2400" b="1">
                <a:latin typeface="Montserrat"/>
                <a:ea typeface="Montserrat"/>
                <a:cs typeface="Montserrat"/>
                <a:sym typeface="Montserrat"/>
              </a:defRPr>
            </a:lvl1pPr>
            <a:lvl2pPr marL="914400" lvl="1" indent="-381000" algn="ctr" rtl="0">
              <a:spcBef>
                <a:spcPts val="600"/>
              </a:spcBef>
              <a:spcAft>
                <a:spcPts val="0"/>
              </a:spcAft>
              <a:buSzPts val="2400"/>
              <a:buFont typeface="Montserrat"/>
              <a:buChar char="❏"/>
              <a:defRPr sz="2400" b="1">
                <a:latin typeface="Montserrat"/>
                <a:ea typeface="Montserrat"/>
                <a:cs typeface="Montserrat"/>
                <a:sym typeface="Montserrat"/>
              </a:defRPr>
            </a:lvl2pPr>
            <a:lvl3pPr marL="1371600" lvl="2" indent="-381000" algn="ctr" rtl="0">
              <a:spcBef>
                <a:spcPts val="600"/>
              </a:spcBef>
              <a:spcAft>
                <a:spcPts val="0"/>
              </a:spcAft>
              <a:buSzPts val="2400"/>
              <a:buFont typeface="Montserrat"/>
              <a:buChar char="❏"/>
              <a:defRPr sz="2400" b="1">
                <a:latin typeface="Montserrat"/>
                <a:ea typeface="Montserrat"/>
                <a:cs typeface="Montserrat"/>
                <a:sym typeface="Montserrat"/>
              </a:defRPr>
            </a:lvl3pPr>
            <a:lvl4pPr marL="1828800" lvl="3" indent="-381000" algn="ctr" rtl="0">
              <a:spcBef>
                <a:spcPts val="600"/>
              </a:spcBef>
              <a:spcAft>
                <a:spcPts val="0"/>
              </a:spcAft>
              <a:buSzPts val="2400"/>
              <a:buFont typeface="Montserrat"/>
              <a:buChar char="❏"/>
              <a:defRPr sz="2400" b="1">
                <a:latin typeface="Montserrat"/>
                <a:ea typeface="Montserrat"/>
                <a:cs typeface="Montserrat"/>
                <a:sym typeface="Montserrat"/>
              </a:defRPr>
            </a:lvl4pPr>
            <a:lvl5pPr marL="2286000" lvl="4" indent="-381000" algn="ctr" rtl="0">
              <a:spcBef>
                <a:spcPts val="600"/>
              </a:spcBef>
              <a:spcAft>
                <a:spcPts val="0"/>
              </a:spcAft>
              <a:buSzPts val="2400"/>
              <a:buFont typeface="Montserrat"/>
              <a:buChar char="❏"/>
              <a:defRPr sz="2400" b="1">
                <a:latin typeface="Montserrat"/>
                <a:ea typeface="Montserrat"/>
                <a:cs typeface="Montserrat"/>
                <a:sym typeface="Montserrat"/>
              </a:defRPr>
            </a:lvl5pPr>
            <a:lvl6pPr marL="2743200" lvl="5" indent="-381000" algn="ctr" rtl="0">
              <a:spcBef>
                <a:spcPts val="600"/>
              </a:spcBef>
              <a:spcAft>
                <a:spcPts val="0"/>
              </a:spcAft>
              <a:buSzPts val="2400"/>
              <a:buFont typeface="Montserrat"/>
              <a:buChar char="❏"/>
              <a:defRPr sz="2400" b="1">
                <a:latin typeface="Montserrat"/>
                <a:ea typeface="Montserrat"/>
                <a:cs typeface="Montserrat"/>
                <a:sym typeface="Montserrat"/>
              </a:defRPr>
            </a:lvl6pPr>
            <a:lvl7pPr marL="3200400" lvl="6" indent="-381000" algn="ctr" rtl="0">
              <a:spcBef>
                <a:spcPts val="600"/>
              </a:spcBef>
              <a:spcAft>
                <a:spcPts val="0"/>
              </a:spcAft>
              <a:buSzPts val="2400"/>
              <a:buFont typeface="Montserrat"/>
              <a:buChar char="❏"/>
              <a:defRPr sz="2400" b="1">
                <a:latin typeface="Montserrat"/>
                <a:ea typeface="Montserrat"/>
                <a:cs typeface="Montserrat"/>
                <a:sym typeface="Montserrat"/>
              </a:defRPr>
            </a:lvl7pPr>
            <a:lvl8pPr marL="3657600" lvl="7" indent="-381000" algn="ctr" rtl="0">
              <a:spcBef>
                <a:spcPts val="600"/>
              </a:spcBef>
              <a:spcAft>
                <a:spcPts val="0"/>
              </a:spcAft>
              <a:buSzPts val="2400"/>
              <a:buFont typeface="Montserrat"/>
              <a:buChar char="❏"/>
              <a:defRPr sz="2400" b="1">
                <a:latin typeface="Montserrat"/>
                <a:ea typeface="Montserrat"/>
                <a:cs typeface="Montserrat"/>
                <a:sym typeface="Montserrat"/>
              </a:defRPr>
            </a:lvl8pPr>
            <a:lvl9pPr marL="4114800" lvl="8" indent="-381000" algn="ctr">
              <a:spcBef>
                <a:spcPts val="600"/>
              </a:spcBef>
              <a:spcAft>
                <a:spcPts val="0"/>
              </a:spcAft>
              <a:buSzPts val="2400"/>
              <a:buFont typeface="Montserrat"/>
              <a:buChar char="❏"/>
              <a:defRPr sz="2400" b="1">
                <a:latin typeface="Montserrat"/>
                <a:ea typeface="Montserrat"/>
                <a:cs typeface="Montserrat"/>
                <a:sym typeface="Montserrat"/>
              </a:defRPr>
            </a:lvl9pPr>
          </a:lstStyle>
          <a:p>
            <a:endParaRPr/>
          </a:p>
        </p:txBody>
      </p:sp>
      <p:sp>
        <p:nvSpPr>
          <p:cNvPr id="113" name="Google Shape;113;p4"/>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14"/>
        <p:cNvGrpSpPr/>
        <p:nvPr/>
      </p:nvGrpSpPr>
      <p:grpSpPr>
        <a:xfrm>
          <a:off x="0" y="0"/>
          <a:ext cx="0" cy="0"/>
          <a:chOff x="0" y="0"/>
          <a:chExt cx="0" cy="0"/>
        </a:xfrm>
      </p:grpSpPr>
      <p:grpSp>
        <p:nvGrpSpPr>
          <p:cNvPr id="115" name="Google Shape;115;p5"/>
          <p:cNvGrpSpPr/>
          <p:nvPr/>
        </p:nvGrpSpPr>
        <p:grpSpPr>
          <a:xfrm flipH="1">
            <a:off x="4363774" y="-3213"/>
            <a:ext cx="4780226" cy="2116171"/>
            <a:chOff x="0" y="0"/>
            <a:chExt cx="5072935" cy="2245751"/>
          </a:xfrm>
        </p:grpSpPr>
        <p:pic>
          <p:nvPicPr>
            <p:cNvPr id="116" name="Google Shape;116;p5"/>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17" name="Google Shape;117;p5"/>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18" name="Google Shape;118;p5"/>
            <p:cNvGrpSpPr/>
            <p:nvPr/>
          </p:nvGrpSpPr>
          <p:grpSpPr>
            <a:xfrm>
              <a:off x="0" y="846565"/>
              <a:ext cx="3381962" cy="552621"/>
              <a:chOff x="0" y="0"/>
              <a:chExt cx="5487525" cy="896675"/>
            </a:xfrm>
          </p:grpSpPr>
          <p:pic>
            <p:nvPicPr>
              <p:cNvPr id="119" name="Google Shape;119;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0" name="Google Shape;120;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1" name="Google Shape;121;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22" name="Google Shape;122;p5"/>
            <p:cNvGrpSpPr/>
            <p:nvPr/>
          </p:nvGrpSpPr>
          <p:grpSpPr>
            <a:xfrm>
              <a:off x="422766" y="423783"/>
              <a:ext cx="4650168" cy="552621"/>
              <a:chOff x="0" y="0"/>
              <a:chExt cx="7545300" cy="896675"/>
            </a:xfrm>
          </p:grpSpPr>
          <p:pic>
            <p:nvPicPr>
              <p:cNvPr id="123" name="Google Shape;123;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4" name="Google Shape;12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5" name="Google Shape;125;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26" name="Google Shape;126;p5"/>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27" name="Google Shape;127;p5"/>
            <p:cNvGrpSpPr/>
            <p:nvPr/>
          </p:nvGrpSpPr>
          <p:grpSpPr>
            <a:xfrm>
              <a:off x="0" y="0"/>
              <a:ext cx="4650168" cy="552621"/>
              <a:chOff x="0" y="0"/>
              <a:chExt cx="7545300" cy="896675"/>
            </a:xfrm>
          </p:grpSpPr>
          <p:pic>
            <p:nvPicPr>
              <p:cNvPr id="128" name="Google Shape;128;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9" name="Google Shape;129;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0" name="Google Shape;130;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31" name="Google Shape;131;p5"/>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32" name="Google Shape;132;p5"/>
          <p:cNvGrpSpPr/>
          <p:nvPr/>
        </p:nvGrpSpPr>
        <p:grpSpPr>
          <a:xfrm flipH="1">
            <a:off x="6" y="3953174"/>
            <a:ext cx="2390164" cy="1318453"/>
            <a:chOff x="6607482" y="3879952"/>
            <a:chExt cx="2536521" cy="1399186"/>
          </a:xfrm>
        </p:grpSpPr>
        <p:grpSp>
          <p:nvGrpSpPr>
            <p:cNvPr id="133" name="Google Shape;133;p5"/>
            <p:cNvGrpSpPr/>
            <p:nvPr/>
          </p:nvGrpSpPr>
          <p:grpSpPr>
            <a:xfrm>
              <a:off x="6607482" y="4726517"/>
              <a:ext cx="2113755" cy="552621"/>
              <a:chOff x="2057775" y="0"/>
              <a:chExt cx="3429750" cy="896675"/>
            </a:xfrm>
          </p:grpSpPr>
          <p:pic>
            <p:nvPicPr>
              <p:cNvPr id="134" name="Google Shape;13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5" name="Google Shape;135;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36" name="Google Shape;136;p5"/>
            <p:cNvGrpSpPr/>
            <p:nvPr/>
          </p:nvGrpSpPr>
          <p:grpSpPr>
            <a:xfrm>
              <a:off x="7030248" y="4303735"/>
              <a:ext cx="2113755" cy="552621"/>
              <a:chOff x="2057775" y="0"/>
              <a:chExt cx="3429750" cy="896675"/>
            </a:xfrm>
          </p:grpSpPr>
          <p:pic>
            <p:nvPicPr>
              <p:cNvPr id="137" name="Google Shape;137;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8" name="Google Shape;138;p5"/>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39" name="Google Shape;139;p5"/>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40" name="Google Shape;140;p5"/>
          <p:cNvSpPr txBox="1">
            <a:spLocks noGrp="1"/>
          </p:cNvSpPr>
          <p:nvPr>
            <p:ph type="title"/>
          </p:nvPr>
        </p:nvSpPr>
        <p:spPr>
          <a:xfrm>
            <a:off x="776450" y="402700"/>
            <a:ext cx="3587400" cy="8568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1" name="Google Shape;141;p5"/>
          <p:cNvSpPr txBox="1">
            <a:spLocks noGrp="1"/>
          </p:cNvSpPr>
          <p:nvPr>
            <p:ph type="body" idx="1"/>
          </p:nvPr>
        </p:nvSpPr>
        <p:spPr>
          <a:xfrm>
            <a:off x="776450" y="1524375"/>
            <a:ext cx="7591200" cy="29325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a:lvl1pPr>
            <a:lvl2pPr marL="914400" lvl="1" indent="-355600">
              <a:spcBef>
                <a:spcPts val="600"/>
              </a:spcBef>
              <a:spcAft>
                <a:spcPts val="0"/>
              </a:spcAft>
              <a:buSzPts val="2000"/>
              <a:buChar char="❏"/>
              <a:defRPr/>
            </a:lvl2pPr>
            <a:lvl3pPr marL="1371600" lvl="2" indent="-355600">
              <a:spcBef>
                <a:spcPts val="600"/>
              </a:spcBef>
              <a:spcAft>
                <a:spcPts val="0"/>
              </a:spcAft>
              <a:buSzPts val="2000"/>
              <a:buChar char="❏"/>
              <a:defRPr/>
            </a:lvl3pPr>
            <a:lvl4pPr marL="1828800" lvl="3" indent="-355600">
              <a:spcBef>
                <a:spcPts val="600"/>
              </a:spcBef>
              <a:spcAft>
                <a:spcPts val="0"/>
              </a:spcAft>
              <a:buSzPts val="2000"/>
              <a:buChar char="❏"/>
              <a:defRPr/>
            </a:lvl4pPr>
            <a:lvl5pPr marL="2286000" lvl="4" indent="-355600">
              <a:spcBef>
                <a:spcPts val="600"/>
              </a:spcBef>
              <a:spcAft>
                <a:spcPts val="0"/>
              </a:spcAft>
              <a:buSzPts val="2000"/>
              <a:buChar char="❏"/>
              <a:defRPr/>
            </a:lvl5pPr>
            <a:lvl6pPr marL="2743200" lvl="5" indent="-355600">
              <a:spcBef>
                <a:spcPts val="600"/>
              </a:spcBef>
              <a:spcAft>
                <a:spcPts val="0"/>
              </a:spcAft>
              <a:buSzPts val="2000"/>
              <a:buChar char="❏"/>
              <a:defRPr/>
            </a:lvl6pPr>
            <a:lvl7pPr marL="3200400" lvl="6" indent="-355600">
              <a:spcBef>
                <a:spcPts val="600"/>
              </a:spcBef>
              <a:spcAft>
                <a:spcPts val="0"/>
              </a:spcAft>
              <a:buSzPts val="2000"/>
              <a:buChar char="❏"/>
              <a:defRPr/>
            </a:lvl7pPr>
            <a:lvl8pPr marL="3657600" lvl="7" indent="-355600">
              <a:spcBef>
                <a:spcPts val="600"/>
              </a:spcBef>
              <a:spcAft>
                <a:spcPts val="0"/>
              </a:spcAft>
              <a:buSzPts val="2000"/>
              <a:buChar char="❏"/>
              <a:defRPr/>
            </a:lvl8pPr>
            <a:lvl9pPr marL="4114800" lvl="8" indent="-355600">
              <a:spcBef>
                <a:spcPts val="600"/>
              </a:spcBef>
              <a:spcAft>
                <a:spcPts val="0"/>
              </a:spcAft>
              <a:buSzPts val="2000"/>
              <a:buChar char="❏"/>
              <a:defRPr/>
            </a:lvl9pPr>
          </a:lstStyle>
          <a:p>
            <a:endParaRPr/>
          </a:p>
        </p:txBody>
      </p:sp>
      <p:sp>
        <p:nvSpPr>
          <p:cNvPr id="142" name="Google Shape;142;p5"/>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43"/>
        <p:cNvGrpSpPr/>
        <p:nvPr/>
      </p:nvGrpSpPr>
      <p:grpSpPr>
        <a:xfrm>
          <a:off x="0" y="0"/>
          <a:ext cx="0" cy="0"/>
          <a:chOff x="0" y="0"/>
          <a:chExt cx="0" cy="0"/>
        </a:xfrm>
      </p:grpSpPr>
      <p:grpSp>
        <p:nvGrpSpPr>
          <p:cNvPr id="144" name="Google Shape;144;p6"/>
          <p:cNvGrpSpPr/>
          <p:nvPr/>
        </p:nvGrpSpPr>
        <p:grpSpPr>
          <a:xfrm flipH="1">
            <a:off x="4363774" y="-3213"/>
            <a:ext cx="4780226" cy="2116171"/>
            <a:chOff x="0" y="0"/>
            <a:chExt cx="5072935" cy="2245751"/>
          </a:xfrm>
        </p:grpSpPr>
        <p:pic>
          <p:nvPicPr>
            <p:cNvPr id="145" name="Google Shape;145;p6"/>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46" name="Google Shape;146;p6"/>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47" name="Google Shape;147;p6"/>
            <p:cNvGrpSpPr/>
            <p:nvPr/>
          </p:nvGrpSpPr>
          <p:grpSpPr>
            <a:xfrm>
              <a:off x="0" y="846565"/>
              <a:ext cx="3381962" cy="552621"/>
              <a:chOff x="0" y="0"/>
              <a:chExt cx="5487525" cy="896675"/>
            </a:xfrm>
          </p:grpSpPr>
          <p:pic>
            <p:nvPicPr>
              <p:cNvPr id="148" name="Google Shape;148;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9" name="Google Shape;149;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0" name="Google Shape;150;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51" name="Google Shape;151;p6"/>
            <p:cNvGrpSpPr/>
            <p:nvPr/>
          </p:nvGrpSpPr>
          <p:grpSpPr>
            <a:xfrm>
              <a:off x="422766" y="423783"/>
              <a:ext cx="4650168" cy="552621"/>
              <a:chOff x="0" y="0"/>
              <a:chExt cx="7545300" cy="896675"/>
            </a:xfrm>
          </p:grpSpPr>
          <p:pic>
            <p:nvPicPr>
              <p:cNvPr id="152" name="Google Shape;152;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3" name="Google Shape;15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4" name="Google Shape;154;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55" name="Google Shape;155;p6"/>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56" name="Google Shape;156;p6"/>
            <p:cNvGrpSpPr/>
            <p:nvPr/>
          </p:nvGrpSpPr>
          <p:grpSpPr>
            <a:xfrm>
              <a:off x="0" y="0"/>
              <a:ext cx="4650168" cy="552621"/>
              <a:chOff x="0" y="0"/>
              <a:chExt cx="7545300" cy="896675"/>
            </a:xfrm>
          </p:grpSpPr>
          <p:pic>
            <p:nvPicPr>
              <p:cNvPr id="157" name="Google Shape;157;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8" name="Google Shape;158;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9" name="Google Shape;159;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60" name="Google Shape;160;p6"/>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61" name="Google Shape;161;p6"/>
          <p:cNvGrpSpPr/>
          <p:nvPr/>
        </p:nvGrpSpPr>
        <p:grpSpPr>
          <a:xfrm flipH="1">
            <a:off x="6" y="3953174"/>
            <a:ext cx="2390164" cy="1318453"/>
            <a:chOff x="6607482" y="3879952"/>
            <a:chExt cx="2536521" cy="1399186"/>
          </a:xfrm>
        </p:grpSpPr>
        <p:grpSp>
          <p:nvGrpSpPr>
            <p:cNvPr id="162" name="Google Shape;162;p6"/>
            <p:cNvGrpSpPr/>
            <p:nvPr/>
          </p:nvGrpSpPr>
          <p:grpSpPr>
            <a:xfrm>
              <a:off x="6607482" y="4726517"/>
              <a:ext cx="2113755" cy="552621"/>
              <a:chOff x="2057775" y="0"/>
              <a:chExt cx="3429750" cy="896675"/>
            </a:xfrm>
          </p:grpSpPr>
          <p:pic>
            <p:nvPicPr>
              <p:cNvPr id="163" name="Google Shape;16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4" name="Google Shape;164;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65" name="Google Shape;165;p6"/>
            <p:cNvGrpSpPr/>
            <p:nvPr/>
          </p:nvGrpSpPr>
          <p:grpSpPr>
            <a:xfrm>
              <a:off x="7030248" y="4303735"/>
              <a:ext cx="2113755" cy="552621"/>
              <a:chOff x="2057775" y="0"/>
              <a:chExt cx="3429750" cy="896675"/>
            </a:xfrm>
          </p:grpSpPr>
          <p:pic>
            <p:nvPicPr>
              <p:cNvPr id="166" name="Google Shape;166;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7" name="Google Shape;167;p6"/>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68" name="Google Shape;168;p6"/>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69" name="Google Shape;169;p6"/>
          <p:cNvSpPr txBox="1">
            <a:spLocks noGrp="1"/>
          </p:cNvSpPr>
          <p:nvPr>
            <p:ph type="title"/>
          </p:nvPr>
        </p:nvSpPr>
        <p:spPr>
          <a:xfrm>
            <a:off x="776450" y="402700"/>
            <a:ext cx="3587400" cy="8568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0" name="Google Shape;170;p6"/>
          <p:cNvSpPr txBox="1">
            <a:spLocks noGrp="1"/>
          </p:cNvSpPr>
          <p:nvPr>
            <p:ph type="body" idx="1"/>
          </p:nvPr>
        </p:nvSpPr>
        <p:spPr>
          <a:xfrm>
            <a:off x="776450" y="1524375"/>
            <a:ext cx="3587400" cy="30771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a:lvl1pPr>
            <a:lvl2pPr marL="914400" lvl="1" indent="-355600">
              <a:spcBef>
                <a:spcPts val="600"/>
              </a:spcBef>
              <a:spcAft>
                <a:spcPts val="0"/>
              </a:spcAft>
              <a:buSzPts val="2000"/>
              <a:buChar char="❏"/>
              <a:defRPr/>
            </a:lvl2pPr>
            <a:lvl3pPr marL="1371600" lvl="2" indent="-355600">
              <a:spcBef>
                <a:spcPts val="600"/>
              </a:spcBef>
              <a:spcAft>
                <a:spcPts val="0"/>
              </a:spcAft>
              <a:buSzPts val="2000"/>
              <a:buChar char="❏"/>
              <a:defRPr/>
            </a:lvl3pPr>
            <a:lvl4pPr marL="1828800" lvl="3" indent="-355600">
              <a:spcBef>
                <a:spcPts val="600"/>
              </a:spcBef>
              <a:spcAft>
                <a:spcPts val="0"/>
              </a:spcAft>
              <a:buSzPts val="2000"/>
              <a:buChar char="❏"/>
              <a:defRPr/>
            </a:lvl4pPr>
            <a:lvl5pPr marL="2286000" lvl="4" indent="-355600">
              <a:spcBef>
                <a:spcPts val="600"/>
              </a:spcBef>
              <a:spcAft>
                <a:spcPts val="0"/>
              </a:spcAft>
              <a:buSzPts val="2000"/>
              <a:buChar char="❏"/>
              <a:defRPr/>
            </a:lvl5pPr>
            <a:lvl6pPr marL="2743200" lvl="5" indent="-355600">
              <a:spcBef>
                <a:spcPts val="600"/>
              </a:spcBef>
              <a:spcAft>
                <a:spcPts val="0"/>
              </a:spcAft>
              <a:buSzPts val="2000"/>
              <a:buChar char="❏"/>
              <a:defRPr/>
            </a:lvl6pPr>
            <a:lvl7pPr marL="3200400" lvl="6" indent="-355600">
              <a:spcBef>
                <a:spcPts val="600"/>
              </a:spcBef>
              <a:spcAft>
                <a:spcPts val="0"/>
              </a:spcAft>
              <a:buSzPts val="2000"/>
              <a:buChar char="❏"/>
              <a:defRPr/>
            </a:lvl7pPr>
            <a:lvl8pPr marL="3657600" lvl="7" indent="-355600">
              <a:spcBef>
                <a:spcPts val="600"/>
              </a:spcBef>
              <a:spcAft>
                <a:spcPts val="0"/>
              </a:spcAft>
              <a:buSzPts val="2000"/>
              <a:buChar char="❏"/>
              <a:defRPr/>
            </a:lvl8pPr>
            <a:lvl9pPr marL="4114800" lvl="8" indent="-355600">
              <a:spcBef>
                <a:spcPts val="600"/>
              </a:spcBef>
              <a:spcAft>
                <a:spcPts val="0"/>
              </a:spcAft>
              <a:buSzPts val="2000"/>
              <a:buChar char="❏"/>
              <a:defRPr/>
            </a:lvl9pPr>
          </a:lstStyle>
          <a:p>
            <a:endParaRPr/>
          </a:p>
        </p:txBody>
      </p:sp>
      <p:sp>
        <p:nvSpPr>
          <p:cNvPr id="171" name="Google Shape;171;p6"/>
          <p:cNvSpPr txBox="1">
            <a:spLocks noGrp="1"/>
          </p:cNvSpPr>
          <p:nvPr>
            <p:ph type="body" idx="2"/>
          </p:nvPr>
        </p:nvSpPr>
        <p:spPr>
          <a:xfrm>
            <a:off x="4780150" y="1524375"/>
            <a:ext cx="3587400" cy="30771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a:lvl1pPr>
            <a:lvl2pPr marL="914400" lvl="1" indent="-355600">
              <a:spcBef>
                <a:spcPts val="600"/>
              </a:spcBef>
              <a:spcAft>
                <a:spcPts val="0"/>
              </a:spcAft>
              <a:buSzPts val="2000"/>
              <a:buChar char="❏"/>
              <a:defRPr/>
            </a:lvl2pPr>
            <a:lvl3pPr marL="1371600" lvl="2" indent="-355600">
              <a:spcBef>
                <a:spcPts val="600"/>
              </a:spcBef>
              <a:spcAft>
                <a:spcPts val="0"/>
              </a:spcAft>
              <a:buSzPts val="2000"/>
              <a:buChar char="❏"/>
              <a:defRPr/>
            </a:lvl3pPr>
            <a:lvl4pPr marL="1828800" lvl="3" indent="-355600">
              <a:spcBef>
                <a:spcPts val="600"/>
              </a:spcBef>
              <a:spcAft>
                <a:spcPts val="0"/>
              </a:spcAft>
              <a:buSzPts val="2000"/>
              <a:buChar char="❏"/>
              <a:defRPr/>
            </a:lvl4pPr>
            <a:lvl5pPr marL="2286000" lvl="4" indent="-355600">
              <a:spcBef>
                <a:spcPts val="600"/>
              </a:spcBef>
              <a:spcAft>
                <a:spcPts val="0"/>
              </a:spcAft>
              <a:buSzPts val="2000"/>
              <a:buChar char="❏"/>
              <a:defRPr/>
            </a:lvl5pPr>
            <a:lvl6pPr marL="2743200" lvl="5" indent="-355600">
              <a:spcBef>
                <a:spcPts val="600"/>
              </a:spcBef>
              <a:spcAft>
                <a:spcPts val="0"/>
              </a:spcAft>
              <a:buSzPts val="2000"/>
              <a:buChar char="❏"/>
              <a:defRPr/>
            </a:lvl6pPr>
            <a:lvl7pPr marL="3200400" lvl="6" indent="-355600">
              <a:spcBef>
                <a:spcPts val="600"/>
              </a:spcBef>
              <a:spcAft>
                <a:spcPts val="0"/>
              </a:spcAft>
              <a:buSzPts val="2000"/>
              <a:buChar char="❏"/>
              <a:defRPr/>
            </a:lvl7pPr>
            <a:lvl8pPr marL="3657600" lvl="7" indent="-355600">
              <a:spcBef>
                <a:spcPts val="600"/>
              </a:spcBef>
              <a:spcAft>
                <a:spcPts val="0"/>
              </a:spcAft>
              <a:buSzPts val="2000"/>
              <a:buChar char="❏"/>
              <a:defRPr/>
            </a:lvl8pPr>
            <a:lvl9pPr marL="4114800" lvl="8" indent="-355600">
              <a:spcBef>
                <a:spcPts val="600"/>
              </a:spcBef>
              <a:spcAft>
                <a:spcPts val="0"/>
              </a:spcAft>
              <a:buSzPts val="2000"/>
              <a:buChar char="❏"/>
              <a:defRPr/>
            </a:lvl9pPr>
          </a:lstStyle>
          <a:p>
            <a:endParaRPr/>
          </a:p>
        </p:txBody>
      </p:sp>
      <p:sp>
        <p:nvSpPr>
          <p:cNvPr id="172" name="Google Shape;172;p6"/>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4"/>
        <p:cNvGrpSpPr/>
        <p:nvPr/>
      </p:nvGrpSpPr>
      <p:grpSpPr>
        <a:xfrm>
          <a:off x="0" y="0"/>
          <a:ext cx="0" cy="0"/>
          <a:chOff x="0" y="0"/>
          <a:chExt cx="0" cy="0"/>
        </a:xfrm>
      </p:grpSpPr>
      <p:grpSp>
        <p:nvGrpSpPr>
          <p:cNvPr id="205" name="Google Shape;205;p8"/>
          <p:cNvGrpSpPr/>
          <p:nvPr/>
        </p:nvGrpSpPr>
        <p:grpSpPr>
          <a:xfrm flipH="1">
            <a:off x="4363774" y="-3213"/>
            <a:ext cx="4780226" cy="2116171"/>
            <a:chOff x="0" y="0"/>
            <a:chExt cx="5072935" cy="2245751"/>
          </a:xfrm>
        </p:grpSpPr>
        <p:pic>
          <p:nvPicPr>
            <p:cNvPr id="206" name="Google Shape;206;p8"/>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07" name="Google Shape;207;p8"/>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08" name="Google Shape;208;p8"/>
            <p:cNvGrpSpPr/>
            <p:nvPr/>
          </p:nvGrpSpPr>
          <p:grpSpPr>
            <a:xfrm>
              <a:off x="0" y="846565"/>
              <a:ext cx="3381962" cy="552621"/>
              <a:chOff x="0" y="0"/>
              <a:chExt cx="5487525" cy="896675"/>
            </a:xfrm>
          </p:grpSpPr>
          <p:pic>
            <p:nvPicPr>
              <p:cNvPr id="209" name="Google Shape;209;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0" name="Google Shape;210;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1" name="Google Shape;211;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12" name="Google Shape;212;p8"/>
            <p:cNvGrpSpPr/>
            <p:nvPr/>
          </p:nvGrpSpPr>
          <p:grpSpPr>
            <a:xfrm>
              <a:off x="422766" y="423783"/>
              <a:ext cx="4650168" cy="552621"/>
              <a:chOff x="0" y="0"/>
              <a:chExt cx="7545300" cy="896675"/>
            </a:xfrm>
          </p:grpSpPr>
          <p:pic>
            <p:nvPicPr>
              <p:cNvPr id="213" name="Google Shape;213;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4" name="Google Shape;21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5" name="Google Shape;215;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16" name="Google Shape;216;p8"/>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17" name="Google Shape;217;p8"/>
            <p:cNvGrpSpPr/>
            <p:nvPr/>
          </p:nvGrpSpPr>
          <p:grpSpPr>
            <a:xfrm>
              <a:off x="0" y="0"/>
              <a:ext cx="4650168" cy="552621"/>
              <a:chOff x="0" y="0"/>
              <a:chExt cx="7545300" cy="896675"/>
            </a:xfrm>
          </p:grpSpPr>
          <p:pic>
            <p:nvPicPr>
              <p:cNvPr id="218" name="Google Shape;218;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9" name="Google Shape;219;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0" name="Google Shape;220;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21" name="Google Shape;221;p8"/>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22" name="Google Shape;222;p8"/>
          <p:cNvGrpSpPr/>
          <p:nvPr/>
        </p:nvGrpSpPr>
        <p:grpSpPr>
          <a:xfrm flipH="1">
            <a:off x="6" y="3953174"/>
            <a:ext cx="2390164" cy="1318453"/>
            <a:chOff x="6607482" y="3879952"/>
            <a:chExt cx="2536521" cy="1399186"/>
          </a:xfrm>
        </p:grpSpPr>
        <p:grpSp>
          <p:nvGrpSpPr>
            <p:cNvPr id="223" name="Google Shape;223;p8"/>
            <p:cNvGrpSpPr/>
            <p:nvPr/>
          </p:nvGrpSpPr>
          <p:grpSpPr>
            <a:xfrm>
              <a:off x="6607482" y="4726517"/>
              <a:ext cx="2113755" cy="552621"/>
              <a:chOff x="2057775" y="0"/>
              <a:chExt cx="3429750" cy="896675"/>
            </a:xfrm>
          </p:grpSpPr>
          <p:pic>
            <p:nvPicPr>
              <p:cNvPr id="224" name="Google Shape;22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5" name="Google Shape;225;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26" name="Google Shape;226;p8"/>
            <p:cNvGrpSpPr/>
            <p:nvPr/>
          </p:nvGrpSpPr>
          <p:grpSpPr>
            <a:xfrm>
              <a:off x="7030248" y="4303735"/>
              <a:ext cx="2113755" cy="552621"/>
              <a:chOff x="2057775" y="0"/>
              <a:chExt cx="3429750" cy="896675"/>
            </a:xfrm>
          </p:grpSpPr>
          <p:pic>
            <p:nvPicPr>
              <p:cNvPr id="227" name="Google Shape;227;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8" name="Google Shape;228;p8"/>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29" name="Google Shape;229;p8"/>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30" name="Google Shape;230;p8"/>
          <p:cNvSpPr txBox="1">
            <a:spLocks noGrp="1"/>
          </p:cNvSpPr>
          <p:nvPr>
            <p:ph type="title"/>
          </p:nvPr>
        </p:nvSpPr>
        <p:spPr>
          <a:xfrm>
            <a:off x="776450" y="402700"/>
            <a:ext cx="3587400" cy="8568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31" name="Google Shape;231;p8"/>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big emboss" type="blank">
  <p:cSld name="BLANK">
    <p:spTree>
      <p:nvGrpSpPr>
        <p:cNvPr id="1" name="Shape 260"/>
        <p:cNvGrpSpPr/>
        <p:nvPr/>
      </p:nvGrpSpPr>
      <p:grpSpPr>
        <a:xfrm>
          <a:off x="0" y="0"/>
          <a:ext cx="0" cy="0"/>
          <a:chOff x="0" y="0"/>
          <a:chExt cx="0" cy="0"/>
        </a:xfrm>
      </p:grpSpPr>
      <p:sp>
        <p:nvSpPr>
          <p:cNvPr id="261" name="Google Shape;261;p10"/>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grpSp>
        <p:nvGrpSpPr>
          <p:cNvPr id="262" name="Google Shape;262;p10"/>
          <p:cNvGrpSpPr/>
          <p:nvPr/>
        </p:nvGrpSpPr>
        <p:grpSpPr>
          <a:xfrm flipH="1">
            <a:off x="5714250" y="0"/>
            <a:ext cx="3429750" cy="3643925"/>
            <a:chOff x="0" y="0"/>
            <a:chExt cx="3429750" cy="3643925"/>
          </a:xfrm>
        </p:grpSpPr>
        <p:pic>
          <p:nvPicPr>
            <p:cNvPr id="263" name="Google Shape;263;p10"/>
            <p:cNvPicPr preferRelativeResize="0"/>
            <p:nvPr/>
          </p:nvPicPr>
          <p:blipFill>
            <a:blip r:embed="rId2">
              <a:alphaModFix/>
            </a:blip>
            <a:stretch>
              <a:fillRect/>
            </a:stretch>
          </p:blipFill>
          <p:spPr>
            <a:xfrm>
              <a:off x="0" y="2747250"/>
              <a:ext cx="1371975" cy="896675"/>
            </a:xfrm>
            <a:prstGeom prst="rect">
              <a:avLst/>
            </a:prstGeom>
            <a:noFill/>
            <a:ln>
              <a:noFill/>
            </a:ln>
          </p:spPr>
        </p:pic>
        <p:pic>
          <p:nvPicPr>
            <p:cNvPr id="264" name="Google Shape;264;p10"/>
            <p:cNvPicPr preferRelativeResize="0"/>
            <p:nvPr/>
          </p:nvPicPr>
          <p:blipFill>
            <a:blip r:embed="rId2">
              <a:alphaModFix/>
            </a:blip>
            <a:stretch>
              <a:fillRect/>
            </a:stretch>
          </p:blipFill>
          <p:spPr>
            <a:xfrm>
              <a:off x="685975" y="2061250"/>
              <a:ext cx="1371975" cy="896675"/>
            </a:xfrm>
            <a:prstGeom prst="rect">
              <a:avLst/>
            </a:prstGeom>
            <a:noFill/>
            <a:ln>
              <a:noFill/>
            </a:ln>
          </p:spPr>
        </p:pic>
        <p:pic>
          <p:nvPicPr>
            <p:cNvPr id="265" name="Google Shape;265;p10"/>
            <p:cNvPicPr preferRelativeResize="0"/>
            <p:nvPr/>
          </p:nvPicPr>
          <p:blipFill>
            <a:blip r:embed="rId2">
              <a:alphaModFix/>
            </a:blip>
            <a:stretch>
              <a:fillRect/>
            </a:stretch>
          </p:blipFill>
          <p:spPr>
            <a:xfrm>
              <a:off x="0" y="1373625"/>
              <a:ext cx="1371975" cy="896675"/>
            </a:xfrm>
            <a:prstGeom prst="rect">
              <a:avLst/>
            </a:prstGeom>
            <a:noFill/>
            <a:ln>
              <a:noFill/>
            </a:ln>
          </p:spPr>
        </p:pic>
        <p:pic>
          <p:nvPicPr>
            <p:cNvPr id="266" name="Google Shape;266;p10"/>
            <p:cNvPicPr preferRelativeResize="0"/>
            <p:nvPr/>
          </p:nvPicPr>
          <p:blipFill>
            <a:blip r:embed="rId2">
              <a:alphaModFix/>
            </a:blip>
            <a:stretch>
              <a:fillRect/>
            </a:stretch>
          </p:blipFill>
          <p:spPr>
            <a:xfrm>
              <a:off x="685975" y="687625"/>
              <a:ext cx="1371975" cy="896675"/>
            </a:xfrm>
            <a:prstGeom prst="rect">
              <a:avLst/>
            </a:prstGeom>
            <a:noFill/>
            <a:ln>
              <a:noFill/>
            </a:ln>
          </p:spPr>
        </p:pic>
        <p:grpSp>
          <p:nvGrpSpPr>
            <p:cNvPr id="267" name="Google Shape;267;p10"/>
            <p:cNvGrpSpPr/>
            <p:nvPr/>
          </p:nvGrpSpPr>
          <p:grpSpPr>
            <a:xfrm>
              <a:off x="0" y="0"/>
              <a:ext cx="3429750" cy="896675"/>
              <a:chOff x="0" y="0"/>
              <a:chExt cx="3429750" cy="896675"/>
            </a:xfrm>
          </p:grpSpPr>
          <p:pic>
            <p:nvPicPr>
              <p:cNvPr id="268" name="Google Shape;268;p10"/>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69" name="Google Shape;269;p10"/>
              <p:cNvPicPr preferRelativeResize="0"/>
              <p:nvPr/>
            </p:nvPicPr>
            <p:blipFill>
              <a:blip r:embed="rId2">
                <a:alphaModFix/>
              </a:blip>
              <a:stretch>
                <a:fillRect/>
              </a:stretch>
            </p:blipFill>
            <p:spPr>
              <a:xfrm>
                <a:off x="2057775" y="0"/>
                <a:ext cx="1371975" cy="896675"/>
              </a:xfrm>
              <a:prstGeom prst="rect">
                <a:avLst/>
              </a:prstGeom>
              <a:noFill/>
              <a:ln>
                <a:noFill/>
              </a:ln>
            </p:spPr>
          </p:pic>
        </p:grpSp>
      </p:grpSp>
      <p:grpSp>
        <p:nvGrpSpPr>
          <p:cNvPr id="270" name="Google Shape;270;p10"/>
          <p:cNvGrpSpPr/>
          <p:nvPr/>
        </p:nvGrpSpPr>
        <p:grpSpPr>
          <a:xfrm flipH="1">
            <a:off x="0" y="3095415"/>
            <a:ext cx="5487525" cy="2270300"/>
            <a:chOff x="2743750" y="2061250"/>
            <a:chExt cx="5487525" cy="2270300"/>
          </a:xfrm>
        </p:grpSpPr>
        <p:grpSp>
          <p:nvGrpSpPr>
            <p:cNvPr id="271" name="Google Shape;271;p10"/>
            <p:cNvGrpSpPr/>
            <p:nvPr/>
          </p:nvGrpSpPr>
          <p:grpSpPr>
            <a:xfrm>
              <a:off x="2743750" y="3434875"/>
              <a:ext cx="5487525" cy="896675"/>
              <a:chOff x="2057775" y="0"/>
              <a:chExt cx="5487525" cy="896675"/>
            </a:xfrm>
          </p:grpSpPr>
          <p:pic>
            <p:nvPicPr>
              <p:cNvPr id="272" name="Google Shape;272;p10"/>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73" name="Google Shape;273;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4" name="Google Shape;274;p10"/>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75" name="Google Shape;275;p10"/>
            <p:cNvGrpSpPr/>
            <p:nvPr/>
          </p:nvGrpSpPr>
          <p:grpSpPr>
            <a:xfrm>
              <a:off x="4115550" y="2747250"/>
              <a:ext cx="3429750" cy="896675"/>
              <a:chOff x="4115550" y="0"/>
              <a:chExt cx="3429750" cy="896675"/>
            </a:xfrm>
          </p:grpSpPr>
          <p:pic>
            <p:nvPicPr>
              <p:cNvPr id="276" name="Google Shape;276;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7" name="Google Shape;277;p10"/>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78" name="Google Shape;278;p10"/>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44000">
              <a:schemeClr val="lt2"/>
            </a:gs>
            <a:gs pos="72000">
              <a:schemeClr val="lt2"/>
            </a:gs>
            <a:gs pos="100000">
              <a:srgbClr val="D0D8E5"/>
            </a:gs>
          </a:gsLst>
          <a:path path="circle">
            <a:fillToRect r="100000" b="100000"/>
          </a:path>
          <a:tileRect l="-100000" t="-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6450" y="402700"/>
            <a:ext cx="3587400" cy="8568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1pPr>
            <a:lvl2pPr lvl="1">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2pPr>
            <a:lvl3pPr lvl="2">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3pPr>
            <a:lvl4pPr lvl="3">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4pPr>
            <a:lvl5pPr lvl="4">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5pPr>
            <a:lvl6pPr lvl="5">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6pPr>
            <a:lvl7pPr lvl="6">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7pPr>
            <a:lvl8pPr lvl="7">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8pPr>
            <a:lvl9pPr lvl="8">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76450" y="1524375"/>
            <a:ext cx="7591200" cy="2932500"/>
          </a:xfrm>
          <a:prstGeom prst="rect">
            <a:avLst/>
          </a:prstGeom>
          <a:noFill/>
          <a:ln>
            <a:noFill/>
          </a:ln>
        </p:spPr>
        <p:txBody>
          <a:bodyPr spcFirstLastPara="1" wrap="square" lIns="0" tIns="0" rIns="0" bIns="0" anchor="t" anchorCtr="0">
            <a:noAutofit/>
          </a:bodyPr>
          <a:lstStyle>
            <a:lvl1pPr marL="457200" lvl="0"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1pPr>
            <a:lvl2pPr marL="914400" lvl="1"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2pPr>
            <a:lvl3pPr marL="1371600" lvl="2"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3pPr>
            <a:lvl4pPr marL="1828800" lvl="3"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4pPr>
            <a:lvl5pPr marL="2286000" lvl="4"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5pPr>
            <a:lvl6pPr marL="2743200" lvl="5"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6pPr>
            <a:lvl7pPr marL="3200400" lvl="6"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7pPr>
            <a:lvl8pPr marL="3657600" lvl="7"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8pPr>
            <a:lvl9pPr marL="4114800" lvl="8"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729400" y="4734075"/>
            <a:ext cx="414600" cy="409500"/>
          </a:xfrm>
          <a:prstGeom prst="rect">
            <a:avLst/>
          </a:prstGeom>
          <a:noFill/>
          <a:ln>
            <a:noFill/>
          </a:ln>
        </p:spPr>
        <p:txBody>
          <a:bodyPr spcFirstLastPara="1" wrap="square" lIns="0" tIns="0" rIns="0" bIns="0" anchor="ctr" anchorCtr="0">
            <a:noAutofit/>
          </a:bodyPr>
          <a:lstStyle>
            <a:lvl1pPr lvl="0" algn="ctr">
              <a:buNone/>
              <a:defRPr sz="1300">
                <a:solidFill>
                  <a:schemeClr val="dk2"/>
                </a:solidFill>
                <a:latin typeface="Montserrat Light"/>
                <a:ea typeface="Montserrat Light"/>
                <a:cs typeface="Montserrat Light"/>
                <a:sym typeface="Montserrat Light"/>
              </a:defRPr>
            </a:lvl1pPr>
            <a:lvl2pPr lvl="1" algn="ctr">
              <a:buNone/>
              <a:defRPr sz="1300">
                <a:solidFill>
                  <a:schemeClr val="dk2"/>
                </a:solidFill>
                <a:latin typeface="Montserrat Light"/>
                <a:ea typeface="Montserrat Light"/>
                <a:cs typeface="Montserrat Light"/>
                <a:sym typeface="Montserrat Light"/>
              </a:defRPr>
            </a:lvl2pPr>
            <a:lvl3pPr lvl="2" algn="ctr">
              <a:buNone/>
              <a:defRPr sz="1300">
                <a:solidFill>
                  <a:schemeClr val="dk2"/>
                </a:solidFill>
                <a:latin typeface="Montserrat Light"/>
                <a:ea typeface="Montserrat Light"/>
                <a:cs typeface="Montserrat Light"/>
                <a:sym typeface="Montserrat Light"/>
              </a:defRPr>
            </a:lvl3pPr>
            <a:lvl4pPr lvl="3" algn="ctr">
              <a:buNone/>
              <a:defRPr sz="1300">
                <a:solidFill>
                  <a:schemeClr val="dk2"/>
                </a:solidFill>
                <a:latin typeface="Montserrat Light"/>
                <a:ea typeface="Montserrat Light"/>
                <a:cs typeface="Montserrat Light"/>
                <a:sym typeface="Montserrat Light"/>
              </a:defRPr>
            </a:lvl4pPr>
            <a:lvl5pPr lvl="4" algn="ctr">
              <a:buNone/>
              <a:defRPr sz="1300">
                <a:solidFill>
                  <a:schemeClr val="dk2"/>
                </a:solidFill>
                <a:latin typeface="Montserrat Light"/>
                <a:ea typeface="Montserrat Light"/>
                <a:cs typeface="Montserrat Light"/>
                <a:sym typeface="Montserrat Light"/>
              </a:defRPr>
            </a:lvl5pPr>
            <a:lvl6pPr lvl="5" algn="ctr">
              <a:buNone/>
              <a:defRPr sz="1300">
                <a:solidFill>
                  <a:schemeClr val="dk2"/>
                </a:solidFill>
                <a:latin typeface="Montserrat Light"/>
                <a:ea typeface="Montserrat Light"/>
                <a:cs typeface="Montserrat Light"/>
                <a:sym typeface="Montserrat Light"/>
              </a:defRPr>
            </a:lvl6pPr>
            <a:lvl7pPr lvl="6" algn="ctr">
              <a:buNone/>
              <a:defRPr sz="1300">
                <a:solidFill>
                  <a:schemeClr val="dk2"/>
                </a:solidFill>
                <a:latin typeface="Montserrat Light"/>
                <a:ea typeface="Montserrat Light"/>
                <a:cs typeface="Montserrat Light"/>
                <a:sym typeface="Montserrat Light"/>
              </a:defRPr>
            </a:lvl7pPr>
            <a:lvl8pPr lvl="7" algn="ctr">
              <a:buNone/>
              <a:defRPr sz="1300">
                <a:solidFill>
                  <a:schemeClr val="dk2"/>
                </a:solidFill>
                <a:latin typeface="Montserrat Light"/>
                <a:ea typeface="Montserrat Light"/>
                <a:cs typeface="Montserrat Light"/>
                <a:sym typeface="Montserrat Light"/>
              </a:defRPr>
            </a:lvl8pPr>
            <a:lvl9pPr lvl="8" algn="ctr">
              <a:buNone/>
              <a:defRPr sz="1300">
                <a:solidFill>
                  <a:schemeClr val="dk2"/>
                </a:solidFill>
                <a:latin typeface="Montserrat Light"/>
                <a:ea typeface="Montserrat Light"/>
                <a:cs typeface="Montserrat Light"/>
                <a:sym typeface="Montserrat Light"/>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6"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hyperlink" Target="mailto:4oldbeads@comcast.net"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 name="Picture 2">
            <a:extLst>
              <a:ext uri="{FF2B5EF4-FFF2-40B4-BE49-F238E27FC236}">
                <a16:creationId xmlns:a16="http://schemas.microsoft.com/office/drawing/2014/main" id="{68551B37-E232-43CA-91B2-AA701ABA46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31083" y="2792187"/>
            <a:ext cx="2173549" cy="2177142"/>
          </a:xfrm>
          <a:prstGeom prst="rect">
            <a:avLst/>
          </a:prstGeom>
        </p:spPr>
      </p:pic>
      <p:sp>
        <p:nvSpPr>
          <p:cNvPr id="4" name="TextBox 3">
            <a:extLst>
              <a:ext uri="{FF2B5EF4-FFF2-40B4-BE49-F238E27FC236}">
                <a16:creationId xmlns:a16="http://schemas.microsoft.com/office/drawing/2014/main" id="{A12FC6A7-0C41-4A1C-A091-C4C1ABD1F128}"/>
              </a:ext>
            </a:extLst>
          </p:cNvPr>
          <p:cNvSpPr txBox="1"/>
          <p:nvPr/>
        </p:nvSpPr>
        <p:spPr>
          <a:xfrm>
            <a:off x="824838" y="2520532"/>
            <a:ext cx="6128659" cy="2123658"/>
          </a:xfrm>
          <a:prstGeom prst="rect">
            <a:avLst/>
          </a:prstGeom>
          <a:noFill/>
        </p:spPr>
        <p:txBody>
          <a:bodyPr wrap="square" rtlCol="0">
            <a:spAutoFit/>
          </a:bodyPr>
          <a:lstStyle/>
          <a:p>
            <a:r>
              <a:rPr lang="en-US" sz="3600" b="1" dirty="0">
                <a:latin typeface="Poppins"/>
              </a:rPr>
              <a:t>PTC Class 615</a:t>
            </a:r>
          </a:p>
          <a:p>
            <a:r>
              <a:rPr lang="en-US" sz="3200" dirty="0">
                <a:latin typeface="Poppins"/>
              </a:rPr>
              <a:t>Welcome.  Come in, sit down, and make yourself comfortable.  We will get started, soon.</a:t>
            </a:r>
          </a:p>
        </p:txBody>
      </p:sp>
      <p:pic>
        <p:nvPicPr>
          <p:cNvPr id="6" name="Picture 5" descr="Photo of the presenter in a Venturing uniform">
            <a:extLst>
              <a:ext uri="{FF2B5EF4-FFF2-40B4-BE49-F238E27FC236}">
                <a16:creationId xmlns:a16="http://schemas.microsoft.com/office/drawing/2014/main" id="{65CD7F0B-BC82-4F03-9122-C7B77D869161}"/>
              </a:ext>
            </a:extLst>
          </p:cNvPr>
          <p:cNvPicPr>
            <a:picLocks noChangeAspect="1"/>
          </p:cNvPicPr>
          <p:nvPr/>
        </p:nvPicPr>
        <p:blipFill>
          <a:blip r:embed="rId4"/>
          <a:stretch>
            <a:fillRect/>
          </a:stretch>
        </p:blipFill>
        <p:spPr>
          <a:xfrm>
            <a:off x="824838" y="312056"/>
            <a:ext cx="2342903" cy="20169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2"/>
          <p:cNvSpPr txBox="1">
            <a:spLocks noGrp="1"/>
          </p:cNvSpPr>
          <p:nvPr>
            <p:ph type="ctrTitle"/>
          </p:nvPr>
        </p:nvSpPr>
        <p:spPr>
          <a:xfrm>
            <a:off x="1740232" y="2201558"/>
            <a:ext cx="7264400" cy="584775"/>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3600" b="0" dirty="0"/>
              <a:t>Coaching and Mentoring in Scouting</a:t>
            </a:r>
            <a:endParaRPr sz="3600" b="0" dirty="0"/>
          </a:p>
        </p:txBody>
      </p:sp>
      <p:pic>
        <p:nvPicPr>
          <p:cNvPr id="3" name="Picture 2">
            <a:extLst>
              <a:ext uri="{FF2B5EF4-FFF2-40B4-BE49-F238E27FC236}">
                <a16:creationId xmlns:a16="http://schemas.microsoft.com/office/drawing/2014/main" id="{68551B37-E232-43CA-91B2-AA701ABA46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9368" y="174171"/>
            <a:ext cx="2173549" cy="2177142"/>
          </a:xfrm>
          <a:prstGeom prst="rect">
            <a:avLst/>
          </a:prstGeom>
        </p:spPr>
      </p:pic>
      <p:sp>
        <p:nvSpPr>
          <p:cNvPr id="4" name="TextBox 3">
            <a:extLst>
              <a:ext uri="{FF2B5EF4-FFF2-40B4-BE49-F238E27FC236}">
                <a16:creationId xmlns:a16="http://schemas.microsoft.com/office/drawing/2014/main" id="{A12FC6A7-0C41-4A1C-A091-C4C1ABD1F128}"/>
              </a:ext>
            </a:extLst>
          </p:cNvPr>
          <p:cNvSpPr txBox="1"/>
          <p:nvPr/>
        </p:nvSpPr>
        <p:spPr>
          <a:xfrm>
            <a:off x="2391227" y="1693217"/>
            <a:ext cx="3346995" cy="584775"/>
          </a:xfrm>
          <a:prstGeom prst="rect">
            <a:avLst/>
          </a:prstGeom>
          <a:noFill/>
        </p:spPr>
        <p:txBody>
          <a:bodyPr wrap="square" rtlCol="0">
            <a:spAutoFit/>
          </a:bodyPr>
          <a:lstStyle/>
          <a:p>
            <a:r>
              <a:rPr lang="en-US" sz="3200" dirty="0">
                <a:latin typeface="Poppins"/>
              </a:rPr>
              <a:t>PTC Class 615</a:t>
            </a:r>
          </a:p>
        </p:txBody>
      </p:sp>
      <p:pic>
        <p:nvPicPr>
          <p:cNvPr id="6" name="Picture 5" descr="Photo of the presenter in a Venturing uniform">
            <a:extLst>
              <a:ext uri="{FF2B5EF4-FFF2-40B4-BE49-F238E27FC236}">
                <a16:creationId xmlns:a16="http://schemas.microsoft.com/office/drawing/2014/main" id="{65CD7F0B-BC82-4F03-9122-C7B77D869161}"/>
              </a:ext>
            </a:extLst>
          </p:cNvPr>
          <p:cNvPicPr>
            <a:picLocks noChangeAspect="1"/>
          </p:cNvPicPr>
          <p:nvPr/>
        </p:nvPicPr>
        <p:blipFill>
          <a:blip r:embed="rId4"/>
          <a:stretch>
            <a:fillRect/>
          </a:stretch>
        </p:blipFill>
        <p:spPr>
          <a:xfrm>
            <a:off x="6583383" y="3013320"/>
            <a:ext cx="2342903" cy="2016967"/>
          </a:xfrm>
          <a:prstGeom prst="rect">
            <a:avLst/>
          </a:prstGeom>
        </p:spPr>
      </p:pic>
      <p:sp>
        <p:nvSpPr>
          <p:cNvPr id="2" name="TextBox 1">
            <a:extLst>
              <a:ext uri="{FF2B5EF4-FFF2-40B4-BE49-F238E27FC236}">
                <a16:creationId xmlns:a16="http://schemas.microsoft.com/office/drawing/2014/main" id="{33436F79-D41D-4945-B1F8-F274C325BE19}"/>
              </a:ext>
            </a:extLst>
          </p:cNvPr>
          <p:cNvSpPr txBox="1"/>
          <p:nvPr/>
        </p:nvSpPr>
        <p:spPr>
          <a:xfrm>
            <a:off x="4992914" y="3933371"/>
            <a:ext cx="1270000" cy="307777"/>
          </a:xfrm>
          <a:prstGeom prst="rect">
            <a:avLst/>
          </a:prstGeom>
          <a:noFill/>
        </p:spPr>
        <p:txBody>
          <a:bodyPr wrap="square" rtlCol="0">
            <a:spAutoFit/>
          </a:bodyPr>
          <a:lstStyle/>
          <a:p>
            <a:r>
              <a:rPr lang="en-US" dirty="0">
                <a:latin typeface="Poppins"/>
              </a:rPr>
              <a:t>Jerry Johnson</a:t>
            </a:r>
          </a:p>
        </p:txBody>
      </p:sp>
    </p:spTree>
    <p:extLst>
      <p:ext uri="{BB962C8B-B14F-4D97-AF65-F5344CB8AC3E}">
        <p14:creationId xmlns:p14="http://schemas.microsoft.com/office/powerpoint/2010/main" val="327626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8" name="Google Shape;328;p1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325" name="Google Shape;325;p14"/>
          <p:cNvSpPr txBox="1">
            <a:spLocks noGrp="1"/>
          </p:cNvSpPr>
          <p:nvPr>
            <p:ph type="ctrTitle" idx="4294967295"/>
          </p:nvPr>
        </p:nvSpPr>
        <p:spPr>
          <a:xfrm>
            <a:off x="0" y="791028"/>
            <a:ext cx="4724400" cy="862013"/>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7200" dirty="0">
                <a:solidFill>
                  <a:schemeClr val="accent2"/>
                </a:solidFill>
              </a:rPr>
              <a:t>HELLO!</a:t>
            </a:r>
            <a:endParaRPr sz="7200" dirty="0">
              <a:solidFill>
                <a:schemeClr val="accent2"/>
              </a:solidFill>
            </a:endParaRPr>
          </a:p>
        </p:txBody>
      </p:sp>
      <p:sp>
        <p:nvSpPr>
          <p:cNvPr id="326" name="Google Shape;326;p14"/>
          <p:cNvSpPr txBox="1">
            <a:spLocks noGrp="1"/>
          </p:cNvSpPr>
          <p:nvPr>
            <p:ph type="subTitle" idx="4294967295"/>
          </p:nvPr>
        </p:nvSpPr>
        <p:spPr>
          <a:xfrm>
            <a:off x="130628" y="1887764"/>
            <a:ext cx="8193315" cy="2341563"/>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b="1" dirty="0">
                <a:latin typeface="Montserrat"/>
                <a:ea typeface="Montserrat"/>
                <a:cs typeface="Montserrat"/>
                <a:sym typeface="Montserrat"/>
              </a:rPr>
              <a:t>My name is Jerry Johnson</a:t>
            </a:r>
            <a:endParaRPr b="1" dirty="0">
              <a:latin typeface="Montserrat"/>
              <a:ea typeface="Montserrat"/>
              <a:cs typeface="Montserrat"/>
              <a:sym typeface="Montserrat"/>
            </a:endParaRPr>
          </a:p>
          <a:p>
            <a:pPr marL="0" lvl="0" indent="0" algn="l" rtl="0">
              <a:spcBef>
                <a:spcPts val="600"/>
              </a:spcBef>
              <a:spcAft>
                <a:spcPts val="0"/>
              </a:spcAft>
              <a:buClr>
                <a:schemeClr val="dk1"/>
              </a:buClr>
              <a:buSzPts val="1100"/>
              <a:buFont typeface="Arial"/>
              <a:buNone/>
            </a:pPr>
            <a:r>
              <a:rPr lang="en" sz="1800" dirty="0"/>
              <a:t>I am currently a Unit Commissioner and District Activities Chair in Lake Shores District of Chief Seattle Council.   I have been a Scouter for more than 50 years.  I have served as SM, ASM, DC, Associate Advisor, Crew Advisor, OA Advisor, on Sea Badge and Wood Badge Staffs.  I was WB Course Director in 1996.</a:t>
            </a:r>
            <a:endParaRPr sz="1800" dirty="0"/>
          </a:p>
          <a:p>
            <a:pPr marL="0" lvl="0" indent="0" algn="l" rtl="0">
              <a:spcBef>
                <a:spcPts val="600"/>
              </a:spcBef>
              <a:spcAft>
                <a:spcPts val="0"/>
              </a:spcAft>
              <a:buClr>
                <a:schemeClr val="dk1"/>
              </a:buClr>
              <a:buSzPts val="1100"/>
              <a:buFont typeface="Arial"/>
              <a:buNone/>
            </a:pPr>
            <a:r>
              <a:rPr lang="en" sz="1800" dirty="0"/>
              <a:t>You can contact me at </a:t>
            </a:r>
            <a:r>
              <a:rPr lang="en" sz="1800" dirty="0">
                <a:hlinkClick r:id="rId3"/>
              </a:rPr>
              <a:t>4oldbeads@comcast.net</a:t>
            </a:r>
            <a:r>
              <a:rPr lang="en" sz="1800" dirty="0"/>
              <a:t> or 206-931-2620</a:t>
            </a:r>
            <a:endParaRPr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5"/>
          <p:cNvSpPr txBox="1">
            <a:spLocks noGrp="1"/>
          </p:cNvSpPr>
          <p:nvPr>
            <p:ph type="ctrTitle"/>
          </p:nvPr>
        </p:nvSpPr>
        <p:spPr>
          <a:xfrm>
            <a:off x="242368" y="1484254"/>
            <a:ext cx="5088600" cy="628002"/>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solidFill>
                  <a:schemeClr val="accent2"/>
                </a:solidFill>
              </a:rPr>
              <a:t>Who are you?</a:t>
            </a:r>
            <a:endParaRPr dirty="0"/>
          </a:p>
        </p:txBody>
      </p:sp>
      <p:sp>
        <p:nvSpPr>
          <p:cNvPr id="334" name="Google Shape;334;p1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Please answer the first poll.</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402700"/>
            <a:ext cx="3587400" cy="555243"/>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Agenda</a:t>
            </a:r>
            <a:endParaRPr dirty="0"/>
          </a:p>
        </p:txBody>
      </p:sp>
      <p:sp>
        <p:nvSpPr>
          <p:cNvPr id="346" name="Google Shape;346;p17"/>
          <p:cNvSpPr txBox="1">
            <a:spLocks noGrp="1"/>
          </p:cNvSpPr>
          <p:nvPr>
            <p:ph type="body" idx="1"/>
          </p:nvPr>
        </p:nvSpPr>
        <p:spPr>
          <a:xfrm>
            <a:off x="776450" y="1190546"/>
            <a:ext cx="7591200" cy="29325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US" dirty="0"/>
              <a:t>The stages of developing leaders</a:t>
            </a:r>
            <a:endParaRPr dirty="0"/>
          </a:p>
          <a:p>
            <a:pPr marL="457200" lvl="0" indent="-355600" algn="l" rtl="0">
              <a:spcBef>
                <a:spcPts val="1000"/>
              </a:spcBef>
              <a:spcAft>
                <a:spcPts val="0"/>
              </a:spcAft>
              <a:buSzPts val="2000"/>
              <a:buChar char="❑"/>
            </a:pPr>
            <a:r>
              <a:rPr lang="en-US" dirty="0"/>
              <a:t>The difference between coaching and Mentoring</a:t>
            </a:r>
            <a:endParaRPr dirty="0"/>
          </a:p>
          <a:p>
            <a:pPr marL="457200" lvl="0" indent="-355600" algn="l" rtl="0">
              <a:spcBef>
                <a:spcPts val="1000"/>
              </a:spcBef>
              <a:spcAft>
                <a:spcPts val="0"/>
              </a:spcAft>
              <a:buSzPts val="2000"/>
              <a:buChar char="❑"/>
            </a:pPr>
            <a:r>
              <a:rPr lang="en-US" dirty="0"/>
              <a:t>How each fits in the process of developing leaders</a:t>
            </a:r>
          </a:p>
          <a:p>
            <a:pPr marL="457200" lvl="0" indent="-355600" algn="l" rtl="0">
              <a:spcBef>
                <a:spcPts val="1000"/>
              </a:spcBef>
              <a:spcAft>
                <a:spcPts val="0"/>
              </a:spcAft>
              <a:buSzPts val="2000"/>
              <a:buChar char="❑"/>
            </a:pPr>
            <a:r>
              <a:rPr lang="en-US" dirty="0"/>
              <a:t>Coaching and mentoring relationships</a:t>
            </a:r>
          </a:p>
          <a:p>
            <a:pPr marL="457200" lvl="0" indent="-355600" algn="l" rtl="0">
              <a:spcBef>
                <a:spcPts val="1000"/>
              </a:spcBef>
              <a:spcAft>
                <a:spcPts val="0"/>
              </a:spcAft>
              <a:buSzPts val="2000"/>
              <a:buChar char="❑"/>
            </a:pPr>
            <a:r>
              <a:rPr lang="en-US" dirty="0"/>
              <a:t>Where does EDGE come in</a:t>
            </a:r>
          </a:p>
          <a:p>
            <a:pPr marL="457200" lvl="0" indent="-355600" algn="l" rtl="0">
              <a:spcBef>
                <a:spcPts val="1000"/>
              </a:spcBef>
              <a:spcAft>
                <a:spcPts val="0"/>
              </a:spcAft>
              <a:buSzPts val="2000"/>
              <a:buChar char="❑"/>
            </a:pPr>
            <a:r>
              <a:rPr lang="en-US" dirty="0"/>
              <a:t>Making it all work</a:t>
            </a:r>
          </a:p>
          <a:p>
            <a:pPr marL="457200" lvl="0" indent="-355600" algn="l" rtl="0">
              <a:spcBef>
                <a:spcPts val="1000"/>
              </a:spcBef>
              <a:spcAft>
                <a:spcPts val="0"/>
              </a:spcAft>
              <a:buSzPts val="2000"/>
              <a:buChar char="❑"/>
            </a:pPr>
            <a:endParaRPr dirty="0"/>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704667"/>
            <a:ext cx="2532807"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a:t>What is Coaching?</a:t>
            </a:r>
            <a:endParaRPr sz="2400" dirty="0"/>
          </a:p>
        </p:txBody>
      </p:sp>
      <p:sp>
        <p:nvSpPr>
          <p:cNvPr id="346" name="Google Shape;346;p17"/>
          <p:cNvSpPr txBox="1">
            <a:spLocks noGrp="1"/>
          </p:cNvSpPr>
          <p:nvPr>
            <p:ph type="body" idx="1"/>
          </p:nvPr>
        </p:nvSpPr>
        <p:spPr>
          <a:xfrm>
            <a:off x="1066800" y="1756229"/>
            <a:ext cx="7220858" cy="2409371"/>
          </a:xfrm>
          <a:prstGeom prst="rect">
            <a:avLst/>
          </a:prstGeom>
        </p:spPr>
        <p:txBody>
          <a:bodyPr spcFirstLastPara="1" wrap="square" lIns="0" tIns="0" rIns="0" bIns="0" anchor="t" anchorCtr="0">
            <a:noAutofit/>
          </a:bodyPr>
          <a:lstStyle/>
          <a:p>
            <a:pPr marL="101600" indent="0" algn="l">
              <a:lnSpc>
                <a:spcPct val="100000"/>
              </a:lnSpc>
              <a:spcBef>
                <a:spcPts val="0"/>
              </a:spcBef>
              <a:spcAft>
                <a:spcPts val="300"/>
              </a:spcAft>
              <a:buNone/>
            </a:pPr>
            <a:r>
              <a:rPr lang="en-US" sz="1800" b="1" dirty="0">
                <a:latin typeface="Montserrat"/>
              </a:rPr>
              <a:t>A coach</a:t>
            </a:r>
            <a:r>
              <a:rPr lang="en-US" sz="1800" dirty="0">
                <a:latin typeface="Montserrat"/>
              </a:rPr>
              <a:t> is an individual who develops skills and capabilities in another person or in a group of people (a team). The coach can be another Scout or one of the unit’s leaders. </a:t>
            </a:r>
          </a:p>
          <a:p>
            <a:pPr>
              <a:lnSpc>
                <a:spcPct val="100000"/>
              </a:lnSpc>
              <a:spcBef>
                <a:spcPts val="0"/>
              </a:spcBef>
              <a:spcAft>
                <a:spcPts val="300"/>
              </a:spcAft>
            </a:pPr>
            <a:r>
              <a:rPr lang="en-US" sz="1800" dirty="0">
                <a:latin typeface="Montserrat"/>
              </a:rPr>
              <a:t>Coaching is a leadership behavior and skill.</a:t>
            </a:r>
            <a:endParaRPr lang="en-US" sz="1800" b="0" i="0" u="none" strike="noStrike" baseline="0" dirty="0">
              <a:solidFill>
                <a:srgbClr val="212745"/>
              </a:solidFill>
              <a:latin typeface="Montserrat"/>
            </a:endParaRPr>
          </a:p>
          <a:p>
            <a:pPr algn="l">
              <a:lnSpc>
                <a:spcPct val="100000"/>
              </a:lnSpc>
            </a:pPr>
            <a:r>
              <a:rPr lang="en-US" sz="1800" b="0" i="0" u="none" strike="noStrike" baseline="0" dirty="0">
                <a:solidFill>
                  <a:srgbClr val="212745"/>
                </a:solidFill>
                <a:latin typeface="Montserrat"/>
              </a:rPr>
              <a:t>The key concept that separates coaching from other leadership styles is letting go and enabling success. As individual capabilities grow, a coach may become a mentor to facilitate continued growth of an individual or stand aside as a team resource.</a:t>
            </a:r>
            <a:endParaRPr lang="en-US" sz="1800" dirty="0">
              <a:latin typeface="Montserrat"/>
            </a:endParaRP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Tree>
    <p:extLst>
      <p:ext uri="{BB962C8B-B14F-4D97-AF65-F5344CB8AC3E}">
        <p14:creationId xmlns:p14="http://schemas.microsoft.com/office/powerpoint/2010/main" val="2287561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704667"/>
            <a:ext cx="2532807"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a:t>Role of Coaching?</a:t>
            </a:r>
            <a:endParaRPr sz="2400" dirty="0"/>
          </a:p>
        </p:txBody>
      </p:sp>
      <p:sp>
        <p:nvSpPr>
          <p:cNvPr id="346" name="Google Shape;346;p17"/>
          <p:cNvSpPr txBox="1">
            <a:spLocks noGrp="1"/>
          </p:cNvSpPr>
          <p:nvPr>
            <p:ph type="body" idx="1"/>
          </p:nvPr>
        </p:nvSpPr>
        <p:spPr>
          <a:xfrm>
            <a:off x="1182914" y="1625600"/>
            <a:ext cx="7104744" cy="2677886"/>
          </a:xfrm>
          <a:prstGeom prst="rect">
            <a:avLst/>
          </a:prstGeom>
        </p:spPr>
        <p:txBody>
          <a:bodyPr spcFirstLastPara="1" wrap="square" lIns="0" tIns="0" rIns="0" bIns="0" anchor="t" anchorCtr="0">
            <a:noAutofit/>
          </a:bodyPr>
          <a:lstStyle/>
          <a:p>
            <a:pPr marL="101600" indent="0" algn="l">
              <a:lnSpc>
                <a:spcPct val="100000"/>
              </a:lnSpc>
              <a:spcBef>
                <a:spcPts val="0"/>
              </a:spcBef>
              <a:spcAft>
                <a:spcPts val="300"/>
              </a:spcAft>
              <a:buNone/>
            </a:pPr>
            <a:r>
              <a:rPr lang="en-US" dirty="0">
                <a:latin typeface="Montserrat"/>
              </a:rPr>
              <a:t>The role of the coach is to improve performance and impart skills as an individual accepts a new responsibility, by:</a:t>
            </a:r>
          </a:p>
          <a:p>
            <a:pPr algn="l">
              <a:lnSpc>
                <a:spcPct val="100000"/>
              </a:lnSpc>
              <a:spcBef>
                <a:spcPts val="300"/>
              </a:spcBef>
            </a:pPr>
            <a:r>
              <a:rPr lang="en-US" b="0" i="0" u="none" strike="noStrike" baseline="0" dirty="0">
                <a:solidFill>
                  <a:srgbClr val="212745"/>
                </a:solidFill>
                <a:latin typeface="Montserrat"/>
              </a:rPr>
              <a:t>Training</a:t>
            </a:r>
          </a:p>
          <a:p>
            <a:pPr algn="l">
              <a:lnSpc>
                <a:spcPct val="100000"/>
              </a:lnSpc>
              <a:spcBef>
                <a:spcPts val="300"/>
              </a:spcBef>
            </a:pPr>
            <a:r>
              <a:rPr lang="en-US" dirty="0">
                <a:solidFill>
                  <a:srgbClr val="212745"/>
                </a:solidFill>
                <a:latin typeface="Montserrat"/>
              </a:rPr>
              <a:t>Helping</a:t>
            </a:r>
          </a:p>
          <a:p>
            <a:pPr algn="l">
              <a:lnSpc>
                <a:spcPct val="100000"/>
              </a:lnSpc>
              <a:spcBef>
                <a:spcPts val="300"/>
              </a:spcBef>
            </a:pPr>
            <a:r>
              <a:rPr lang="en-US" dirty="0">
                <a:solidFill>
                  <a:srgbClr val="212745"/>
                </a:solidFill>
                <a:latin typeface="Montserrat"/>
              </a:rPr>
              <a:t>Supporting</a:t>
            </a:r>
          </a:p>
          <a:p>
            <a:pPr algn="l">
              <a:lnSpc>
                <a:spcPct val="100000"/>
              </a:lnSpc>
              <a:spcBef>
                <a:spcPts val="300"/>
              </a:spcBef>
            </a:pPr>
            <a:r>
              <a:rPr lang="en-US" dirty="0">
                <a:solidFill>
                  <a:srgbClr val="212745"/>
                </a:solidFill>
                <a:latin typeface="Montserrat"/>
              </a:rPr>
              <a:t>Advising</a:t>
            </a:r>
          </a:p>
          <a:p>
            <a:pPr algn="l">
              <a:lnSpc>
                <a:spcPct val="100000"/>
              </a:lnSpc>
              <a:spcBef>
                <a:spcPts val="300"/>
              </a:spcBef>
            </a:pPr>
            <a:r>
              <a:rPr lang="en-US" dirty="0">
                <a:solidFill>
                  <a:srgbClr val="212745"/>
                </a:solidFill>
                <a:latin typeface="Montserrat"/>
              </a:rPr>
              <a:t>Guiding</a:t>
            </a:r>
          </a:p>
          <a:p>
            <a:pPr algn="l">
              <a:lnSpc>
                <a:spcPct val="100000"/>
              </a:lnSpc>
              <a:spcBef>
                <a:spcPts val="300"/>
              </a:spcBef>
            </a:pPr>
            <a:r>
              <a:rPr lang="en-US" dirty="0">
                <a:solidFill>
                  <a:srgbClr val="212745"/>
                </a:solidFill>
                <a:latin typeface="Montserrat"/>
              </a:rPr>
              <a:t>Assisting</a:t>
            </a:r>
            <a:endParaRPr lang="en-US" dirty="0">
              <a:latin typeface="Montserrat"/>
            </a:endParaRP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Tree>
    <p:extLst>
      <p:ext uri="{BB962C8B-B14F-4D97-AF65-F5344CB8AC3E}">
        <p14:creationId xmlns:p14="http://schemas.microsoft.com/office/powerpoint/2010/main" val="4022439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704667"/>
            <a:ext cx="2532807"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a:t>What is Mentoring?</a:t>
            </a:r>
            <a:endParaRPr sz="2400" dirty="0"/>
          </a:p>
        </p:txBody>
      </p:sp>
      <p:sp>
        <p:nvSpPr>
          <p:cNvPr id="346" name="Google Shape;346;p17"/>
          <p:cNvSpPr txBox="1">
            <a:spLocks noGrp="1"/>
          </p:cNvSpPr>
          <p:nvPr>
            <p:ph type="body" idx="1"/>
          </p:nvPr>
        </p:nvSpPr>
        <p:spPr>
          <a:xfrm>
            <a:off x="827314" y="1480457"/>
            <a:ext cx="7902086" cy="3253618"/>
          </a:xfrm>
          <a:prstGeom prst="rect">
            <a:avLst/>
          </a:prstGeom>
        </p:spPr>
        <p:txBody>
          <a:bodyPr spcFirstLastPara="1" wrap="square" lIns="0" tIns="0" rIns="0" bIns="0" anchor="t" anchorCtr="0">
            <a:noAutofit/>
          </a:bodyPr>
          <a:lstStyle/>
          <a:p>
            <a:pPr marL="101600" indent="0" algn="l">
              <a:lnSpc>
                <a:spcPct val="100000"/>
              </a:lnSpc>
              <a:spcBef>
                <a:spcPts val="0"/>
              </a:spcBef>
              <a:spcAft>
                <a:spcPts val="600"/>
              </a:spcAft>
              <a:buNone/>
            </a:pPr>
            <a:r>
              <a:rPr lang="en-US" sz="1800" b="1" dirty="0">
                <a:latin typeface="Montserrat"/>
              </a:rPr>
              <a:t>A mentor</a:t>
            </a:r>
            <a:r>
              <a:rPr lang="en-US" sz="1800" dirty="0">
                <a:latin typeface="Montserrat"/>
              </a:rPr>
              <a:t> is an experienced Scout or adult leader who becomes a trusted guide and counselor to a less experienced individual. This trusting and caring relationship normally extends beyond Scouting skills into values, beliefs, and feelings. A mentor may be assigned, but often this relationship occurs naturally and is fostered between the individuals involved.</a:t>
            </a:r>
          </a:p>
          <a:p>
            <a:pPr>
              <a:lnSpc>
                <a:spcPct val="100000"/>
              </a:lnSpc>
              <a:spcBef>
                <a:spcPts val="0"/>
              </a:spcBef>
              <a:spcAft>
                <a:spcPts val="300"/>
              </a:spcAft>
            </a:pPr>
            <a:r>
              <a:rPr lang="en-US" sz="1800" dirty="0">
                <a:solidFill>
                  <a:srgbClr val="212745"/>
                </a:solidFill>
                <a:latin typeface="Montserrat"/>
              </a:rPr>
              <a:t>Adults often mentor youth in the program, but youth can also mentor each other.</a:t>
            </a:r>
          </a:p>
          <a:p>
            <a:pPr algn="l">
              <a:lnSpc>
                <a:spcPct val="100000"/>
              </a:lnSpc>
              <a:spcBef>
                <a:spcPts val="0"/>
              </a:spcBef>
              <a:spcAft>
                <a:spcPts val="300"/>
              </a:spcAft>
            </a:pPr>
            <a:r>
              <a:rPr lang="en-US" sz="1800" b="0" i="0" u="none" strike="noStrike" baseline="0" dirty="0">
                <a:solidFill>
                  <a:srgbClr val="212745"/>
                </a:solidFill>
                <a:latin typeface="Montserrat"/>
              </a:rPr>
              <a:t>You can </a:t>
            </a:r>
            <a:r>
              <a:rPr lang="en-US" sz="1800" b="0" i="0" u="none" strike="noStrike" baseline="0" dirty="0">
                <a:solidFill>
                  <a:srgbClr val="212745"/>
                </a:solidFill>
                <a:latin typeface="CIDFont+F1"/>
              </a:rPr>
              <a:t>even mentor someone your own age or older if you have a skill that person doesn’t have.</a:t>
            </a:r>
          </a:p>
          <a:p>
            <a:pPr algn="l">
              <a:lnSpc>
                <a:spcPct val="100000"/>
              </a:lnSpc>
              <a:spcBef>
                <a:spcPts val="0"/>
              </a:spcBef>
              <a:spcAft>
                <a:spcPts val="300"/>
              </a:spcAft>
            </a:pPr>
            <a:r>
              <a:rPr lang="en-US" sz="1800" dirty="0">
                <a:solidFill>
                  <a:srgbClr val="212745"/>
                </a:solidFill>
                <a:latin typeface="Montserrat"/>
              </a:rPr>
              <a:t>In some cases, we are there to help pick up the pieces when they fail (and we all fail sometimes). Failing safely is often the best way to learn.</a:t>
            </a: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350463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704667"/>
            <a:ext cx="2532807"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a:t>Role of Mentoring?</a:t>
            </a:r>
            <a:endParaRPr sz="2400" dirty="0"/>
          </a:p>
        </p:txBody>
      </p:sp>
      <p:sp>
        <p:nvSpPr>
          <p:cNvPr id="346" name="Google Shape;346;p17"/>
          <p:cNvSpPr txBox="1">
            <a:spLocks noGrp="1"/>
          </p:cNvSpPr>
          <p:nvPr>
            <p:ph type="body" idx="1"/>
          </p:nvPr>
        </p:nvSpPr>
        <p:spPr>
          <a:xfrm>
            <a:off x="1182914" y="1625599"/>
            <a:ext cx="7104744" cy="2721429"/>
          </a:xfrm>
          <a:prstGeom prst="rect">
            <a:avLst/>
          </a:prstGeom>
        </p:spPr>
        <p:txBody>
          <a:bodyPr spcFirstLastPara="1" wrap="square" lIns="0" tIns="0" rIns="0" bIns="0" anchor="t" anchorCtr="0">
            <a:noAutofit/>
          </a:bodyPr>
          <a:lstStyle/>
          <a:p>
            <a:pPr marL="101600" indent="0" algn="l">
              <a:lnSpc>
                <a:spcPct val="100000"/>
              </a:lnSpc>
              <a:spcBef>
                <a:spcPts val="0"/>
              </a:spcBef>
              <a:spcAft>
                <a:spcPts val="300"/>
              </a:spcAft>
              <a:buNone/>
            </a:pPr>
            <a:r>
              <a:rPr lang="en-US" dirty="0">
                <a:latin typeface="Montserrat"/>
              </a:rPr>
              <a:t>The role of the mentor is to s</a:t>
            </a:r>
            <a:r>
              <a:rPr lang="en-US" b="0" i="0" u="none" strike="noStrike" baseline="0" dirty="0">
                <a:latin typeface="Montserrat"/>
              </a:rPr>
              <a:t>upport and guide the personal growth of the mentee</a:t>
            </a:r>
            <a:r>
              <a:rPr lang="en-US" dirty="0">
                <a:latin typeface="Montserrat"/>
              </a:rPr>
              <a:t>, by:</a:t>
            </a:r>
          </a:p>
          <a:p>
            <a:pPr algn="l">
              <a:lnSpc>
                <a:spcPct val="100000"/>
              </a:lnSpc>
              <a:spcBef>
                <a:spcPts val="300"/>
              </a:spcBef>
            </a:pPr>
            <a:r>
              <a:rPr lang="en-US" b="0" i="0" u="none" strike="noStrike" baseline="0" dirty="0">
                <a:solidFill>
                  <a:srgbClr val="212745"/>
                </a:solidFill>
                <a:latin typeface="Montserrat"/>
              </a:rPr>
              <a:t>Listening</a:t>
            </a:r>
          </a:p>
          <a:p>
            <a:pPr algn="l">
              <a:lnSpc>
                <a:spcPct val="100000"/>
              </a:lnSpc>
              <a:spcBef>
                <a:spcPts val="300"/>
              </a:spcBef>
            </a:pPr>
            <a:r>
              <a:rPr lang="en-US" dirty="0">
                <a:solidFill>
                  <a:srgbClr val="212745"/>
                </a:solidFill>
                <a:latin typeface="Montserrat"/>
              </a:rPr>
              <a:t>Questioning</a:t>
            </a:r>
          </a:p>
          <a:p>
            <a:pPr algn="l">
              <a:lnSpc>
                <a:spcPct val="100000"/>
              </a:lnSpc>
              <a:spcBef>
                <a:spcPts val="300"/>
              </a:spcBef>
            </a:pPr>
            <a:r>
              <a:rPr lang="en-US" dirty="0">
                <a:solidFill>
                  <a:srgbClr val="212745"/>
                </a:solidFill>
                <a:latin typeface="Montserrat"/>
              </a:rPr>
              <a:t>Suggesting</a:t>
            </a:r>
          </a:p>
          <a:p>
            <a:pPr algn="l">
              <a:lnSpc>
                <a:spcPct val="100000"/>
              </a:lnSpc>
              <a:spcBef>
                <a:spcPts val="300"/>
              </a:spcBef>
            </a:pPr>
            <a:r>
              <a:rPr lang="en-US" dirty="0">
                <a:solidFill>
                  <a:srgbClr val="212745"/>
                </a:solidFill>
                <a:latin typeface="Montserrat"/>
              </a:rPr>
              <a:t>Praising</a:t>
            </a:r>
          </a:p>
          <a:p>
            <a:pPr algn="l">
              <a:lnSpc>
                <a:spcPct val="100000"/>
              </a:lnSpc>
              <a:spcBef>
                <a:spcPts val="300"/>
              </a:spcBef>
            </a:pPr>
            <a:r>
              <a:rPr lang="en-US" dirty="0">
                <a:solidFill>
                  <a:srgbClr val="212745"/>
                </a:solidFill>
                <a:latin typeface="Montserrat"/>
              </a:rPr>
              <a:t>Being a Role Model</a:t>
            </a:r>
          </a:p>
          <a:p>
            <a:pPr algn="l">
              <a:lnSpc>
                <a:spcPct val="100000"/>
              </a:lnSpc>
              <a:spcBef>
                <a:spcPts val="300"/>
              </a:spcBef>
            </a:pPr>
            <a:r>
              <a:rPr lang="en-US" dirty="0">
                <a:solidFill>
                  <a:srgbClr val="212745"/>
                </a:solidFill>
                <a:latin typeface="Montserrat"/>
              </a:rPr>
              <a:t>Being a Friend</a:t>
            </a:r>
            <a:endParaRPr lang="en-US" dirty="0">
              <a:latin typeface="Montserrat"/>
            </a:endParaRP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1358944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24"/>
          <p:cNvSpPr txBox="1">
            <a:spLocks noGrp="1"/>
          </p:cNvSpPr>
          <p:nvPr>
            <p:ph type="title"/>
          </p:nvPr>
        </p:nvSpPr>
        <p:spPr>
          <a:xfrm>
            <a:off x="776450" y="402700"/>
            <a:ext cx="3587400" cy="671498"/>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Are mentoring and coaching really the same thing?</a:t>
            </a:r>
            <a:endParaRPr dirty="0"/>
          </a:p>
        </p:txBody>
      </p:sp>
      <p:sp>
        <p:nvSpPr>
          <p:cNvPr id="429" name="Google Shape;429;p2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graphicFrame>
        <p:nvGraphicFramePr>
          <p:cNvPr id="428" name="Google Shape;428;p24"/>
          <p:cNvGraphicFramePr/>
          <p:nvPr>
            <p:extLst>
              <p:ext uri="{D42A27DB-BD31-4B8C-83A1-F6EECF244321}">
                <p14:modId xmlns:p14="http://schemas.microsoft.com/office/powerpoint/2010/main" val="3974314210"/>
              </p:ext>
            </p:extLst>
          </p:nvPr>
        </p:nvGraphicFramePr>
        <p:xfrm>
          <a:off x="899886" y="1393372"/>
          <a:ext cx="7391858" cy="3157144"/>
        </p:xfrm>
        <a:graphic>
          <a:graphicData uri="http://schemas.openxmlformats.org/drawingml/2006/table">
            <a:tbl>
              <a:tblPr>
                <a:noFill/>
                <a:tableStyleId>{D5D86BFB-10A6-4699-B0EE-D2426F7BDEEE}</a:tableStyleId>
              </a:tblPr>
              <a:tblGrid>
                <a:gridCol w="1825316">
                  <a:extLst>
                    <a:ext uri="{9D8B030D-6E8A-4147-A177-3AD203B41FA5}">
                      <a16:colId xmlns:a16="http://schemas.microsoft.com/office/drawing/2014/main" val="20000"/>
                    </a:ext>
                  </a:extLst>
                </a:gridCol>
                <a:gridCol w="2569342">
                  <a:extLst>
                    <a:ext uri="{9D8B030D-6E8A-4147-A177-3AD203B41FA5}">
                      <a16:colId xmlns:a16="http://schemas.microsoft.com/office/drawing/2014/main" val="20001"/>
                    </a:ext>
                  </a:extLst>
                </a:gridCol>
                <a:gridCol w="2997200">
                  <a:extLst>
                    <a:ext uri="{9D8B030D-6E8A-4147-A177-3AD203B41FA5}">
                      <a16:colId xmlns:a16="http://schemas.microsoft.com/office/drawing/2014/main" val="20002"/>
                    </a:ext>
                  </a:extLst>
                </a:gridCol>
              </a:tblGrid>
              <a:tr h="595188">
                <a:tc>
                  <a:txBody>
                    <a:bodyPr/>
                    <a:lstStyle/>
                    <a:p>
                      <a:pPr marL="0" lvl="0" indent="0" algn="l" rtl="0">
                        <a:spcBef>
                          <a:spcPts val="0"/>
                        </a:spcBef>
                        <a:spcAft>
                          <a:spcPts val="0"/>
                        </a:spcAft>
                        <a:buNone/>
                      </a:pPr>
                      <a:endParaRPr sz="2000" dirty="0">
                        <a:solidFill>
                          <a:schemeClr val="dk2"/>
                        </a:solidFill>
                        <a:latin typeface="Montserrat"/>
                        <a:ea typeface="Montserrat"/>
                        <a:cs typeface="Montserrat"/>
                        <a:sym typeface="Montserrat"/>
                      </a:endParaRPr>
                    </a:p>
                  </a:txBody>
                  <a:tcPr marL="91425" marR="91425" marT="68575" marB="68575" anchor="ctr">
                    <a:lnL w="38100"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i="0" u="none" strike="noStrike" cap="none" dirty="0">
                          <a:solidFill>
                            <a:schemeClr val="dk2"/>
                          </a:solidFill>
                          <a:latin typeface="Montserrat"/>
                          <a:ea typeface="Montserrat"/>
                          <a:cs typeface="Montserrat"/>
                          <a:sym typeface="Montserrat"/>
                        </a:rPr>
                        <a:t>Coaching</a:t>
                      </a:r>
                      <a:endParaRPr sz="2200" b="1" i="0" u="none" strike="noStrike" cap="none" dirty="0">
                        <a:solidFill>
                          <a:schemeClr val="dk2"/>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i="0" u="none" strike="noStrike" cap="none" dirty="0">
                          <a:solidFill>
                            <a:schemeClr val="dk2"/>
                          </a:solidFill>
                          <a:latin typeface="Montserrat"/>
                          <a:ea typeface="Montserrat"/>
                          <a:cs typeface="Montserrat"/>
                          <a:sym typeface="Montserrat"/>
                        </a:rPr>
                        <a:t>Mentoring</a:t>
                      </a:r>
                      <a:endParaRPr sz="2200" b="1" i="0" u="none" strike="noStrike" cap="none" dirty="0">
                        <a:solidFill>
                          <a:schemeClr val="dk2"/>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38100" cap="flat" cmpd="sng" algn="ctr">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95188">
                <a:tc>
                  <a:txBody>
                    <a:bodyPr/>
                    <a:lstStyle/>
                    <a:p>
                      <a:pPr marL="0" lvl="0" indent="0" algn="l" rtl="0">
                        <a:spcBef>
                          <a:spcPts val="0"/>
                        </a:spcBef>
                        <a:spcAft>
                          <a:spcPts val="0"/>
                        </a:spcAft>
                        <a:buNone/>
                      </a:pPr>
                      <a:r>
                        <a:rPr lang="en" sz="2200" b="1" dirty="0">
                          <a:solidFill>
                            <a:schemeClr val="dk2"/>
                          </a:solidFill>
                          <a:latin typeface="Montserrat"/>
                          <a:ea typeface="Montserrat"/>
                          <a:cs typeface="Montserrat"/>
                          <a:sym typeface="Montserrat"/>
                        </a:rPr>
                        <a:t>Goals</a:t>
                      </a:r>
                      <a:endParaRPr sz="2200" b="1" dirty="0">
                        <a:solidFill>
                          <a:schemeClr val="dk2"/>
                        </a:solidFill>
                        <a:latin typeface="Montserrat"/>
                        <a:ea typeface="Montserrat"/>
                        <a:cs typeface="Montserrat"/>
                        <a:sym typeface="Montserrat"/>
                      </a:endParaRPr>
                    </a:p>
                  </a:txBody>
                  <a:tcPr marL="91425" marR="91425" marT="68575" marB="68575" anchor="ctr">
                    <a:lnL w="38100"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0" dirty="0">
                          <a:solidFill>
                            <a:schemeClr val="dk1"/>
                          </a:solidFill>
                          <a:latin typeface="Montserrat"/>
                          <a:ea typeface="Montserrat"/>
                          <a:cs typeface="Montserrat"/>
                          <a:sym typeface="Montserrat"/>
                        </a:rPr>
                        <a:t>To teach or instruct</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800" b="0" dirty="0">
                          <a:solidFill>
                            <a:schemeClr val="dk1"/>
                          </a:solidFill>
                          <a:latin typeface="Montserrat"/>
                          <a:ea typeface="Montserrat"/>
                          <a:cs typeface="Montserrat"/>
                          <a:sym typeface="Montserrat"/>
                        </a:rPr>
                        <a:t>To support and guide growth</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38100"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95188">
                <a:tc>
                  <a:txBody>
                    <a:bodyPr/>
                    <a:lstStyle/>
                    <a:p>
                      <a:pPr marL="0" lvl="0" indent="0" algn="l" rtl="0">
                        <a:spcBef>
                          <a:spcPts val="0"/>
                        </a:spcBef>
                        <a:spcAft>
                          <a:spcPts val="0"/>
                        </a:spcAft>
                        <a:buNone/>
                      </a:pPr>
                      <a:r>
                        <a:rPr lang="en" sz="2200" b="1" dirty="0">
                          <a:solidFill>
                            <a:schemeClr val="dk2"/>
                          </a:solidFill>
                          <a:latin typeface="Montserrat"/>
                          <a:ea typeface="Montserrat"/>
                          <a:cs typeface="Montserrat"/>
                          <a:sym typeface="Montserrat"/>
                        </a:rPr>
                        <a:t>Initiative</a:t>
                      </a:r>
                      <a:endParaRPr sz="2200" b="1" dirty="0">
                        <a:solidFill>
                          <a:schemeClr val="dk2"/>
                        </a:solidFill>
                        <a:latin typeface="Montserrat"/>
                        <a:ea typeface="Montserrat"/>
                        <a:cs typeface="Montserrat"/>
                        <a:sym typeface="Montserrat"/>
                      </a:endParaRPr>
                    </a:p>
                  </a:txBody>
                  <a:tcPr marL="91425" marR="91425" marT="68575" marB="68575" anchor="ctr">
                    <a:lnL w="38100"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0" dirty="0">
                          <a:solidFill>
                            <a:schemeClr val="dk1"/>
                          </a:solidFill>
                          <a:latin typeface="Montserrat"/>
                          <a:ea typeface="Montserrat"/>
                          <a:cs typeface="Montserrat"/>
                          <a:sym typeface="Montserrat"/>
                        </a:rPr>
                        <a:t>The coach</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800" b="0" dirty="0">
                          <a:solidFill>
                            <a:schemeClr val="dk1"/>
                          </a:solidFill>
                          <a:latin typeface="Montserrat"/>
                          <a:ea typeface="Montserrat"/>
                          <a:cs typeface="Montserrat"/>
                          <a:sym typeface="Montserrat"/>
                        </a:rPr>
                        <a:t>The mentee</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38100"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95188">
                <a:tc>
                  <a:txBody>
                    <a:bodyPr/>
                    <a:lstStyle/>
                    <a:p>
                      <a:pPr marL="0" lvl="0" indent="0" algn="l" rtl="0">
                        <a:spcBef>
                          <a:spcPts val="0"/>
                        </a:spcBef>
                        <a:spcAft>
                          <a:spcPts val="0"/>
                        </a:spcAft>
                        <a:buNone/>
                      </a:pPr>
                      <a:r>
                        <a:rPr lang="en" sz="2200" b="1" dirty="0">
                          <a:solidFill>
                            <a:schemeClr val="dk2"/>
                          </a:solidFill>
                          <a:latin typeface="Montserrat"/>
                          <a:ea typeface="Montserrat"/>
                          <a:cs typeface="Montserrat"/>
                          <a:sym typeface="Montserrat"/>
                        </a:rPr>
                        <a:t>Focus</a:t>
                      </a:r>
                      <a:endParaRPr sz="2200" b="1" dirty="0">
                        <a:solidFill>
                          <a:schemeClr val="dk2"/>
                        </a:solidFill>
                        <a:latin typeface="Montserrat"/>
                        <a:ea typeface="Montserrat"/>
                        <a:cs typeface="Montserrat"/>
                        <a:sym typeface="Montserrat"/>
                      </a:endParaRPr>
                    </a:p>
                  </a:txBody>
                  <a:tcPr marL="91425" marR="91425" marT="68575" marB="68575" anchor="ctr">
                    <a:lnL w="38100"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0" dirty="0">
                          <a:solidFill>
                            <a:schemeClr val="dk1"/>
                          </a:solidFill>
                          <a:latin typeface="Montserrat"/>
                          <a:ea typeface="Montserrat"/>
                          <a:cs typeface="Montserrat"/>
                          <a:sym typeface="Montserrat"/>
                        </a:rPr>
                        <a:t>Immediate situation and learning opportunities</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800" b="0" dirty="0">
                          <a:solidFill>
                            <a:schemeClr val="dk1"/>
                          </a:solidFill>
                          <a:latin typeface="Montserrat"/>
                          <a:ea typeface="Montserrat"/>
                          <a:cs typeface="Montserrat"/>
                          <a:sym typeface="Montserrat"/>
                        </a:rPr>
                        <a:t>Long-term personal development</a:t>
                      </a:r>
                      <a:endParaRPr sz="1800" b="0" dirty="0">
                        <a:solidFill>
                          <a:schemeClr val="dk1"/>
                        </a:solidFill>
                        <a:latin typeface="Montserrat"/>
                        <a:ea typeface="Montserrat"/>
                        <a:cs typeface="Montserrat"/>
                        <a:sym typeface="Montserrat"/>
                      </a:endParaRPr>
                    </a:p>
                  </a:txBody>
                  <a:tcPr marL="91425" marR="91425" marT="68575" marB="68575" anchor="ctr">
                    <a:lnL w="9525" cap="flat" cmpd="sng">
                      <a:solidFill>
                        <a:schemeClr val="lt1"/>
                      </a:solidFill>
                      <a:prstDash val="solid"/>
                      <a:round/>
                      <a:headEnd type="none" w="sm" len="sm"/>
                      <a:tailEnd type="none" w="sm" len="sm"/>
                    </a:lnL>
                    <a:lnR w="38100"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95188">
                <a:tc>
                  <a:txBody>
                    <a:bodyPr/>
                    <a:lstStyle/>
                    <a:p>
                      <a:pPr marL="0" lvl="0" indent="0" algn="l" rtl="0">
                        <a:spcBef>
                          <a:spcPts val="0"/>
                        </a:spcBef>
                        <a:spcAft>
                          <a:spcPts val="0"/>
                        </a:spcAft>
                        <a:buNone/>
                      </a:pPr>
                      <a:r>
                        <a:rPr lang="en-US" sz="2200" b="1" dirty="0">
                          <a:solidFill>
                            <a:schemeClr val="dk2"/>
                          </a:solidFill>
                          <a:latin typeface="Montserrat"/>
                          <a:ea typeface="Montserrat"/>
                          <a:cs typeface="Montserrat"/>
                          <a:sym typeface="Montserrat"/>
                        </a:rPr>
                        <a:t>Roles</a:t>
                      </a:r>
                      <a:endParaRPr sz="2200" b="1" dirty="0">
                        <a:solidFill>
                          <a:schemeClr val="dk2"/>
                        </a:solidFill>
                        <a:latin typeface="Montserrat"/>
                        <a:ea typeface="Montserrat"/>
                        <a:cs typeface="Montserrat"/>
                        <a:sym typeface="Montserrat"/>
                      </a:endParaRPr>
                    </a:p>
                  </a:txBody>
                  <a:tcPr marL="91425" marR="91425" marT="68575" marB="68575" anchor="ctr">
                    <a:lnL w="38100" cap="flat" cmpd="sng">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800" b="0" dirty="0">
                          <a:solidFill>
                            <a:srgbClr val="FF0000"/>
                          </a:solidFill>
                          <a:latin typeface="Montserrat"/>
                          <a:ea typeface="Montserrat"/>
                          <a:cs typeface="Montserrat"/>
                          <a:sym typeface="Montserrat"/>
                        </a:rPr>
                        <a:t>Heavy on telling with appropriate feedback</a:t>
                      </a:r>
                      <a:endParaRPr sz="1800" b="0" dirty="0">
                        <a:solidFill>
                          <a:srgbClr val="FF0000"/>
                        </a:solidFill>
                        <a:latin typeface="Montserrat"/>
                        <a:ea typeface="Montserrat"/>
                        <a:cs typeface="Montserrat"/>
                        <a:sym typeface="Montserrat"/>
                      </a:endParaRPr>
                    </a:p>
                  </a:txBody>
                  <a:tcPr marL="91425" marR="91425" marT="68575" marB="6857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800" b="0" dirty="0">
                          <a:solidFill>
                            <a:srgbClr val="FF0000"/>
                          </a:solidFill>
                          <a:latin typeface="Montserrat"/>
                          <a:ea typeface="Montserrat"/>
                          <a:cs typeface="Montserrat"/>
                          <a:sym typeface="Montserrat"/>
                        </a:rPr>
                        <a:t>Heavy on listening, questioning, and suggesting</a:t>
                      </a:r>
                      <a:endParaRPr sz="1800" b="0" dirty="0">
                        <a:solidFill>
                          <a:srgbClr val="FF0000"/>
                        </a:solidFill>
                        <a:latin typeface="Montserrat"/>
                        <a:ea typeface="Montserrat"/>
                        <a:cs typeface="Montserrat"/>
                        <a:sym typeface="Montserrat"/>
                      </a:endParaRPr>
                    </a:p>
                  </a:txBody>
                  <a:tcPr marL="91425" marR="91425" marT="68575" marB="68575" anchor="ctr">
                    <a:lnL w="9525" cap="flat" cmpd="sng" algn="ctr">
                      <a:solidFill>
                        <a:schemeClr val="lt1"/>
                      </a:solidFill>
                      <a:prstDash val="solid"/>
                      <a:round/>
                      <a:headEnd type="none" w="sm" len="sm"/>
                      <a:tailEnd type="none" w="sm" len="sm"/>
                    </a:lnL>
                    <a:lnR w="38100"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38100" cap="flat" cmpd="sng" algn="ctr">
                      <a:solidFill>
                        <a:schemeClr val="lt1"/>
                      </a:solidFill>
                      <a:prstDash val="solid"/>
                      <a:round/>
                      <a:headEnd type="none" w="sm" len="sm"/>
                      <a:tailEnd type="none" w="sm" len="sm"/>
                    </a:lnB>
                  </a:tcPr>
                </a:tc>
                <a:extLst>
                  <a:ext uri="{0D108BD9-81ED-4DB2-BD59-A6C34878D82A}">
                    <a16:rowId xmlns:a16="http://schemas.microsoft.com/office/drawing/2014/main" val="411493083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506027" y="402700"/>
            <a:ext cx="4234649" cy="387413"/>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000" dirty="0"/>
              <a:t>Coaching and Mentoring Relationships</a:t>
            </a:r>
            <a:endParaRPr sz="2000" dirty="0"/>
          </a:p>
        </p:txBody>
      </p:sp>
      <p:sp>
        <p:nvSpPr>
          <p:cNvPr id="346" name="Google Shape;346;p17"/>
          <p:cNvSpPr txBox="1">
            <a:spLocks noGrp="1"/>
          </p:cNvSpPr>
          <p:nvPr>
            <p:ph type="body" idx="1"/>
          </p:nvPr>
        </p:nvSpPr>
        <p:spPr>
          <a:xfrm>
            <a:off x="776450" y="1190546"/>
            <a:ext cx="7591200" cy="2932500"/>
          </a:xfrm>
          <a:prstGeom prst="rect">
            <a:avLst/>
          </a:prstGeom>
        </p:spPr>
        <p:txBody>
          <a:bodyPr spcFirstLastPara="1" wrap="square" lIns="0" tIns="0" rIns="0" bIns="0" anchor="t" anchorCtr="0">
            <a:noAutofit/>
          </a:bodyPr>
          <a:lstStyle/>
          <a:p>
            <a:pPr marL="457200" lvl="0" indent="-355600" algn="l" rtl="0">
              <a:lnSpc>
                <a:spcPct val="100000"/>
              </a:lnSpc>
              <a:spcBef>
                <a:spcPts val="0"/>
              </a:spcBef>
              <a:spcAft>
                <a:spcPts val="200"/>
              </a:spcAft>
              <a:buSzPts val="2000"/>
              <a:buChar char="❑"/>
            </a:pPr>
            <a:r>
              <a:rPr lang="en-US" dirty="0"/>
              <a:t>Scoutmaster and Assistant Scoutmaster</a:t>
            </a:r>
            <a:endParaRPr dirty="0"/>
          </a:p>
          <a:p>
            <a:pPr marL="457200" lvl="0" indent="-355600" algn="l" rtl="0">
              <a:lnSpc>
                <a:spcPct val="100000"/>
              </a:lnSpc>
              <a:spcBef>
                <a:spcPts val="1000"/>
              </a:spcBef>
              <a:spcAft>
                <a:spcPts val="200"/>
              </a:spcAft>
              <a:buSzPts val="2000"/>
              <a:buChar char="❑"/>
            </a:pPr>
            <a:r>
              <a:rPr lang="en-US" dirty="0"/>
              <a:t>Unit Commissioner and Crew Advisor</a:t>
            </a:r>
          </a:p>
          <a:p>
            <a:pPr marL="457200" lvl="0" indent="-355600" algn="l" rtl="0">
              <a:lnSpc>
                <a:spcPct val="100000"/>
              </a:lnSpc>
              <a:spcBef>
                <a:spcPts val="1000"/>
              </a:spcBef>
              <a:spcAft>
                <a:spcPts val="200"/>
              </a:spcAft>
              <a:buSzPts val="2000"/>
              <a:buChar char="❑"/>
            </a:pPr>
            <a:r>
              <a:rPr lang="en-US" dirty="0"/>
              <a:t>Den Chief and Den Member</a:t>
            </a:r>
          </a:p>
          <a:p>
            <a:pPr marL="457200" lvl="0" indent="-355600" algn="l" rtl="0">
              <a:lnSpc>
                <a:spcPct val="100000"/>
              </a:lnSpc>
              <a:spcBef>
                <a:spcPts val="1000"/>
              </a:spcBef>
              <a:spcAft>
                <a:spcPts val="200"/>
              </a:spcAft>
              <a:buSzPts val="2000"/>
              <a:buChar char="❑"/>
            </a:pPr>
            <a:r>
              <a:rPr lang="en-US" dirty="0"/>
              <a:t>Scoutmaster and Senior Patrol Leader</a:t>
            </a:r>
          </a:p>
          <a:p>
            <a:pPr marL="457200" lvl="0" indent="-355600" algn="l" rtl="0">
              <a:lnSpc>
                <a:spcPct val="100000"/>
              </a:lnSpc>
              <a:spcBef>
                <a:spcPts val="1000"/>
              </a:spcBef>
              <a:spcAft>
                <a:spcPts val="200"/>
              </a:spcAft>
              <a:buSzPts val="2000"/>
              <a:buChar char="❑"/>
            </a:pPr>
            <a:r>
              <a:rPr lang="en-US" dirty="0"/>
              <a:t>Crew Vice President and Program Manager</a:t>
            </a:r>
          </a:p>
          <a:p>
            <a:pPr marL="457200" lvl="0" indent="-355600" algn="l" rtl="0">
              <a:lnSpc>
                <a:spcPct val="100000"/>
              </a:lnSpc>
              <a:spcBef>
                <a:spcPts val="1000"/>
              </a:spcBef>
              <a:spcAft>
                <a:spcPts val="200"/>
              </a:spcAft>
              <a:buSzPts val="2000"/>
              <a:buChar char="❑"/>
            </a:pPr>
            <a:r>
              <a:rPr lang="en-US" dirty="0"/>
              <a:t>Can you suggest other examples?</a:t>
            </a:r>
          </a:p>
          <a:p>
            <a:pPr marL="457200" lvl="0" indent="-355600" algn="l" rtl="0">
              <a:spcBef>
                <a:spcPts val="1000"/>
              </a:spcBef>
              <a:spcAft>
                <a:spcPts val="0"/>
              </a:spcAft>
              <a:buSzPts val="2000"/>
              <a:buChar char="❑"/>
            </a:pPr>
            <a:endParaRPr dirty="0"/>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Tree>
    <p:extLst>
      <p:ext uri="{BB962C8B-B14F-4D97-AF65-F5344CB8AC3E}">
        <p14:creationId xmlns:p14="http://schemas.microsoft.com/office/powerpoint/2010/main" val="2995416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704667"/>
            <a:ext cx="2304101"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000" dirty="0"/>
              <a:t>EDGE and Mentoring</a:t>
            </a:r>
            <a:endParaRPr sz="2000" dirty="0"/>
          </a:p>
        </p:txBody>
      </p:sp>
      <p:sp>
        <p:nvSpPr>
          <p:cNvPr id="346" name="Google Shape;346;p17"/>
          <p:cNvSpPr txBox="1">
            <a:spLocks noGrp="1"/>
          </p:cNvSpPr>
          <p:nvPr>
            <p:ph type="body" idx="1"/>
          </p:nvPr>
        </p:nvSpPr>
        <p:spPr>
          <a:xfrm>
            <a:off x="776449" y="1182914"/>
            <a:ext cx="7630703" cy="3551161"/>
          </a:xfrm>
          <a:prstGeom prst="rect">
            <a:avLst/>
          </a:prstGeom>
        </p:spPr>
        <p:txBody>
          <a:bodyPr spcFirstLastPara="1" wrap="square" lIns="0" tIns="0" rIns="0" bIns="0" anchor="t" anchorCtr="0">
            <a:noAutofit/>
          </a:bodyPr>
          <a:lstStyle/>
          <a:p>
            <a:pPr marL="101600" indent="0" algn="l">
              <a:lnSpc>
                <a:spcPct val="100000"/>
              </a:lnSpc>
              <a:spcBef>
                <a:spcPts val="0"/>
              </a:spcBef>
              <a:spcAft>
                <a:spcPts val="300"/>
              </a:spcAft>
              <a:buNone/>
            </a:pPr>
            <a:r>
              <a:rPr lang="en-US" sz="1800" b="1" dirty="0"/>
              <a:t>The EDGE method</a:t>
            </a:r>
            <a:r>
              <a:rPr lang="en-US" sz="1800" dirty="0"/>
              <a:t> is great for </a:t>
            </a:r>
            <a:r>
              <a:rPr lang="en-US" sz="1800" b="0" i="0" u="none" strike="noStrike" baseline="0" dirty="0">
                <a:solidFill>
                  <a:srgbClr val="212745"/>
                </a:solidFill>
                <a:latin typeface="CIDFont+F1"/>
              </a:rPr>
              <a:t>teaching first aid and knot-tying, but it’s also a valuable part of the mentoring process. How could a mentor use EDGE to teach something like leadership or career discernment?</a:t>
            </a:r>
          </a:p>
          <a:p>
            <a:pPr marL="101600" indent="0" algn="l">
              <a:lnSpc>
                <a:spcPct val="100000"/>
              </a:lnSpc>
              <a:spcBef>
                <a:spcPts val="0"/>
              </a:spcBef>
              <a:spcAft>
                <a:spcPts val="300"/>
              </a:spcAft>
              <a:buNone/>
            </a:pPr>
            <a:endParaRPr lang="en-US" sz="1800" dirty="0"/>
          </a:p>
          <a:p>
            <a:pPr marL="342900" indent="-342900">
              <a:lnSpc>
                <a:spcPct val="100000"/>
              </a:lnSpc>
              <a:spcBef>
                <a:spcPts val="0"/>
              </a:spcBef>
              <a:spcAft>
                <a:spcPts val="300"/>
              </a:spcAft>
            </a:pPr>
            <a:r>
              <a:rPr lang="en-US" sz="1800" b="1" dirty="0"/>
              <a:t>Explain:</a:t>
            </a:r>
            <a:r>
              <a:rPr lang="en-US" sz="1800" dirty="0"/>
              <a:t>  The mentor explains how something is done</a:t>
            </a:r>
          </a:p>
          <a:p>
            <a:pPr marL="342900" indent="-342900">
              <a:lnSpc>
                <a:spcPct val="100000"/>
              </a:lnSpc>
              <a:spcBef>
                <a:spcPts val="0"/>
              </a:spcBef>
              <a:spcAft>
                <a:spcPts val="300"/>
              </a:spcAft>
            </a:pPr>
            <a:r>
              <a:rPr lang="en-US" sz="1800" b="1" dirty="0"/>
              <a:t>Demonstrate:  </a:t>
            </a:r>
            <a:r>
              <a:rPr lang="en-US" sz="1800" dirty="0"/>
              <a:t>After the mentor explains, the mentor demonstrates while explaining again.</a:t>
            </a:r>
            <a:endParaRPr lang="en-US" sz="1800" b="1" dirty="0"/>
          </a:p>
          <a:p>
            <a:pPr marL="342900" indent="-342900">
              <a:lnSpc>
                <a:spcPct val="100000"/>
              </a:lnSpc>
              <a:spcBef>
                <a:spcPts val="0"/>
              </a:spcBef>
              <a:spcAft>
                <a:spcPts val="300"/>
              </a:spcAft>
            </a:pPr>
            <a:r>
              <a:rPr lang="en-US" sz="1800" b="1" dirty="0"/>
              <a:t>Guide:</a:t>
            </a:r>
            <a:r>
              <a:rPr lang="en-US" sz="1800" dirty="0"/>
              <a:t>  The mentee tries the skill while the mentor guides them through it.</a:t>
            </a:r>
            <a:endParaRPr lang="en-US" sz="1800" b="1" dirty="0"/>
          </a:p>
          <a:p>
            <a:pPr marL="342900" indent="-342900">
              <a:lnSpc>
                <a:spcPct val="100000"/>
              </a:lnSpc>
              <a:spcBef>
                <a:spcPts val="0"/>
              </a:spcBef>
              <a:spcAft>
                <a:spcPts val="300"/>
              </a:spcAft>
            </a:pPr>
            <a:r>
              <a:rPr lang="en-US" sz="1800" b="1" dirty="0"/>
              <a:t>Enable:</a:t>
            </a:r>
            <a:r>
              <a:rPr lang="en-US" sz="1800" dirty="0"/>
              <a:t>  The mentee works on their own under the watchful eye of the mentor. The mentor’s role in this step is to remove any obstacles to success, which enables the mentee to succeed.</a:t>
            </a:r>
            <a:endParaRPr lang="en-US" sz="1800" b="1" dirty="0"/>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12</a:t>
            </a:fld>
            <a:endParaRPr/>
          </a:p>
        </p:txBody>
      </p:sp>
    </p:spTree>
    <p:extLst>
      <p:ext uri="{BB962C8B-B14F-4D97-AF65-F5344CB8AC3E}">
        <p14:creationId xmlns:p14="http://schemas.microsoft.com/office/powerpoint/2010/main" val="4080052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3" name="Google Shape;373;p19"/>
          <p:cNvSpPr txBox="1">
            <a:spLocks noGrp="1"/>
          </p:cNvSpPr>
          <p:nvPr>
            <p:ph type="title"/>
          </p:nvPr>
        </p:nvSpPr>
        <p:spPr>
          <a:xfrm>
            <a:off x="471713" y="648557"/>
            <a:ext cx="6531429" cy="443396"/>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200" dirty="0"/>
              <a:t>How does this relate to the leading and teaching EDGE?</a:t>
            </a:r>
            <a:endParaRPr sz="2200" dirty="0"/>
          </a:p>
        </p:txBody>
      </p:sp>
      <p:sp>
        <p:nvSpPr>
          <p:cNvPr id="372" name="Google Shape;372;p19"/>
          <p:cNvSpPr txBox="1">
            <a:spLocks noGrp="1"/>
          </p:cNvSpPr>
          <p:nvPr>
            <p:ph type="body" idx="1"/>
          </p:nvPr>
        </p:nvSpPr>
        <p:spPr>
          <a:xfrm>
            <a:off x="594803" y="1331651"/>
            <a:ext cx="4971496" cy="30771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dirty="0">
                <a:latin typeface="Montserrat"/>
                <a:ea typeface="Montserrat"/>
                <a:cs typeface="Montserrat"/>
                <a:sym typeface="Montserrat"/>
              </a:rPr>
              <a:t>Mentoring and coaching</a:t>
            </a:r>
            <a:endParaRPr b="1" dirty="0">
              <a:latin typeface="Montserrat"/>
              <a:ea typeface="Montserrat"/>
              <a:cs typeface="Montserrat"/>
              <a:sym typeface="Montserrat"/>
            </a:endParaRPr>
          </a:p>
          <a:p>
            <a:pPr algn="l"/>
            <a:r>
              <a:rPr lang="en" dirty="0"/>
              <a:t>A coach directs, tells, facilitates performance, learning, and development of the Coachee.</a:t>
            </a:r>
          </a:p>
          <a:p>
            <a:pPr algn="l"/>
            <a:r>
              <a:rPr lang="en" dirty="0"/>
              <a:t>The coach directs and aligns the members of a team to achieve a goal and is responsible for their development.</a:t>
            </a:r>
            <a:endParaRPr dirty="0"/>
          </a:p>
        </p:txBody>
      </p:sp>
      <p:sp>
        <p:nvSpPr>
          <p:cNvPr id="374" name="Google Shape;374;p19"/>
          <p:cNvSpPr txBox="1">
            <a:spLocks noGrp="1"/>
          </p:cNvSpPr>
          <p:nvPr>
            <p:ph type="body" idx="2"/>
          </p:nvPr>
        </p:nvSpPr>
        <p:spPr>
          <a:xfrm>
            <a:off x="5841507" y="1417843"/>
            <a:ext cx="2536309" cy="30771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dirty="0">
                <a:latin typeface="Montserrat"/>
                <a:ea typeface="Montserrat"/>
                <a:cs typeface="Montserrat"/>
                <a:sym typeface="Montserrat"/>
              </a:rPr>
              <a:t>EDGE</a:t>
            </a:r>
            <a:endParaRPr b="1" dirty="0">
              <a:latin typeface="Montserrat"/>
              <a:ea typeface="Montserrat"/>
              <a:cs typeface="Montserrat"/>
              <a:sym typeface="Montserrat"/>
            </a:endParaRPr>
          </a:p>
          <a:p>
            <a:pPr marL="342900" indent="-342900"/>
            <a:r>
              <a:rPr lang="en" dirty="0"/>
              <a:t>Explain</a:t>
            </a:r>
          </a:p>
          <a:p>
            <a:pPr marL="342900" indent="-342900"/>
            <a:r>
              <a:rPr lang="en" dirty="0"/>
              <a:t>Demonstrate</a:t>
            </a:r>
          </a:p>
          <a:p>
            <a:pPr marL="342900" indent="-342900"/>
            <a:r>
              <a:rPr lang="en" dirty="0"/>
              <a:t>Guide</a:t>
            </a:r>
          </a:p>
          <a:p>
            <a:pPr marL="342900" indent="-342900"/>
            <a:r>
              <a:rPr lang="en" dirty="0"/>
              <a:t>Enable</a:t>
            </a:r>
            <a:endParaRPr dirty="0"/>
          </a:p>
        </p:txBody>
      </p:sp>
      <p:sp>
        <p:nvSpPr>
          <p:cNvPr id="375" name="Google Shape;3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3" name="Google Shape;373;p19"/>
          <p:cNvSpPr txBox="1">
            <a:spLocks noGrp="1"/>
          </p:cNvSpPr>
          <p:nvPr>
            <p:ph type="title"/>
          </p:nvPr>
        </p:nvSpPr>
        <p:spPr>
          <a:xfrm>
            <a:off x="594804" y="542025"/>
            <a:ext cx="5859262" cy="443396"/>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000" dirty="0"/>
              <a:t>How does this relate to the leading and teaching EDGE</a:t>
            </a:r>
            <a:endParaRPr sz="2000" dirty="0"/>
          </a:p>
        </p:txBody>
      </p:sp>
      <p:sp>
        <p:nvSpPr>
          <p:cNvPr id="372" name="Google Shape;372;p19"/>
          <p:cNvSpPr txBox="1">
            <a:spLocks noGrp="1"/>
          </p:cNvSpPr>
          <p:nvPr>
            <p:ph type="body" idx="1"/>
          </p:nvPr>
        </p:nvSpPr>
        <p:spPr>
          <a:xfrm>
            <a:off x="594803" y="1331650"/>
            <a:ext cx="3844032" cy="3402425"/>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dirty="0">
                <a:latin typeface="Montserrat"/>
                <a:ea typeface="Montserrat"/>
                <a:cs typeface="Montserrat"/>
                <a:sym typeface="Montserrat"/>
              </a:rPr>
              <a:t>Mentoring and coaching</a:t>
            </a:r>
            <a:endParaRPr b="1" dirty="0">
              <a:latin typeface="Montserrat"/>
              <a:ea typeface="Montserrat"/>
              <a:cs typeface="Montserrat"/>
              <a:sym typeface="Montserrat"/>
            </a:endParaRPr>
          </a:p>
          <a:p>
            <a:pPr algn="l"/>
            <a:r>
              <a:rPr lang="en" dirty="0"/>
              <a:t>A mentor supports and guides the personal growth of the mentee.  The mentee is in charge of his or her learning and learns how to learn for life.  The mentor provides a role model while making suggestions and connections</a:t>
            </a:r>
            <a:endParaRPr dirty="0"/>
          </a:p>
        </p:txBody>
      </p:sp>
      <p:sp>
        <p:nvSpPr>
          <p:cNvPr id="374" name="Google Shape;374;p19"/>
          <p:cNvSpPr txBox="1">
            <a:spLocks noGrp="1"/>
          </p:cNvSpPr>
          <p:nvPr>
            <p:ph type="body" idx="2"/>
          </p:nvPr>
        </p:nvSpPr>
        <p:spPr>
          <a:xfrm>
            <a:off x="4790417" y="1417843"/>
            <a:ext cx="3587400" cy="30771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dirty="0">
                <a:latin typeface="Montserrat"/>
                <a:ea typeface="Montserrat"/>
                <a:cs typeface="Montserrat"/>
                <a:sym typeface="Montserrat"/>
              </a:rPr>
              <a:t>EDGE</a:t>
            </a:r>
            <a:endParaRPr b="1" dirty="0">
              <a:latin typeface="Montserrat"/>
              <a:ea typeface="Montserrat"/>
              <a:cs typeface="Montserrat"/>
              <a:sym typeface="Montserrat"/>
            </a:endParaRPr>
          </a:p>
          <a:p>
            <a:pPr marL="342900" indent="-342900"/>
            <a:r>
              <a:rPr lang="en" dirty="0"/>
              <a:t>Explain</a:t>
            </a:r>
          </a:p>
          <a:p>
            <a:pPr marL="342900" indent="-342900"/>
            <a:r>
              <a:rPr lang="en" dirty="0"/>
              <a:t>Demonstrate</a:t>
            </a:r>
          </a:p>
          <a:p>
            <a:pPr marL="342900" indent="-342900"/>
            <a:r>
              <a:rPr lang="en" dirty="0"/>
              <a:t>Guide</a:t>
            </a:r>
          </a:p>
          <a:p>
            <a:pPr marL="342900" indent="-342900"/>
            <a:r>
              <a:rPr lang="en" dirty="0"/>
              <a:t>Enable</a:t>
            </a:r>
            <a:endParaRPr dirty="0"/>
          </a:p>
        </p:txBody>
      </p:sp>
      <p:sp>
        <p:nvSpPr>
          <p:cNvPr id="375" name="Google Shape;3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4125267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49817" y="820076"/>
            <a:ext cx="4061880"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Good mentoring communication involves:</a:t>
            </a:r>
            <a:endParaRPr dirty="0"/>
          </a:p>
        </p:txBody>
      </p:sp>
      <p:sp>
        <p:nvSpPr>
          <p:cNvPr id="346" name="Google Shape;346;p17"/>
          <p:cNvSpPr txBox="1">
            <a:spLocks noGrp="1"/>
          </p:cNvSpPr>
          <p:nvPr>
            <p:ph type="body" idx="1"/>
          </p:nvPr>
        </p:nvSpPr>
        <p:spPr>
          <a:xfrm>
            <a:off x="861134" y="1890943"/>
            <a:ext cx="7102136" cy="2432481"/>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US" sz="1800" b="1" dirty="0"/>
              <a:t>Mutual respect and trust </a:t>
            </a:r>
            <a:r>
              <a:rPr lang="en-US" sz="1800" dirty="0"/>
              <a:t>— A relationship built on trust and respect eventually creates a secure and safe environment in which mentoring can take place.</a:t>
            </a:r>
          </a:p>
          <a:p>
            <a:pPr marL="457200" lvl="0" indent="-355600" algn="l" rtl="0">
              <a:spcBef>
                <a:spcPts val="0"/>
              </a:spcBef>
              <a:spcAft>
                <a:spcPts val="0"/>
              </a:spcAft>
              <a:buSzPts val="2000"/>
              <a:buChar char="❑"/>
            </a:pPr>
            <a:r>
              <a:rPr lang="en-US" sz="1800" dirty="0"/>
              <a:t> </a:t>
            </a:r>
            <a:r>
              <a:rPr lang="en-US" sz="1800" b="1" dirty="0"/>
              <a:t>Listening</a:t>
            </a:r>
            <a:r>
              <a:rPr lang="en-US" sz="1800" dirty="0"/>
              <a:t> – Listening entails the ability and willingness to look at something from the other person’s perspective.  Listening is also recognizing what is not being said.</a:t>
            </a: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spTree>
    <p:extLst>
      <p:ext uri="{BB962C8B-B14F-4D97-AF65-F5344CB8AC3E}">
        <p14:creationId xmlns:p14="http://schemas.microsoft.com/office/powerpoint/2010/main" val="2863594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05429" y="823280"/>
            <a:ext cx="4692195"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Good mentoring communication involves (Cont):</a:t>
            </a:r>
            <a:endParaRPr dirty="0"/>
          </a:p>
        </p:txBody>
      </p:sp>
      <p:sp>
        <p:nvSpPr>
          <p:cNvPr id="346" name="Google Shape;346;p17"/>
          <p:cNvSpPr txBox="1">
            <a:spLocks noGrp="1"/>
          </p:cNvSpPr>
          <p:nvPr>
            <p:ph type="body" idx="1"/>
          </p:nvPr>
        </p:nvSpPr>
        <p:spPr>
          <a:xfrm>
            <a:off x="896645" y="1669004"/>
            <a:ext cx="7039992" cy="2272681"/>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US" sz="1800" b="1" dirty="0"/>
              <a:t>Nonverbal communication </a:t>
            </a:r>
            <a:r>
              <a:rPr lang="en-US" sz="1800" dirty="0"/>
              <a:t>— </a:t>
            </a:r>
            <a:r>
              <a:rPr lang="en-US" sz="1800" b="0" i="0" u="none" strike="noStrike" baseline="0" dirty="0">
                <a:solidFill>
                  <a:srgbClr val="212745"/>
                </a:solidFill>
              </a:rPr>
              <a:t>Nonverbal communication is particularly powerful in communicating issues of trust, affirmation, and empathy that are fundamental to a mentoring relationship.</a:t>
            </a:r>
          </a:p>
          <a:p>
            <a:pPr algn="l"/>
            <a:r>
              <a:rPr lang="en-US" sz="1800" b="1" dirty="0">
                <a:solidFill>
                  <a:srgbClr val="212745"/>
                </a:solidFill>
              </a:rPr>
              <a:t>Giving and receiving feedback </a:t>
            </a:r>
            <a:r>
              <a:rPr lang="en-US" sz="1800" dirty="0"/>
              <a:t>—</a:t>
            </a:r>
            <a:r>
              <a:rPr lang="en-US" sz="1800" dirty="0">
                <a:solidFill>
                  <a:srgbClr val="212745"/>
                </a:solidFill>
              </a:rPr>
              <a:t> </a:t>
            </a:r>
            <a:r>
              <a:rPr lang="en-US" sz="1800" b="0" i="0" u="none" strike="noStrike" baseline="0" dirty="0">
                <a:solidFill>
                  <a:srgbClr val="212745"/>
                </a:solidFill>
              </a:rPr>
              <a:t>Effective feedback is another vital aspect of mentoring. The way in which feedback is administered can make or break a mentoring relationship.</a:t>
            </a:r>
            <a:endParaRPr lang="en-US" sz="1800" dirty="0"/>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706661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7"/>
          <p:cNvSpPr txBox="1">
            <a:spLocks noGrp="1"/>
          </p:cNvSpPr>
          <p:nvPr>
            <p:ph type="title"/>
          </p:nvPr>
        </p:nvSpPr>
        <p:spPr>
          <a:xfrm>
            <a:off x="776450" y="402700"/>
            <a:ext cx="4061880" cy="37853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Making the Mentoring relationship work</a:t>
            </a:r>
            <a:endParaRPr dirty="0"/>
          </a:p>
        </p:txBody>
      </p:sp>
      <p:sp>
        <p:nvSpPr>
          <p:cNvPr id="346" name="Google Shape;346;p17"/>
          <p:cNvSpPr txBox="1">
            <a:spLocks noGrp="1"/>
          </p:cNvSpPr>
          <p:nvPr>
            <p:ph type="body" idx="1"/>
          </p:nvPr>
        </p:nvSpPr>
        <p:spPr>
          <a:xfrm>
            <a:off x="776450" y="1305017"/>
            <a:ext cx="7591200" cy="3018407"/>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US" sz="1800" b="1" dirty="0"/>
              <a:t>Communication</a:t>
            </a:r>
            <a:r>
              <a:rPr lang="en-US" sz="1800" dirty="0"/>
              <a:t>—Both parties should communicate openly and honestly. Mentees should willingly indicate their needs and mentors should willingly share their strengths and knowledge.</a:t>
            </a:r>
          </a:p>
          <a:p>
            <a:pPr marL="457200" lvl="0" indent="-355600" algn="l" rtl="0">
              <a:spcBef>
                <a:spcPts val="0"/>
              </a:spcBef>
              <a:spcAft>
                <a:spcPts val="0"/>
              </a:spcAft>
              <a:buSzPts val="2000"/>
              <a:buChar char="❑"/>
            </a:pPr>
            <a:r>
              <a:rPr lang="en-US" sz="1800" b="1" dirty="0"/>
              <a:t>Commitment</a:t>
            </a:r>
            <a:r>
              <a:rPr lang="en-US" sz="1800" dirty="0"/>
              <a:t>—Both parties should be committed to making the relationship work. All individuals involved should live up to their responsibilities.</a:t>
            </a:r>
          </a:p>
          <a:p>
            <a:pPr marL="457200" lvl="0" indent="-355600" algn="l" rtl="0">
              <a:spcBef>
                <a:spcPts val="0"/>
              </a:spcBef>
              <a:spcAft>
                <a:spcPts val="0"/>
              </a:spcAft>
              <a:buSzPts val="2000"/>
              <a:buChar char="❑"/>
            </a:pPr>
            <a:r>
              <a:rPr lang="en-US" sz="1800" dirty="0"/>
              <a:t> </a:t>
            </a:r>
            <a:r>
              <a:rPr lang="en-US" sz="1800" b="1" dirty="0"/>
              <a:t>Trust</a:t>
            </a:r>
            <a:r>
              <a:rPr lang="en-US" sz="1800" dirty="0"/>
              <a:t>—Trust is an underlying factor in a successful mentoring relationship. Building trust depends on simple actions such as keeping appointments, as well as more profound actions such as sharing successes and failures.</a:t>
            </a:r>
          </a:p>
        </p:txBody>
      </p:sp>
      <p:sp>
        <p:nvSpPr>
          <p:cNvPr id="347" name="Google Shape;347;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1270180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3"/>
          <p:cNvSpPr txBox="1">
            <a:spLocks noGrp="1"/>
          </p:cNvSpPr>
          <p:nvPr>
            <p:ph type="title"/>
          </p:nvPr>
        </p:nvSpPr>
        <p:spPr>
          <a:xfrm>
            <a:off x="486229" y="402701"/>
            <a:ext cx="4804787" cy="357902"/>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a:t>Dimensions of Personal Development</a:t>
            </a:r>
            <a:endParaRPr sz="2400" dirty="0"/>
          </a:p>
        </p:txBody>
      </p:sp>
      <p:sp>
        <p:nvSpPr>
          <p:cNvPr id="404" name="Google Shape;404;p23"/>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405" name="Google Shape;405;p23"/>
          <p:cNvSpPr/>
          <p:nvPr/>
        </p:nvSpPr>
        <p:spPr>
          <a:xfrm>
            <a:off x="378921" y="760603"/>
            <a:ext cx="8244114" cy="3986073"/>
          </a:xfrm>
          <a:prstGeom prst="rect">
            <a:avLst/>
          </a:prstGeom>
          <a:solidFill>
            <a:schemeClr val="accent6">
              <a:alpha val="48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ontserrat"/>
              <a:ea typeface="Montserrat"/>
              <a:cs typeface="Montserrat"/>
              <a:sym typeface="Montserrat"/>
            </a:endParaRPr>
          </a:p>
        </p:txBody>
      </p:sp>
      <p:cxnSp>
        <p:nvCxnSpPr>
          <p:cNvPr id="3" name="Straight Connector 2">
            <a:extLst>
              <a:ext uri="{FF2B5EF4-FFF2-40B4-BE49-F238E27FC236}">
                <a16:creationId xmlns:a16="http://schemas.microsoft.com/office/drawing/2014/main" id="{4196B87C-43DD-4CF2-A563-C3D37E4EBCA6}"/>
              </a:ext>
            </a:extLst>
          </p:cNvPr>
          <p:cNvCxnSpPr>
            <a:cxnSpLocks/>
          </p:cNvCxnSpPr>
          <p:nvPr/>
        </p:nvCxnSpPr>
        <p:spPr>
          <a:xfrm>
            <a:off x="4500979" y="1393794"/>
            <a:ext cx="0" cy="3116062"/>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E7F838-0254-4949-BE40-ACD8A5F1CECF}"/>
              </a:ext>
            </a:extLst>
          </p:cNvPr>
          <p:cNvCxnSpPr/>
          <p:nvPr/>
        </p:nvCxnSpPr>
        <p:spPr>
          <a:xfrm>
            <a:off x="772357" y="2885243"/>
            <a:ext cx="7625919"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4F1334F-4344-4687-8E09-5A46A4D4F7EE}"/>
              </a:ext>
            </a:extLst>
          </p:cNvPr>
          <p:cNvSpPr txBox="1"/>
          <p:nvPr/>
        </p:nvSpPr>
        <p:spPr>
          <a:xfrm>
            <a:off x="1380829" y="1083079"/>
            <a:ext cx="1331645" cy="369332"/>
          </a:xfrm>
          <a:prstGeom prst="rect">
            <a:avLst/>
          </a:prstGeom>
          <a:noFill/>
        </p:spPr>
        <p:txBody>
          <a:bodyPr wrap="square" rtlCol="0">
            <a:spAutoFit/>
          </a:bodyPr>
          <a:lstStyle/>
          <a:p>
            <a:r>
              <a:rPr lang="en-US" sz="1800" b="1" dirty="0">
                <a:solidFill>
                  <a:srgbClr val="96AAE2"/>
                </a:solidFill>
                <a:latin typeface="Montserrat"/>
              </a:rPr>
              <a:t>Coaching</a:t>
            </a:r>
          </a:p>
        </p:txBody>
      </p:sp>
      <p:sp>
        <p:nvSpPr>
          <p:cNvPr id="8" name="TextBox 7">
            <a:extLst>
              <a:ext uri="{FF2B5EF4-FFF2-40B4-BE49-F238E27FC236}">
                <a16:creationId xmlns:a16="http://schemas.microsoft.com/office/drawing/2014/main" id="{6AD8C961-4B59-4FCA-90D4-571DD25B4EE1}"/>
              </a:ext>
            </a:extLst>
          </p:cNvPr>
          <p:cNvSpPr txBox="1"/>
          <p:nvPr/>
        </p:nvSpPr>
        <p:spPr>
          <a:xfrm>
            <a:off x="6593715" y="1100831"/>
            <a:ext cx="1331645" cy="369332"/>
          </a:xfrm>
          <a:prstGeom prst="rect">
            <a:avLst/>
          </a:prstGeom>
          <a:noFill/>
        </p:spPr>
        <p:txBody>
          <a:bodyPr wrap="square" rtlCol="0">
            <a:spAutoFit/>
          </a:bodyPr>
          <a:lstStyle/>
          <a:p>
            <a:r>
              <a:rPr lang="en-US" sz="1800" b="1" dirty="0">
                <a:solidFill>
                  <a:srgbClr val="96AAE2"/>
                </a:solidFill>
                <a:latin typeface="Montserrat"/>
              </a:rPr>
              <a:t>Mentoring</a:t>
            </a:r>
          </a:p>
        </p:txBody>
      </p:sp>
      <p:sp>
        <p:nvSpPr>
          <p:cNvPr id="9" name="TextBox 8">
            <a:extLst>
              <a:ext uri="{FF2B5EF4-FFF2-40B4-BE49-F238E27FC236}">
                <a16:creationId xmlns:a16="http://schemas.microsoft.com/office/drawing/2014/main" id="{79A6D64B-649B-4DCF-A920-B5DDC89FDAA8}"/>
              </a:ext>
            </a:extLst>
          </p:cNvPr>
          <p:cNvSpPr txBox="1"/>
          <p:nvPr/>
        </p:nvSpPr>
        <p:spPr>
          <a:xfrm>
            <a:off x="3413464" y="1075965"/>
            <a:ext cx="2175029" cy="369332"/>
          </a:xfrm>
          <a:prstGeom prst="rect">
            <a:avLst/>
          </a:prstGeom>
          <a:noFill/>
        </p:spPr>
        <p:txBody>
          <a:bodyPr wrap="square" rtlCol="0">
            <a:spAutoFit/>
          </a:bodyPr>
          <a:lstStyle/>
          <a:p>
            <a:r>
              <a:rPr lang="en-US" sz="1800" dirty="0">
                <a:solidFill>
                  <a:schemeClr val="tx1"/>
                </a:solidFill>
                <a:latin typeface="Montserrat"/>
              </a:rPr>
              <a:t>Directive Influence</a:t>
            </a:r>
          </a:p>
        </p:txBody>
      </p:sp>
      <p:sp>
        <p:nvSpPr>
          <p:cNvPr id="11" name="TextBox 10">
            <a:extLst>
              <a:ext uri="{FF2B5EF4-FFF2-40B4-BE49-F238E27FC236}">
                <a16:creationId xmlns:a16="http://schemas.microsoft.com/office/drawing/2014/main" id="{2255EDF7-D951-47F9-81B7-9BF9A5102A53}"/>
              </a:ext>
            </a:extLst>
          </p:cNvPr>
          <p:cNvSpPr txBox="1"/>
          <p:nvPr/>
        </p:nvSpPr>
        <p:spPr>
          <a:xfrm>
            <a:off x="959136" y="1687411"/>
            <a:ext cx="2175029" cy="369332"/>
          </a:xfrm>
          <a:prstGeom prst="rect">
            <a:avLst/>
          </a:prstGeom>
          <a:noFill/>
        </p:spPr>
        <p:txBody>
          <a:bodyPr wrap="square" rtlCol="0">
            <a:spAutoFit/>
          </a:bodyPr>
          <a:lstStyle/>
          <a:p>
            <a:r>
              <a:rPr lang="en-US" sz="1800" dirty="0">
                <a:solidFill>
                  <a:schemeClr val="tx1"/>
                </a:solidFill>
                <a:latin typeface="Montserrat"/>
              </a:rPr>
              <a:t>Guiding</a:t>
            </a:r>
          </a:p>
        </p:txBody>
      </p:sp>
      <p:sp>
        <p:nvSpPr>
          <p:cNvPr id="12" name="TextBox 11">
            <a:extLst>
              <a:ext uri="{FF2B5EF4-FFF2-40B4-BE49-F238E27FC236}">
                <a16:creationId xmlns:a16="http://schemas.microsoft.com/office/drawing/2014/main" id="{3F13525D-E2DE-48F0-B900-0E7A230DE8E2}"/>
              </a:ext>
            </a:extLst>
          </p:cNvPr>
          <p:cNvSpPr txBox="1"/>
          <p:nvPr/>
        </p:nvSpPr>
        <p:spPr>
          <a:xfrm>
            <a:off x="6009835" y="1687411"/>
            <a:ext cx="2613200" cy="369332"/>
          </a:xfrm>
          <a:prstGeom prst="rect">
            <a:avLst/>
          </a:prstGeom>
          <a:noFill/>
        </p:spPr>
        <p:txBody>
          <a:bodyPr wrap="square" rtlCol="0">
            <a:spAutoFit/>
          </a:bodyPr>
          <a:lstStyle/>
          <a:p>
            <a:r>
              <a:rPr lang="en-US" sz="1800" dirty="0">
                <a:solidFill>
                  <a:schemeClr val="tx1"/>
                </a:solidFill>
                <a:latin typeface="Montserrat"/>
              </a:rPr>
              <a:t>Listening and Questioning</a:t>
            </a:r>
          </a:p>
        </p:txBody>
      </p:sp>
      <p:sp>
        <p:nvSpPr>
          <p:cNvPr id="13" name="TextBox 12">
            <a:extLst>
              <a:ext uri="{FF2B5EF4-FFF2-40B4-BE49-F238E27FC236}">
                <a16:creationId xmlns:a16="http://schemas.microsoft.com/office/drawing/2014/main" id="{BB6B7BF7-23AC-4EC1-9B59-DC6D628DF0E8}"/>
              </a:ext>
            </a:extLst>
          </p:cNvPr>
          <p:cNvSpPr txBox="1"/>
          <p:nvPr/>
        </p:nvSpPr>
        <p:spPr>
          <a:xfrm>
            <a:off x="3292875" y="4388819"/>
            <a:ext cx="2416206" cy="369332"/>
          </a:xfrm>
          <a:prstGeom prst="rect">
            <a:avLst/>
          </a:prstGeom>
          <a:noFill/>
        </p:spPr>
        <p:txBody>
          <a:bodyPr wrap="square" rtlCol="0">
            <a:spAutoFit/>
          </a:bodyPr>
          <a:lstStyle/>
          <a:p>
            <a:r>
              <a:rPr lang="en-US" sz="1800" dirty="0">
                <a:solidFill>
                  <a:schemeClr val="tx1"/>
                </a:solidFill>
                <a:latin typeface="Montserrat"/>
              </a:rPr>
              <a:t>Non-Directive Influence</a:t>
            </a:r>
          </a:p>
        </p:txBody>
      </p:sp>
      <p:sp>
        <p:nvSpPr>
          <p:cNvPr id="14" name="TextBox 13">
            <a:extLst>
              <a:ext uri="{FF2B5EF4-FFF2-40B4-BE49-F238E27FC236}">
                <a16:creationId xmlns:a16="http://schemas.microsoft.com/office/drawing/2014/main" id="{0DBCF4AF-595B-40FD-995B-A2255EB906A0}"/>
              </a:ext>
            </a:extLst>
          </p:cNvPr>
          <p:cNvSpPr txBox="1"/>
          <p:nvPr/>
        </p:nvSpPr>
        <p:spPr>
          <a:xfrm>
            <a:off x="6747114" y="3652580"/>
            <a:ext cx="1875921" cy="369332"/>
          </a:xfrm>
          <a:prstGeom prst="rect">
            <a:avLst/>
          </a:prstGeom>
          <a:noFill/>
        </p:spPr>
        <p:txBody>
          <a:bodyPr wrap="square" rtlCol="0">
            <a:spAutoFit/>
          </a:bodyPr>
          <a:lstStyle/>
          <a:p>
            <a:r>
              <a:rPr lang="en-US" sz="1800" dirty="0">
                <a:solidFill>
                  <a:schemeClr val="tx1"/>
                </a:solidFill>
                <a:latin typeface="Montserrat"/>
              </a:rPr>
              <a:t>Role Modeling</a:t>
            </a:r>
          </a:p>
        </p:txBody>
      </p:sp>
      <p:sp>
        <p:nvSpPr>
          <p:cNvPr id="15" name="TextBox 14">
            <a:extLst>
              <a:ext uri="{FF2B5EF4-FFF2-40B4-BE49-F238E27FC236}">
                <a16:creationId xmlns:a16="http://schemas.microsoft.com/office/drawing/2014/main" id="{657C5E76-635E-4D33-9D4A-FC31C802AC98}"/>
              </a:ext>
            </a:extLst>
          </p:cNvPr>
          <p:cNvSpPr txBox="1"/>
          <p:nvPr/>
        </p:nvSpPr>
        <p:spPr>
          <a:xfrm>
            <a:off x="925850" y="3655870"/>
            <a:ext cx="2964788" cy="369332"/>
          </a:xfrm>
          <a:prstGeom prst="rect">
            <a:avLst/>
          </a:prstGeom>
          <a:noFill/>
        </p:spPr>
        <p:txBody>
          <a:bodyPr wrap="square" rtlCol="0">
            <a:spAutoFit/>
          </a:bodyPr>
          <a:lstStyle/>
          <a:p>
            <a:r>
              <a:rPr lang="en-US" sz="1800" dirty="0">
                <a:solidFill>
                  <a:schemeClr val="tx1"/>
                </a:solidFill>
                <a:latin typeface="Montserrat"/>
              </a:rPr>
              <a:t>Networking and Facilitating</a:t>
            </a:r>
          </a:p>
        </p:txBody>
      </p:sp>
      <p:sp>
        <p:nvSpPr>
          <p:cNvPr id="16" name="TextBox 15">
            <a:extLst>
              <a:ext uri="{FF2B5EF4-FFF2-40B4-BE49-F238E27FC236}">
                <a16:creationId xmlns:a16="http://schemas.microsoft.com/office/drawing/2014/main" id="{6C21AE2C-9018-4C10-BD5E-A8842025F5F1}"/>
              </a:ext>
            </a:extLst>
          </p:cNvPr>
          <p:cNvSpPr txBox="1"/>
          <p:nvPr/>
        </p:nvSpPr>
        <p:spPr>
          <a:xfrm>
            <a:off x="745724" y="2562077"/>
            <a:ext cx="2123983" cy="646331"/>
          </a:xfrm>
          <a:prstGeom prst="rect">
            <a:avLst/>
          </a:prstGeom>
          <a:noFill/>
        </p:spPr>
        <p:txBody>
          <a:bodyPr wrap="square" rtlCol="0">
            <a:spAutoFit/>
          </a:bodyPr>
          <a:lstStyle/>
          <a:p>
            <a:r>
              <a:rPr lang="en-US" sz="1800" dirty="0">
                <a:solidFill>
                  <a:srgbClr val="00B050"/>
                </a:solidFill>
                <a:latin typeface="Montserrat"/>
              </a:rPr>
              <a:t>Intellectual Need</a:t>
            </a:r>
          </a:p>
          <a:p>
            <a:r>
              <a:rPr lang="en-US" sz="1800" dirty="0">
                <a:solidFill>
                  <a:srgbClr val="00B050"/>
                </a:solidFill>
                <a:latin typeface="Montserrat"/>
              </a:rPr>
              <a:t>Challenging</a:t>
            </a:r>
          </a:p>
        </p:txBody>
      </p:sp>
      <p:sp>
        <p:nvSpPr>
          <p:cNvPr id="17" name="TextBox 16">
            <a:extLst>
              <a:ext uri="{FF2B5EF4-FFF2-40B4-BE49-F238E27FC236}">
                <a16:creationId xmlns:a16="http://schemas.microsoft.com/office/drawing/2014/main" id="{66187E4B-F9D8-4026-BB5B-664D4B71B662}"/>
              </a:ext>
            </a:extLst>
          </p:cNvPr>
          <p:cNvSpPr txBox="1"/>
          <p:nvPr/>
        </p:nvSpPr>
        <p:spPr>
          <a:xfrm>
            <a:off x="6192088" y="2562076"/>
            <a:ext cx="2175029" cy="646331"/>
          </a:xfrm>
          <a:prstGeom prst="rect">
            <a:avLst/>
          </a:prstGeom>
          <a:noFill/>
        </p:spPr>
        <p:txBody>
          <a:bodyPr wrap="square" rtlCol="0">
            <a:spAutoFit/>
          </a:bodyPr>
          <a:lstStyle/>
          <a:p>
            <a:pPr algn="r"/>
            <a:r>
              <a:rPr lang="en-US" sz="1800" dirty="0">
                <a:solidFill>
                  <a:srgbClr val="00B050"/>
                </a:solidFill>
                <a:latin typeface="Montserrat"/>
              </a:rPr>
              <a:t>Intellectual Need</a:t>
            </a:r>
          </a:p>
          <a:p>
            <a:pPr algn="r"/>
            <a:r>
              <a:rPr lang="en-US" sz="1800" dirty="0">
                <a:solidFill>
                  <a:srgbClr val="00B050"/>
                </a:solidFill>
                <a:latin typeface="Montserrat"/>
              </a:rPr>
              <a:t>Nurturing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4F7FF"/>
            </a:gs>
            <a:gs pos="62000">
              <a:srgbClr val="CCD4EB"/>
            </a:gs>
            <a:gs pos="100000">
              <a:schemeClr val="accent2"/>
            </a:gs>
          </a:gsLst>
          <a:path path="circle">
            <a:fillToRect r="100000" b="100000"/>
          </a:path>
          <a:tileRect l="-100000" t="-100000"/>
        </a:gradFill>
        <a:effectLst/>
      </p:bgPr>
    </p:bg>
    <p:spTree>
      <p:nvGrpSpPr>
        <p:cNvPr id="1" name="Shape 338"/>
        <p:cNvGrpSpPr/>
        <p:nvPr/>
      </p:nvGrpSpPr>
      <p:grpSpPr>
        <a:xfrm>
          <a:off x="0" y="0"/>
          <a:ext cx="0" cy="0"/>
          <a:chOff x="0" y="0"/>
          <a:chExt cx="0" cy="0"/>
        </a:xfrm>
      </p:grpSpPr>
      <p:pic>
        <p:nvPicPr>
          <p:cNvPr id="3" name="Picture 2">
            <a:extLst>
              <a:ext uri="{FF2B5EF4-FFF2-40B4-BE49-F238E27FC236}">
                <a16:creationId xmlns:a16="http://schemas.microsoft.com/office/drawing/2014/main" id="{B1ACC7B9-7F5F-4219-999C-B5A183BD5E26}"/>
              </a:ext>
              <a:ext uri="{C183D7F6-B498-43B3-948B-1728B52AA6E4}">
                <adec:decorative xmlns:adec="http://schemas.microsoft.com/office/drawing/2017/decorative" val="1"/>
              </a:ext>
            </a:extLst>
          </p:cNvPr>
          <p:cNvPicPr>
            <a:picLocks noChangeAspect="1"/>
          </p:cNvPicPr>
          <p:nvPr/>
        </p:nvPicPr>
        <p:blipFill>
          <a:blip r:embed="rId3">
            <a:alphaModFix amt="56000"/>
          </a:blip>
          <a:stretch>
            <a:fillRect/>
          </a:stretch>
        </p:blipFill>
        <p:spPr>
          <a:xfrm>
            <a:off x="2237799" y="476360"/>
            <a:ext cx="4097687" cy="4470204"/>
          </a:xfrm>
          <a:prstGeom prst="rect">
            <a:avLst/>
          </a:prstGeom>
        </p:spPr>
      </p:pic>
      <p:sp>
        <p:nvSpPr>
          <p:cNvPr id="339" name="Google Shape;339;p16"/>
          <p:cNvSpPr txBox="1">
            <a:spLocks noGrp="1"/>
          </p:cNvSpPr>
          <p:nvPr>
            <p:ph type="body" idx="1"/>
          </p:nvPr>
        </p:nvSpPr>
        <p:spPr>
          <a:xfrm>
            <a:off x="2203842" y="421907"/>
            <a:ext cx="4165600" cy="2872835"/>
          </a:xfrm>
          <a:prstGeom prst="rect">
            <a:avLst/>
          </a:prstGeom>
        </p:spPr>
        <p:txBody>
          <a:bodyPr spcFirstLastPara="1" wrap="square" lIns="0" tIns="0" rIns="0" bIns="0" anchor="ctr" anchorCtr="0">
            <a:noAutofit/>
          </a:bodyPr>
          <a:lstStyle/>
          <a:p>
            <a:pPr marL="0" lvl="0" indent="0" algn="ctr" rtl="0">
              <a:lnSpc>
                <a:spcPct val="100000"/>
              </a:lnSpc>
              <a:spcBef>
                <a:spcPts val="0"/>
              </a:spcBef>
              <a:spcAft>
                <a:spcPts val="0"/>
              </a:spcAft>
              <a:buNone/>
            </a:pPr>
            <a:r>
              <a:rPr lang="en-US" sz="2000" b="0" dirty="0"/>
              <a:t>The delicate balance of</a:t>
            </a:r>
          </a:p>
          <a:p>
            <a:pPr marL="0" lvl="0" indent="0" algn="ctr" rtl="0">
              <a:lnSpc>
                <a:spcPct val="100000"/>
              </a:lnSpc>
              <a:spcBef>
                <a:spcPts val="0"/>
              </a:spcBef>
              <a:spcAft>
                <a:spcPts val="0"/>
              </a:spcAft>
              <a:buNone/>
            </a:pPr>
            <a:r>
              <a:rPr lang="en-US" sz="2000" b="0" dirty="0"/>
              <a:t>mentoring someone is not</a:t>
            </a:r>
          </a:p>
          <a:p>
            <a:pPr marL="0" lvl="0" indent="0" algn="ctr" rtl="0">
              <a:lnSpc>
                <a:spcPct val="100000"/>
              </a:lnSpc>
              <a:spcBef>
                <a:spcPts val="0"/>
              </a:spcBef>
              <a:spcAft>
                <a:spcPts val="0"/>
              </a:spcAft>
              <a:buNone/>
            </a:pPr>
            <a:r>
              <a:rPr lang="en-US" sz="2000" b="0" dirty="0"/>
              <a:t>creating them in your own image,</a:t>
            </a:r>
          </a:p>
          <a:p>
            <a:pPr marL="0" lvl="0" indent="0" algn="ctr" rtl="0">
              <a:lnSpc>
                <a:spcPct val="100000"/>
              </a:lnSpc>
              <a:spcBef>
                <a:spcPts val="0"/>
              </a:spcBef>
              <a:spcAft>
                <a:spcPts val="0"/>
              </a:spcAft>
              <a:buNone/>
            </a:pPr>
            <a:r>
              <a:rPr lang="en-US" sz="2000" b="0" dirty="0"/>
              <a:t>but giving them the opportunity</a:t>
            </a:r>
          </a:p>
          <a:p>
            <a:pPr marL="0" lvl="0" indent="0" algn="ctr" rtl="0">
              <a:lnSpc>
                <a:spcPct val="100000"/>
              </a:lnSpc>
              <a:spcBef>
                <a:spcPts val="0"/>
              </a:spcBef>
              <a:spcAft>
                <a:spcPts val="0"/>
              </a:spcAft>
              <a:buNone/>
            </a:pPr>
            <a:r>
              <a:rPr lang="en-US" sz="2000" b="0" dirty="0"/>
              <a:t>to create themselves</a:t>
            </a:r>
          </a:p>
          <a:p>
            <a:pPr marL="0" lvl="0" indent="0" algn="ctr" rtl="0">
              <a:spcBef>
                <a:spcPts val="600"/>
              </a:spcBef>
              <a:spcAft>
                <a:spcPts val="0"/>
              </a:spcAft>
              <a:buNone/>
            </a:pPr>
            <a:endParaRPr lang="en-US" sz="2000" b="0" dirty="0"/>
          </a:p>
          <a:p>
            <a:pPr marL="0" lvl="0" indent="0" algn="ctr" rtl="0">
              <a:spcBef>
                <a:spcPts val="600"/>
              </a:spcBef>
              <a:spcAft>
                <a:spcPts val="0"/>
              </a:spcAft>
              <a:buNone/>
            </a:pPr>
            <a:r>
              <a:rPr lang="en-US" sz="2000" b="0" dirty="0"/>
              <a:t>Steven Spielberg</a:t>
            </a:r>
          </a:p>
        </p:txBody>
      </p:sp>
      <p:sp>
        <p:nvSpPr>
          <p:cNvPr id="340" name="Google Shape;340;p16"/>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lt1"/>
                </a:solidFill>
              </a:rPr>
              <a:t>19</a:t>
            </a:fld>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3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556" name="Google Shape;556;p34"/>
          <p:cNvSpPr txBox="1">
            <a:spLocks noGrp="1"/>
          </p:cNvSpPr>
          <p:nvPr>
            <p:ph type="ctrTitle" idx="4294967295"/>
          </p:nvPr>
        </p:nvSpPr>
        <p:spPr>
          <a:xfrm>
            <a:off x="558800" y="681944"/>
            <a:ext cx="4724400" cy="862013"/>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7200" dirty="0">
                <a:solidFill>
                  <a:schemeClr val="accent2"/>
                </a:solidFill>
              </a:rPr>
              <a:t>THANKS!</a:t>
            </a:r>
            <a:endParaRPr sz="7200" dirty="0">
              <a:solidFill>
                <a:schemeClr val="accent2"/>
              </a:solidFill>
            </a:endParaRPr>
          </a:p>
        </p:txBody>
      </p:sp>
      <p:sp>
        <p:nvSpPr>
          <p:cNvPr id="557" name="Google Shape;557;p34"/>
          <p:cNvSpPr txBox="1">
            <a:spLocks noGrp="1"/>
          </p:cNvSpPr>
          <p:nvPr>
            <p:ph type="subTitle" idx="4294967295"/>
          </p:nvPr>
        </p:nvSpPr>
        <p:spPr>
          <a:xfrm>
            <a:off x="696686" y="2119993"/>
            <a:ext cx="5388746" cy="2341563"/>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b="1" dirty="0">
                <a:latin typeface="Montserrat"/>
                <a:ea typeface="Montserrat"/>
                <a:cs typeface="Montserrat"/>
                <a:sym typeface="Montserrat"/>
              </a:rPr>
              <a:t>Any questions?  Please type them in the Q &amp; A que</a:t>
            </a:r>
          </a:p>
          <a:p>
            <a:pPr marL="0" lvl="0" indent="0" algn="l" rtl="0">
              <a:spcBef>
                <a:spcPts val="600"/>
              </a:spcBef>
              <a:spcAft>
                <a:spcPts val="0"/>
              </a:spcAft>
              <a:buNone/>
            </a:pPr>
            <a:endParaRPr lang="en" b="1" dirty="0">
              <a:latin typeface="Montserrat"/>
              <a:ea typeface="Montserrat"/>
              <a:cs typeface="Montserrat"/>
              <a:sym typeface="Montserrat"/>
            </a:endParaRPr>
          </a:p>
          <a:p>
            <a:pPr marL="0" lvl="0" indent="0" algn="l" rtl="0">
              <a:spcBef>
                <a:spcPts val="600"/>
              </a:spcBef>
              <a:spcAft>
                <a:spcPts val="0"/>
              </a:spcAft>
              <a:buNone/>
            </a:pPr>
            <a:r>
              <a:rPr lang="en" dirty="0">
                <a:latin typeface="Montserrat"/>
                <a:ea typeface="Montserrat"/>
                <a:cs typeface="Montserrat"/>
                <a:sym typeface="Montserrat"/>
              </a:rPr>
              <a:t>There are some resources you can download posted in the Q &amp; A que</a:t>
            </a:r>
            <a:endParaRPr dirty="0">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1E40-B05D-47C6-AD6A-53C1E572D5C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pic>
        <p:nvPicPr>
          <p:cNvPr id="3" name="Picture 2">
            <a:extLst>
              <a:ext uri="{FF2B5EF4-FFF2-40B4-BE49-F238E27FC236}">
                <a16:creationId xmlns:a16="http://schemas.microsoft.com/office/drawing/2014/main" id="{8DB2F92B-D9DB-4338-A550-54D3CCA6E4DE}"/>
              </a:ext>
            </a:extLst>
          </p:cNvPr>
          <p:cNvPicPr>
            <a:picLocks noChangeAspect="1"/>
          </p:cNvPicPr>
          <p:nvPr/>
        </p:nvPicPr>
        <p:blipFill>
          <a:blip r:embed="rId3"/>
          <a:stretch>
            <a:fillRect/>
          </a:stretch>
        </p:blipFill>
        <p:spPr>
          <a:xfrm>
            <a:off x="2531452" y="558053"/>
            <a:ext cx="3950029" cy="3898054"/>
          </a:xfrm>
          <a:prstGeom prst="rect">
            <a:avLst/>
          </a:prstGeom>
          <a:effectLst>
            <a:outerShdw blurRad="50800" dist="50800" dir="5400000" algn="ctr" rotWithShape="0">
              <a:srgbClr val="000000">
                <a:alpha val="53000"/>
              </a:srgbClr>
            </a:outerShdw>
          </a:effectLst>
        </p:spPr>
      </p:pic>
    </p:spTree>
    <p:extLst>
      <p:ext uri="{BB962C8B-B14F-4D97-AF65-F5344CB8AC3E}">
        <p14:creationId xmlns:p14="http://schemas.microsoft.com/office/powerpoint/2010/main" val="2767649990"/>
      </p:ext>
    </p:extLst>
  </p:cSld>
  <p:clrMapOvr>
    <a:masterClrMapping/>
  </p:clrMapOvr>
</p:sld>
</file>

<file path=ppt/theme/theme1.xml><?xml version="1.0" encoding="utf-8"?>
<a:theme xmlns:a="http://schemas.openxmlformats.org/drawingml/2006/main" name="Volsce template">
  <a:themeElements>
    <a:clrScheme name="Custom 347">
      <a:dk1>
        <a:srgbClr val="252831"/>
      </a:dk1>
      <a:lt1>
        <a:srgbClr val="FFFFFF"/>
      </a:lt1>
      <a:dk2>
        <a:srgbClr val="68728D"/>
      </a:dk2>
      <a:lt2>
        <a:srgbClr val="E9EDF3"/>
      </a:lt2>
      <a:accent1>
        <a:srgbClr val="7D89AC"/>
      </a:accent1>
      <a:accent2>
        <a:srgbClr val="728CD8"/>
      </a:accent2>
      <a:accent3>
        <a:srgbClr val="72D8D8"/>
      </a:accent3>
      <a:accent4>
        <a:srgbClr val="B1D872"/>
      </a:accent4>
      <a:accent5>
        <a:srgbClr val="F8D067"/>
      </a:accent5>
      <a:accent6>
        <a:srgbClr val="BDC3D3"/>
      </a:accent6>
      <a:hlink>
        <a:srgbClr val="7D89A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TotalTime>
  <Words>2333</Words>
  <Application>Microsoft Office PowerPoint</Application>
  <PresentationFormat>On-screen Show (16:9)</PresentationFormat>
  <Paragraphs>238</Paragraphs>
  <Slides>21</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Arial</vt:lpstr>
      <vt:lpstr>Century Gothic</vt:lpstr>
      <vt:lpstr>CIDFont+F1</vt:lpstr>
      <vt:lpstr>Futura-Bold</vt:lpstr>
      <vt:lpstr>Futura-Book</vt:lpstr>
      <vt:lpstr>MinionPro-Bold</vt:lpstr>
      <vt:lpstr>MinionPro-Regular</vt:lpstr>
      <vt:lpstr>Montserrat</vt:lpstr>
      <vt:lpstr>Montserrat Light</vt:lpstr>
      <vt:lpstr>Poppins</vt:lpstr>
      <vt:lpstr>Volsce template</vt:lpstr>
      <vt:lpstr>PowerPoint Presentation</vt:lpstr>
      <vt:lpstr>Coaching and Mentoring in Scouting</vt:lpstr>
      <vt:lpstr>HELLO!</vt:lpstr>
      <vt:lpstr>Who are you?</vt:lpstr>
      <vt:lpstr>Agenda</vt:lpstr>
      <vt:lpstr>What is Coaching?</vt:lpstr>
      <vt:lpstr>Role of Coaching?</vt:lpstr>
      <vt:lpstr>What is Mentoring?</vt:lpstr>
      <vt:lpstr>Role of Mentoring?</vt:lpstr>
      <vt:lpstr>Are mentoring and coaching really the same thing?</vt:lpstr>
      <vt:lpstr>Coaching and Mentoring Relationships</vt:lpstr>
      <vt:lpstr>EDGE and Mentoring</vt:lpstr>
      <vt:lpstr>How does this relate to the leading and teaching EDGE?</vt:lpstr>
      <vt:lpstr>How does this relate to the leading and teaching EDGE</vt:lpstr>
      <vt:lpstr>Good mentoring communication involves:</vt:lpstr>
      <vt:lpstr>Good mentoring communication involves (Cont):</vt:lpstr>
      <vt:lpstr>Making the Mentoring relationship work</vt:lpstr>
      <vt:lpstr>Dimensions of Personal Development</vt:lpstr>
      <vt:lpstr>PowerPoint Presentation</vt:lpstr>
      <vt:lpstr>THANKS!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Coaching and Mentoring in Scouting</dc:title>
  <dc:creator>Jerry Johnson</dc:creator>
  <cp:lastModifiedBy>K Taylor</cp:lastModifiedBy>
  <cp:revision>34</cp:revision>
  <dcterms:modified xsi:type="dcterms:W3CDTF">2020-10-17T20:25:01Z</dcterms:modified>
</cp:coreProperties>
</file>