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sldIdLst>
    <p:sldId id="257" r:id="rId2"/>
    <p:sldId id="256" r:id="rId3"/>
    <p:sldId id="285" r:id="rId4"/>
    <p:sldId id="258" r:id="rId5"/>
    <p:sldId id="270" r:id="rId6"/>
    <p:sldId id="271" r:id="rId7"/>
    <p:sldId id="272" r:id="rId8"/>
    <p:sldId id="273" r:id="rId9"/>
    <p:sldId id="274" r:id="rId10"/>
    <p:sldId id="275" r:id="rId11"/>
    <p:sldId id="284" r:id="rId12"/>
    <p:sldId id="289" r:id="rId13"/>
    <p:sldId id="276" r:id="rId14"/>
    <p:sldId id="277" r:id="rId15"/>
    <p:sldId id="301" r:id="rId16"/>
    <p:sldId id="278" r:id="rId17"/>
    <p:sldId id="279" r:id="rId18"/>
    <p:sldId id="326" r:id="rId19"/>
    <p:sldId id="327" r:id="rId20"/>
    <p:sldId id="328" r:id="rId21"/>
    <p:sldId id="302" r:id="rId22"/>
    <p:sldId id="303" r:id="rId23"/>
    <p:sldId id="304" r:id="rId24"/>
    <p:sldId id="305" r:id="rId25"/>
    <p:sldId id="322" r:id="rId26"/>
    <p:sldId id="314" r:id="rId27"/>
    <p:sldId id="331" r:id="rId28"/>
    <p:sldId id="298" r:id="rId29"/>
    <p:sldId id="306" r:id="rId30"/>
    <p:sldId id="307" r:id="rId31"/>
    <p:sldId id="288" r:id="rId32"/>
    <p:sldId id="290" r:id="rId33"/>
    <p:sldId id="308" r:id="rId34"/>
    <p:sldId id="292" r:id="rId35"/>
    <p:sldId id="291" r:id="rId36"/>
    <p:sldId id="283" r:id="rId37"/>
    <p:sldId id="287" r:id="rId38"/>
    <p:sldId id="309" r:id="rId39"/>
    <p:sldId id="310" r:id="rId40"/>
    <p:sldId id="311" r:id="rId41"/>
    <p:sldId id="300" r:id="rId42"/>
    <p:sldId id="299" r:id="rId43"/>
    <p:sldId id="280" r:id="rId44"/>
    <p:sldId id="286" r:id="rId45"/>
    <p:sldId id="281" r:id="rId46"/>
    <p:sldId id="312" r:id="rId47"/>
    <p:sldId id="313" r:id="rId48"/>
    <p:sldId id="296" r:id="rId49"/>
    <p:sldId id="293" r:id="rId50"/>
    <p:sldId id="282" r:id="rId51"/>
    <p:sldId id="297" r:id="rId52"/>
    <p:sldId id="315" r:id="rId53"/>
    <p:sldId id="316" r:id="rId54"/>
    <p:sldId id="317" r:id="rId55"/>
    <p:sldId id="321" r:id="rId56"/>
    <p:sldId id="318" r:id="rId57"/>
    <p:sldId id="320" r:id="rId58"/>
    <p:sldId id="319" r:id="rId59"/>
    <p:sldId id="332" r:id="rId60"/>
    <p:sldId id="330" r:id="rId61"/>
    <p:sldId id="323" r:id="rId62"/>
    <p:sldId id="324" r:id="rId63"/>
    <p:sldId id="325" r:id="rId64"/>
    <p:sldId id="295" r:id="rId6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00" d="100"/>
          <a:sy n="100" d="100"/>
        </p:scale>
        <p:origin x="-1860" y="-23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79" d="100"/>
          <a:sy n="79" d="100"/>
        </p:scale>
        <p:origin x="-2148"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0B14B7-6B03-43EE-9044-53173F0674B6}" type="datetimeFigureOut">
              <a:rPr lang="en-US" smtClean="0"/>
              <a:t>10/17/2020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3A324C-4C5B-4565-AFDF-EE55509985AA}" type="slidenum">
              <a:rPr lang="en-US" smtClean="0"/>
              <a:t>‹#›</a:t>
            </a:fld>
            <a:endParaRPr lang="en-US"/>
          </a:p>
        </p:txBody>
      </p:sp>
    </p:spTree>
    <p:extLst>
      <p:ext uri="{BB962C8B-B14F-4D97-AF65-F5344CB8AC3E}">
        <p14:creationId xmlns:p14="http://schemas.microsoft.com/office/powerpoint/2010/main" val="3940140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3A324C-4C5B-4565-AFDF-EE55509985AA}" type="slidenum">
              <a:rPr lang="en-US" smtClean="0"/>
              <a:t>1</a:t>
            </a:fld>
            <a:endParaRPr lang="en-US"/>
          </a:p>
        </p:txBody>
      </p:sp>
    </p:spTree>
    <p:extLst>
      <p:ext uri="{BB962C8B-B14F-4D97-AF65-F5344CB8AC3E}">
        <p14:creationId xmlns:p14="http://schemas.microsoft.com/office/powerpoint/2010/main" val="3670169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3A324C-4C5B-4565-AFDF-EE55509985AA}" type="slidenum">
              <a:rPr lang="en-US" smtClean="0"/>
              <a:t>2</a:t>
            </a:fld>
            <a:endParaRPr lang="en-US"/>
          </a:p>
        </p:txBody>
      </p:sp>
    </p:spTree>
    <p:extLst>
      <p:ext uri="{BB962C8B-B14F-4D97-AF65-F5344CB8AC3E}">
        <p14:creationId xmlns:p14="http://schemas.microsoft.com/office/powerpoint/2010/main" val="1082188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3A324C-4C5B-4565-AFDF-EE55509985AA}" type="slidenum">
              <a:rPr lang="en-US" smtClean="0"/>
              <a:t>3</a:t>
            </a:fld>
            <a:endParaRPr lang="en-US"/>
          </a:p>
        </p:txBody>
      </p:sp>
    </p:spTree>
    <p:extLst>
      <p:ext uri="{BB962C8B-B14F-4D97-AF65-F5344CB8AC3E}">
        <p14:creationId xmlns:p14="http://schemas.microsoft.com/office/powerpoint/2010/main" val="2632529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3A324C-4C5B-4565-AFDF-EE55509985AA}" type="slidenum">
              <a:rPr lang="en-US" smtClean="0"/>
              <a:t>4</a:t>
            </a:fld>
            <a:endParaRPr lang="en-US"/>
          </a:p>
        </p:txBody>
      </p:sp>
    </p:spTree>
    <p:extLst>
      <p:ext uri="{BB962C8B-B14F-4D97-AF65-F5344CB8AC3E}">
        <p14:creationId xmlns:p14="http://schemas.microsoft.com/office/powerpoint/2010/main" val="785160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3A324C-4C5B-4565-AFDF-EE55509985AA}" type="slidenum">
              <a:rPr lang="en-US" smtClean="0"/>
              <a:t>5</a:t>
            </a:fld>
            <a:endParaRPr lang="en-US"/>
          </a:p>
        </p:txBody>
      </p:sp>
    </p:spTree>
    <p:extLst>
      <p:ext uri="{BB962C8B-B14F-4D97-AF65-F5344CB8AC3E}">
        <p14:creationId xmlns:p14="http://schemas.microsoft.com/office/powerpoint/2010/main" val="383526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road to crime is paved with small steps.</a:t>
            </a:r>
            <a:endParaRPr lang="en-US" dirty="0"/>
          </a:p>
        </p:txBody>
      </p:sp>
      <p:sp>
        <p:nvSpPr>
          <p:cNvPr id="4" name="Slide Number Placeholder 3"/>
          <p:cNvSpPr>
            <a:spLocks noGrp="1"/>
          </p:cNvSpPr>
          <p:nvPr>
            <p:ph type="sldNum" sz="quarter" idx="10"/>
          </p:nvPr>
        </p:nvSpPr>
        <p:spPr/>
        <p:txBody>
          <a:bodyPr/>
          <a:lstStyle/>
          <a:p>
            <a:fld id="{403A324C-4C5B-4565-AFDF-EE55509985AA}" type="slidenum">
              <a:rPr lang="en-US" smtClean="0"/>
              <a:t>6</a:t>
            </a:fld>
            <a:endParaRPr lang="en-US"/>
          </a:p>
        </p:txBody>
      </p:sp>
    </p:spTree>
    <p:extLst>
      <p:ext uri="{BB962C8B-B14F-4D97-AF65-F5344CB8AC3E}">
        <p14:creationId xmlns:p14="http://schemas.microsoft.com/office/powerpoint/2010/main" val="3790337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3A324C-4C5B-4565-AFDF-EE55509985AA}" type="slidenum">
              <a:rPr lang="en-US" smtClean="0"/>
              <a:t>7</a:t>
            </a:fld>
            <a:endParaRPr lang="en-US"/>
          </a:p>
        </p:txBody>
      </p:sp>
    </p:spTree>
    <p:extLst>
      <p:ext uri="{BB962C8B-B14F-4D97-AF65-F5344CB8AC3E}">
        <p14:creationId xmlns:p14="http://schemas.microsoft.com/office/powerpoint/2010/main" val="17997489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3A324C-4C5B-4565-AFDF-EE55509985AA}" type="slidenum">
              <a:rPr lang="en-US" smtClean="0"/>
              <a:t>8</a:t>
            </a:fld>
            <a:endParaRPr lang="en-US"/>
          </a:p>
        </p:txBody>
      </p:sp>
    </p:spTree>
    <p:extLst>
      <p:ext uri="{BB962C8B-B14F-4D97-AF65-F5344CB8AC3E}">
        <p14:creationId xmlns:p14="http://schemas.microsoft.com/office/powerpoint/2010/main" val="17277437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3A324C-4C5B-4565-AFDF-EE55509985AA}" type="slidenum">
              <a:rPr lang="en-US" smtClean="0"/>
              <a:t>9</a:t>
            </a:fld>
            <a:endParaRPr lang="en-US"/>
          </a:p>
        </p:txBody>
      </p:sp>
    </p:spTree>
    <p:extLst>
      <p:ext uri="{BB962C8B-B14F-4D97-AF65-F5344CB8AC3E}">
        <p14:creationId xmlns:p14="http://schemas.microsoft.com/office/powerpoint/2010/main" val="7564928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3A324C-4C5B-4565-AFDF-EE55509985AA}" type="slidenum">
              <a:rPr lang="en-US" smtClean="0"/>
              <a:t>10</a:t>
            </a:fld>
            <a:endParaRPr lang="en-US"/>
          </a:p>
        </p:txBody>
      </p:sp>
    </p:spTree>
    <p:extLst>
      <p:ext uri="{BB962C8B-B14F-4D97-AF65-F5344CB8AC3E}">
        <p14:creationId xmlns:p14="http://schemas.microsoft.com/office/powerpoint/2010/main" val="22606730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3A324C-4C5B-4565-AFDF-EE55509985AA}" type="slidenum">
              <a:rPr lang="en-US" smtClean="0"/>
              <a:t>11</a:t>
            </a:fld>
            <a:endParaRPr lang="en-US"/>
          </a:p>
        </p:txBody>
      </p:sp>
    </p:spTree>
    <p:extLst>
      <p:ext uri="{BB962C8B-B14F-4D97-AF65-F5344CB8AC3E}">
        <p14:creationId xmlns:p14="http://schemas.microsoft.com/office/powerpoint/2010/main" val="7834857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den meeting with bizarrely competitive scouts.</a:t>
            </a:r>
          </a:p>
          <a:p>
            <a:endParaRPr lang="en-US" dirty="0" smtClean="0"/>
          </a:p>
          <a:p>
            <a:r>
              <a:rPr lang="en-US" dirty="0" smtClean="0"/>
              <a:t>I want to go first!   It’s better to go last.  I want to go last!</a:t>
            </a:r>
          </a:p>
          <a:p>
            <a:endParaRPr lang="en-US" dirty="0"/>
          </a:p>
          <a:p>
            <a:r>
              <a:rPr lang="en-US" dirty="0" smtClean="0"/>
              <a:t>I want ball number 4!!!!!!</a:t>
            </a:r>
          </a:p>
          <a:p>
            <a:endParaRPr lang="en-US" dirty="0"/>
          </a:p>
          <a:p>
            <a:r>
              <a:rPr lang="en-US" dirty="0" smtClean="0"/>
              <a:t>I went up stairs &amp; grabbed a pillowcase.  From now on teams &amp; order are selected with the Balls of Destiny.</a:t>
            </a:r>
          </a:p>
          <a:p>
            <a:endParaRPr lang="en-US" dirty="0"/>
          </a:p>
          <a:p>
            <a:r>
              <a:rPr lang="en-US" dirty="0" smtClean="0"/>
              <a:t>Jar of marbles.</a:t>
            </a:r>
          </a:p>
          <a:p>
            <a:endParaRPr lang="en-US" dirty="0"/>
          </a:p>
          <a:p>
            <a:endParaRPr lang="en-US" dirty="0" smtClean="0"/>
          </a:p>
          <a:p>
            <a:r>
              <a:rPr lang="en-US" dirty="0" smtClean="0"/>
              <a:t>Pack meeting – </a:t>
            </a:r>
            <a:r>
              <a:rPr lang="en-US" dirty="0" err="1" smtClean="0"/>
              <a:t>utonium</a:t>
            </a:r>
            <a:r>
              <a:rPr lang="en-US" dirty="0" smtClean="0"/>
              <a:t> 232 space modulators &amp; best den award</a:t>
            </a:r>
            <a:endParaRPr lang="en-US" dirty="0"/>
          </a:p>
        </p:txBody>
      </p:sp>
      <p:sp>
        <p:nvSpPr>
          <p:cNvPr id="4" name="Slide Number Placeholder 3"/>
          <p:cNvSpPr>
            <a:spLocks noGrp="1"/>
          </p:cNvSpPr>
          <p:nvPr>
            <p:ph type="sldNum" sz="quarter" idx="10"/>
          </p:nvPr>
        </p:nvSpPr>
        <p:spPr/>
        <p:txBody>
          <a:bodyPr/>
          <a:lstStyle/>
          <a:p>
            <a:fld id="{403A324C-4C5B-4565-AFDF-EE55509985AA}" type="slidenum">
              <a:rPr lang="en-US" smtClean="0"/>
              <a:t>12</a:t>
            </a:fld>
            <a:endParaRPr lang="en-US"/>
          </a:p>
        </p:txBody>
      </p:sp>
    </p:spTree>
    <p:extLst>
      <p:ext uri="{BB962C8B-B14F-4D97-AF65-F5344CB8AC3E}">
        <p14:creationId xmlns:p14="http://schemas.microsoft.com/office/powerpoint/2010/main" val="5280995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a den leader I was always trying to get things ready at the last minute.</a:t>
            </a:r>
          </a:p>
          <a:p>
            <a:endParaRPr lang="en-US" dirty="0"/>
          </a:p>
          <a:p>
            <a:r>
              <a:rPr lang="en-US" dirty="0" smtClean="0"/>
              <a:t>Gathering Activities are a great way to keep them busy as they arrive.</a:t>
            </a:r>
          </a:p>
          <a:p>
            <a:endParaRPr lang="en-US" dirty="0"/>
          </a:p>
          <a:p>
            <a:r>
              <a:rPr lang="en-US" dirty="0" smtClean="0"/>
              <a:t>Another adult or the Den Chief can run the game.  The best game doesn’t require a leader.</a:t>
            </a:r>
            <a:endParaRPr lang="en-US" dirty="0"/>
          </a:p>
        </p:txBody>
      </p:sp>
      <p:sp>
        <p:nvSpPr>
          <p:cNvPr id="4" name="Slide Number Placeholder 3"/>
          <p:cNvSpPr>
            <a:spLocks noGrp="1"/>
          </p:cNvSpPr>
          <p:nvPr>
            <p:ph type="sldNum" sz="quarter" idx="10"/>
          </p:nvPr>
        </p:nvSpPr>
        <p:spPr/>
        <p:txBody>
          <a:bodyPr/>
          <a:lstStyle/>
          <a:p>
            <a:fld id="{403A324C-4C5B-4565-AFDF-EE55509985AA}" type="slidenum">
              <a:rPr lang="en-US" smtClean="0"/>
              <a:t>13</a:t>
            </a:fld>
            <a:endParaRPr lang="en-US"/>
          </a:p>
        </p:txBody>
      </p:sp>
    </p:spTree>
    <p:extLst>
      <p:ext uri="{BB962C8B-B14F-4D97-AF65-F5344CB8AC3E}">
        <p14:creationId xmlns:p14="http://schemas.microsoft.com/office/powerpoint/2010/main" val="2032892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3A324C-4C5B-4565-AFDF-EE55509985AA}" type="slidenum">
              <a:rPr lang="en-US" smtClean="0"/>
              <a:t>14</a:t>
            </a:fld>
            <a:endParaRPr lang="en-US"/>
          </a:p>
        </p:txBody>
      </p:sp>
    </p:spTree>
    <p:extLst>
      <p:ext uri="{BB962C8B-B14F-4D97-AF65-F5344CB8AC3E}">
        <p14:creationId xmlns:p14="http://schemas.microsoft.com/office/powerpoint/2010/main" val="35786983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describing the </a:t>
            </a:r>
            <a:r>
              <a:rPr lang="en-US" dirty="0" err="1" smtClean="0"/>
              <a:t>Denner</a:t>
            </a:r>
            <a:r>
              <a:rPr lang="en-US" dirty="0" smtClean="0"/>
              <a:t> job and the “picked-last conundrum” with </a:t>
            </a:r>
            <a:r>
              <a:rPr lang="en-US" dirty="0" err="1" smtClean="0"/>
              <a:t>Denner</a:t>
            </a:r>
            <a:r>
              <a:rPr lang="en-US" dirty="0" smtClean="0"/>
              <a:t> selection….</a:t>
            </a:r>
          </a:p>
          <a:p>
            <a:endParaRPr lang="en-US" dirty="0"/>
          </a:p>
          <a:p>
            <a:endParaRPr lang="en-US" dirty="0" smtClean="0"/>
          </a:p>
          <a:p>
            <a:r>
              <a:rPr lang="en-US" dirty="0" smtClean="0"/>
              <a:t>Exercise with one of the dens: highest pile of pocket lint.</a:t>
            </a:r>
            <a:endParaRPr lang="en-US" dirty="0"/>
          </a:p>
        </p:txBody>
      </p:sp>
      <p:sp>
        <p:nvSpPr>
          <p:cNvPr id="4" name="Slide Number Placeholder 3"/>
          <p:cNvSpPr>
            <a:spLocks noGrp="1"/>
          </p:cNvSpPr>
          <p:nvPr>
            <p:ph type="sldNum" sz="quarter" idx="10"/>
          </p:nvPr>
        </p:nvSpPr>
        <p:spPr/>
        <p:txBody>
          <a:bodyPr/>
          <a:lstStyle/>
          <a:p>
            <a:fld id="{403A324C-4C5B-4565-AFDF-EE55509985AA}" type="slidenum">
              <a:rPr lang="en-US" smtClean="0"/>
              <a:t>16</a:t>
            </a:fld>
            <a:endParaRPr lang="en-US"/>
          </a:p>
        </p:txBody>
      </p:sp>
    </p:spTree>
    <p:extLst>
      <p:ext uri="{BB962C8B-B14F-4D97-AF65-F5344CB8AC3E}">
        <p14:creationId xmlns:p14="http://schemas.microsoft.com/office/powerpoint/2010/main" val="35030368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Games with heavy pool balls?</a:t>
            </a:r>
          </a:p>
          <a:p>
            <a:endParaRPr lang="en-US" dirty="0"/>
          </a:p>
          <a:p>
            <a:r>
              <a:rPr lang="en-US" dirty="0" smtClean="0"/>
              <a:t>Marbles are smaller……  less damaging</a:t>
            </a:r>
          </a:p>
          <a:p>
            <a:endParaRPr lang="en-US" dirty="0" smtClean="0"/>
          </a:p>
          <a:p>
            <a:r>
              <a:rPr lang="en-US" dirty="0" smtClean="0"/>
              <a:t>Try a Den leader’s best friend: the bag-o-ping pong balls</a:t>
            </a:r>
          </a:p>
          <a:p>
            <a:endParaRPr lang="en-US" dirty="0"/>
          </a:p>
          <a:p>
            <a:r>
              <a:rPr lang="en-US" dirty="0" smtClean="0"/>
              <a:t>Ask the audience to think of games to play with ping pong balls.</a:t>
            </a:r>
          </a:p>
          <a:p>
            <a:endParaRPr lang="en-US" dirty="0"/>
          </a:p>
          <a:p>
            <a:r>
              <a:rPr lang="en-US" dirty="0" smtClean="0">
                <a:solidFill>
                  <a:srgbClr val="FF0000"/>
                </a:solidFill>
              </a:rPr>
              <a:t>Blow Ball</a:t>
            </a:r>
          </a:p>
          <a:p>
            <a:endParaRPr lang="en-US" dirty="0"/>
          </a:p>
          <a:p>
            <a:r>
              <a:rPr lang="en-US" dirty="0" smtClean="0">
                <a:solidFill>
                  <a:srgbClr val="FF0000"/>
                </a:solidFill>
              </a:rPr>
              <a:t>Bubble Wrap</a:t>
            </a:r>
          </a:p>
          <a:p>
            <a:endParaRPr lang="en-US" dirty="0">
              <a:solidFill>
                <a:srgbClr val="FF0000"/>
              </a:solidFill>
            </a:endParaRPr>
          </a:p>
          <a:p>
            <a:r>
              <a:rPr lang="en-US" dirty="0" smtClean="0">
                <a:solidFill>
                  <a:srgbClr val="FF0000"/>
                </a:solidFill>
              </a:rPr>
              <a:t>Timers</a:t>
            </a:r>
          </a:p>
          <a:p>
            <a:endParaRPr lang="en-US" dirty="0">
              <a:solidFill>
                <a:srgbClr val="FF0000"/>
              </a:solidFill>
            </a:endParaRPr>
          </a:p>
          <a:p>
            <a:r>
              <a:rPr lang="en-US" dirty="0" smtClean="0">
                <a:solidFill>
                  <a:srgbClr val="FF0000"/>
                </a:solidFill>
              </a:rPr>
              <a:t>Vortex Generator</a:t>
            </a:r>
          </a:p>
          <a:p>
            <a:endParaRPr lang="en-US" dirty="0"/>
          </a:p>
          <a:p>
            <a:endParaRPr lang="en-US" dirty="0"/>
          </a:p>
        </p:txBody>
      </p:sp>
      <p:sp>
        <p:nvSpPr>
          <p:cNvPr id="4" name="Slide Number Placeholder 3"/>
          <p:cNvSpPr>
            <a:spLocks noGrp="1"/>
          </p:cNvSpPr>
          <p:nvPr>
            <p:ph type="sldNum" sz="quarter" idx="10"/>
          </p:nvPr>
        </p:nvSpPr>
        <p:spPr/>
        <p:txBody>
          <a:bodyPr/>
          <a:lstStyle/>
          <a:p>
            <a:fld id="{403A324C-4C5B-4565-AFDF-EE55509985AA}" type="slidenum">
              <a:rPr lang="en-US" smtClean="0"/>
              <a:t>17</a:t>
            </a:fld>
            <a:endParaRPr lang="en-US"/>
          </a:p>
        </p:txBody>
      </p:sp>
    </p:spTree>
    <p:extLst>
      <p:ext uri="{BB962C8B-B14F-4D97-AF65-F5344CB8AC3E}">
        <p14:creationId xmlns:p14="http://schemas.microsoft.com/office/powerpoint/2010/main" val="23392237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61988"/>
            <a:ext cx="4572000" cy="3429000"/>
          </a:xfrm>
        </p:spPr>
      </p:sp>
      <p:sp>
        <p:nvSpPr>
          <p:cNvPr id="3" name="Notes Placeholder 2"/>
          <p:cNvSpPr>
            <a:spLocks noGrp="1"/>
          </p:cNvSpPr>
          <p:nvPr>
            <p:ph type="body" idx="1"/>
          </p:nvPr>
        </p:nvSpPr>
        <p:spPr/>
        <p:txBody>
          <a:bodyPr/>
          <a:lstStyle/>
          <a:p>
            <a:r>
              <a:rPr lang="en-US" dirty="0" smtClean="0"/>
              <a:t>Learning about density (a hard concept for kids)</a:t>
            </a:r>
          </a:p>
          <a:p>
            <a:endParaRPr lang="en-US" dirty="0"/>
          </a:p>
          <a:p>
            <a:r>
              <a:rPr lang="en-US" dirty="0" smtClean="0"/>
              <a:t>Wood experiments as part of the WEBELOS forestry pin.</a:t>
            </a:r>
            <a:endParaRPr lang="en-US" dirty="0"/>
          </a:p>
        </p:txBody>
      </p:sp>
      <p:sp>
        <p:nvSpPr>
          <p:cNvPr id="4" name="Slide Number Placeholder 3"/>
          <p:cNvSpPr>
            <a:spLocks noGrp="1"/>
          </p:cNvSpPr>
          <p:nvPr>
            <p:ph type="sldNum" sz="quarter" idx="10"/>
          </p:nvPr>
        </p:nvSpPr>
        <p:spPr/>
        <p:txBody>
          <a:bodyPr/>
          <a:lstStyle/>
          <a:p>
            <a:fld id="{403A324C-4C5B-4565-AFDF-EE55509985AA}" type="slidenum">
              <a:rPr lang="en-US" smtClean="0"/>
              <a:t>28</a:t>
            </a:fld>
            <a:endParaRPr lang="en-US"/>
          </a:p>
        </p:txBody>
      </p:sp>
    </p:spTree>
    <p:extLst>
      <p:ext uri="{BB962C8B-B14F-4D97-AF65-F5344CB8AC3E}">
        <p14:creationId xmlns:p14="http://schemas.microsoft.com/office/powerpoint/2010/main" val="32216535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61988"/>
            <a:ext cx="4572000" cy="3429000"/>
          </a:xfrm>
        </p:spPr>
      </p:sp>
      <p:sp>
        <p:nvSpPr>
          <p:cNvPr id="3" name="Notes Placeholder 2"/>
          <p:cNvSpPr>
            <a:spLocks noGrp="1"/>
          </p:cNvSpPr>
          <p:nvPr>
            <p:ph type="body" idx="1"/>
          </p:nvPr>
        </p:nvSpPr>
        <p:spPr/>
        <p:txBody>
          <a:bodyPr/>
          <a:lstStyle/>
          <a:p>
            <a:r>
              <a:rPr lang="en-US" dirty="0" smtClean="0"/>
              <a:t>Some of the scouts refused to learn things for rank advancement.  Once it was turned into a game they WANTED to learn.</a:t>
            </a:r>
            <a:endParaRPr lang="en-US" dirty="0"/>
          </a:p>
        </p:txBody>
      </p:sp>
      <p:sp>
        <p:nvSpPr>
          <p:cNvPr id="4" name="Slide Number Placeholder 3"/>
          <p:cNvSpPr>
            <a:spLocks noGrp="1"/>
          </p:cNvSpPr>
          <p:nvPr>
            <p:ph type="sldNum" sz="quarter" idx="10"/>
          </p:nvPr>
        </p:nvSpPr>
        <p:spPr/>
        <p:txBody>
          <a:bodyPr/>
          <a:lstStyle/>
          <a:p>
            <a:fld id="{403A324C-4C5B-4565-AFDF-EE55509985AA}" type="slidenum">
              <a:rPr lang="en-US" smtClean="0"/>
              <a:t>31</a:t>
            </a:fld>
            <a:endParaRPr lang="en-US"/>
          </a:p>
        </p:txBody>
      </p:sp>
    </p:spTree>
    <p:extLst>
      <p:ext uri="{BB962C8B-B14F-4D97-AF65-F5344CB8AC3E}">
        <p14:creationId xmlns:p14="http://schemas.microsoft.com/office/powerpoint/2010/main" val="32216535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Play bloody knuckles with pictures &amp; sounds.</a:t>
            </a:r>
            <a:endParaRPr lang="en-US" dirty="0"/>
          </a:p>
        </p:txBody>
      </p:sp>
      <p:sp>
        <p:nvSpPr>
          <p:cNvPr id="4" name="Slide Number Placeholder 3"/>
          <p:cNvSpPr>
            <a:spLocks noGrp="1"/>
          </p:cNvSpPr>
          <p:nvPr>
            <p:ph type="sldNum" sz="quarter" idx="10"/>
          </p:nvPr>
        </p:nvSpPr>
        <p:spPr/>
        <p:txBody>
          <a:bodyPr/>
          <a:lstStyle/>
          <a:p>
            <a:fld id="{403A324C-4C5B-4565-AFDF-EE55509985AA}" type="slidenum">
              <a:rPr lang="en-US" smtClean="0"/>
              <a:t>32</a:t>
            </a:fld>
            <a:endParaRPr lang="en-US"/>
          </a:p>
        </p:txBody>
      </p:sp>
    </p:spTree>
    <p:extLst>
      <p:ext uri="{BB962C8B-B14F-4D97-AF65-F5344CB8AC3E}">
        <p14:creationId xmlns:p14="http://schemas.microsoft.com/office/powerpoint/2010/main" val="35135555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3A324C-4C5B-4565-AFDF-EE55509985AA}" type="slidenum">
              <a:rPr lang="en-US" smtClean="0"/>
              <a:t>34</a:t>
            </a:fld>
            <a:endParaRPr lang="en-US"/>
          </a:p>
        </p:txBody>
      </p:sp>
    </p:spTree>
    <p:extLst>
      <p:ext uri="{BB962C8B-B14F-4D97-AF65-F5344CB8AC3E}">
        <p14:creationId xmlns:p14="http://schemas.microsoft.com/office/powerpoint/2010/main" val="9513191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Pack Meeting – King of all Kim’s Games</a:t>
            </a:r>
            <a:endParaRPr lang="en-US" dirty="0"/>
          </a:p>
        </p:txBody>
      </p:sp>
      <p:sp>
        <p:nvSpPr>
          <p:cNvPr id="4" name="Slide Number Placeholder 3"/>
          <p:cNvSpPr>
            <a:spLocks noGrp="1"/>
          </p:cNvSpPr>
          <p:nvPr>
            <p:ph type="sldNum" sz="quarter" idx="10"/>
          </p:nvPr>
        </p:nvSpPr>
        <p:spPr/>
        <p:txBody>
          <a:bodyPr/>
          <a:lstStyle/>
          <a:p>
            <a:fld id="{403A324C-4C5B-4565-AFDF-EE55509985AA}" type="slidenum">
              <a:rPr lang="en-US" smtClean="0"/>
              <a:t>35</a:t>
            </a:fld>
            <a:endParaRPr lang="en-US"/>
          </a:p>
        </p:txBody>
      </p:sp>
    </p:spTree>
    <p:extLst>
      <p:ext uri="{BB962C8B-B14F-4D97-AF65-F5344CB8AC3E}">
        <p14:creationId xmlns:p14="http://schemas.microsoft.com/office/powerpoint/2010/main" val="23328341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3A324C-4C5B-4565-AFDF-EE55509985AA}" type="slidenum">
              <a:rPr lang="en-US" smtClean="0"/>
              <a:t>36</a:t>
            </a:fld>
            <a:endParaRPr lang="en-US"/>
          </a:p>
        </p:txBody>
      </p:sp>
    </p:spTree>
    <p:extLst>
      <p:ext uri="{BB962C8B-B14F-4D97-AF65-F5344CB8AC3E}">
        <p14:creationId xmlns:p14="http://schemas.microsoft.com/office/powerpoint/2010/main" val="27705939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least favorite derby is the Space Derby……….</a:t>
            </a:r>
            <a:endParaRPr lang="en-US" dirty="0"/>
          </a:p>
        </p:txBody>
      </p:sp>
      <p:sp>
        <p:nvSpPr>
          <p:cNvPr id="4" name="Slide Number Placeholder 3"/>
          <p:cNvSpPr>
            <a:spLocks noGrp="1"/>
          </p:cNvSpPr>
          <p:nvPr>
            <p:ph type="sldNum" sz="quarter" idx="10"/>
          </p:nvPr>
        </p:nvSpPr>
        <p:spPr/>
        <p:txBody>
          <a:bodyPr/>
          <a:lstStyle/>
          <a:p>
            <a:fld id="{403A324C-4C5B-4565-AFDF-EE55509985AA}" type="slidenum">
              <a:rPr lang="en-US" smtClean="0"/>
              <a:t>37</a:t>
            </a:fld>
            <a:endParaRPr lang="en-US"/>
          </a:p>
        </p:txBody>
      </p:sp>
    </p:spTree>
    <p:extLst>
      <p:ext uri="{BB962C8B-B14F-4D97-AF65-F5344CB8AC3E}">
        <p14:creationId xmlns:p14="http://schemas.microsoft.com/office/powerpoint/2010/main" val="11495005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3A324C-4C5B-4565-AFDF-EE55509985AA}" type="slidenum">
              <a:rPr lang="en-US" smtClean="0"/>
              <a:t>43</a:t>
            </a:fld>
            <a:endParaRPr lang="en-US"/>
          </a:p>
        </p:txBody>
      </p:sp>
    </p:spTree>
    <p:extLst>
      <p:ext uri="{BB962C8B-B14F-4D97-AF65-F5344CB8AC3E}">
        <p14:creationId xmlns:p14="http://schemas.microsoft.com/office/powerpoint/2010/main" val="16097857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3A324C-4C5B-4565-AFDF-EE55509985AA}" type="slidenum">
              <a:rPr lang="en-US" smtClean="0"/>
              <a:t>44</a:t>
            </a:fld>
            <a:endParaRPr lang="en-US"/>
          </a:p>
        </p:txBody>
      </p:sp>
    </p:spTree>
    <p:extLst>
      <p:ext uri="{BB962C8B-B14F-4D97-AF65-F5344CB8AC3E}">
        <p14:creationId xmlns:p14="http://schemas.microsoft.com/office/powerpoint/2010/main" val="13324542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3A324C-4C5B-4565-AFDF-EE55509985AA}" type="slidenum">
              <a:rPr lang="en-US" smtClean="0"/>
              <a:t>45</a:t>
            </a:fld>
            <a:endParaRPr lang="en-US"/>
          </a:p>
        </p:txBody>
      </p:sp>
    </p:spTree>
    <p:extLst>
      <p:ext uri="{BB962C8B-B14F-4D97-AF65-F5344CB8AC3E}">
        <p14:creationId xmlns:p14="http://schemas.microsoft.com/office/powerpoint/2010/main" val="11786384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3A324C-4C5B-4565-AFDF-EE55509985AA}" type="slidenum">
              <a:rPr lang="en-US" smtClean="0"/>
              <a:t>48</a:t>
            </a:fld>
            <a:endParaRPr lang="en-US"/>
          </a:p>
        </p:txBody>
      </p:sp>
    </p:spTree>
    <p:extLst>
      <p:ext uri="{BB962C8B-B14F-4D97-AF65-F5344CB8AC3E}">
        <p14:creationId xmlns:p14="http://schemas.microsoft.com/office/powerpoint/2010/main" val="2438170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3A324C-4C5B-4565-AFDF-EE55509985AA}" type="slidenum">
              <a:rPr lang="en-US" smtClean="0"/>
              <a:t>49</a:t>
            </a:fld>
            <a:endParaRPr lang="en-US"/>
          </a:p>
        </p:txBody>
      </p:sp>
    </p:spTree>
    <p:extLst>
      <p:ext uri="{BB962C8B-B14F-4D97-AF65-F5344CB8AC3E}">
        <p14:creationId xmlns:p14="http://schemas.microsoft.com/office/powerpoint/2010/main" val="23797060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3A324C-4C5B-4565-AFDF-EE55509985AA}" type="slidenum">
              <a:rPr lang="en-US" smtClean="0"/>
              <a:t>50</a:t>
            </a:fld>
            <a:endParaRPr lang="en-US"/>
          </a:p>
        </p:txBody>
      </p:sp>
    </p:spTree>
    <p:extLst>
      <p:ext uri="{BB962C8B-B14F-4D97-AF65-F5344CB8AC3E}">
        <p14:creationId xmlns:p14="http://schemas.microsoft.com/office/powerpoint/2010/main" val="25329903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Karnack</a:t>
            </a:r>
          </a:p>
          <a:p>
            <a:endParaRPr lang="en-US" dirty="0"/>
          </a:p>
          <a:p>
            <a:r>
              <a:rPr lang="en-US" dirty="0" smtClean="0"/>
              <a:t>Hillbilly Billfold</a:t>
            </a:r>
          </a:p>
          <a:p>
            <a:endParaRPr lang="en-US" dirty="0"/>
          </a:p>
          <a:p>
            <a:r>
              <a:rPr lang="en-US" dirty="0" smtClean="0"/>
              <a:t>Floating Dollar Bill</a:t>
            </a:r>
          </a:p>
          <a:p>
            <a:endParaRPr lang="en-US" dirty="0"/>
          </a:p>
          <a:p>
            <a:r>
              <a:rPr lang="en-US" smtClean="0"/>
              <a:t>Big Trick</a:t>
            </a:r>
            <a:endParaRPr lang="en-US"/>
          </a:p>
        </p:txBody>
      </p:sp>
      <p:sp>
        <p:nvSpPr>
          <p:cNvPr id="4" name="Slide Number Placeholder 3"/>
          <p:cNvSpPr>
            <a:spLocks noGrp="1"/>
          </p:cNvSpPr>
          <p:nvPr>
            <p:ph type="sldNum" sz="quarter" idx="10"/>
          </p:nvPr>
        </p:nvSpPr>
        <p:spPr/>
        <p:txBody>
          <a:bodyPr/>
          <a:lstStyle/>
          <a:p>
            <a:fld id="{403A324C-4C5B-4565-AFDF-EE55509985AA}" type="slidenum">
              <a:rPr lang="en-US" smtClean="0"/>
              <a:t>51</a:t>
            </a:fld>
            <a:endParaRPr lang="en-US"/>
          </a:p>
        </p:txBody>
      </p:sp>
    </p:spTree>
    <p:extLst>
      <p:ext uri="{BB962C8B-B14F-4D97-AF65-F5344CB8AC3E}">
        <p14:creationId xmlns:p14="http://schemas.microsoft.com/office/powerpoint/2010/main" val="12392074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Best Den Award</a:t>
            </a:r>
          </a:p>
          <a:p>
            <a:endParaRPr lang="en-US" dirty="0"/>
          </a:p>
          <a:p>
            <a:r>
              <a:rPr lang="en-US" dirty="0" err="1" smtClean="0"/>
              <a:t>Utonium</a:t>
            </a:r>
            <a:r>
              <a:rPr lang="en-US" dirty="0" smtClean="0"/>
              <a:t> 232 space modulators</a:t>
            </a:r>
          </a:p>
          <a:p>
            <a:endParaRPr lang="en-US" dirty="0"/>
          </a:p>
          <a:p>
            <a:r>
              <a:rPr lang="en-US" dirty="0" smtClean="0"/>
              <a:t>Shut the box game</a:t>
            </a:r>
          </a:p>
          <a:p>
            <a:endParaRPr lang="en-US" dirty="0"/>
          </a:p>
          <a:p>
            <a:r>
              <a:rPr lang="en-US" dirty="0" smtClean="0"/>
              <a:t>Hunker Box</a:t>
            </a:r>
          </a:p>
          <a:p>
            <a:endParaRPr lang="en-US" dirty="0"/>
          </a:p>
          <a:p>
            <a:r>
              <a:rPr lang="en-US" dirty="0" smtClean="0"/>
              <a:t>Hunker Box</a:t>
            </a:r>
          </a:p>
          <a:p>
            <a:endParaRPr lang="en-US" dirty="0"/>
          </a:p>
          <a:p>
            <a:r>
              <a:rPr lang="en-US" dirty="0" smtClean="0"/>
              <a:t>Hunker Box</a:t>
            </a:r>
          </a:p>
          <a:p>
            <a:endParaRPr lang="en-US" dirty="0"/>
          </a:p>
          <a:p>
            <a:r>
              <a:rPr lang="en-US" dirty="0" smtClean="0"/>
              <a:t>Vortex Generator</a:t>
            </a:r>
            <a:endParaRPr lang="en-US" dirty="0"/>
          </a:p>
        </p:txBody>
      </p:sp>
      <p:sp>
        <p:nvSpPr>
          <p:cNvPr id="4" name="Slide Number Placeholder 3"/>
          <p:cNvSpPr>
            <a:spLocks noGrp="1"/>
          </p:cNvSpPr>
          <p:nvPr>
            <p:ph type="sldNum" sz="quarter" idx="10"/>
          </p:nvPr>
        </p:nvSpPr>
        <p:spPr/>
        <p:txBody>
          <a:bodyPr/>
          <a:lstStyle/>
          <a:p>
            <a:fld id="{403A324C-4C5B-4565-AFDF-EE55509985AA}" type="slidenum">
              <a:rPr lang="en-US" smtClean="0"/>
              <a:t>64</a:t>
            </a:fld>
            <a:endParaRPr lang="en-US"/>
          </a:p>
        </p:txBody>
      </p:sp>
    </p:spTree>
    <p:extLst>
      <p:ext uri="{BB962C8B-B14F-4D97-AF65-F5344CB8AC3E}">
        <p14:creationId xmlns:p14="http://schemas.microsoft.com/office/powerpoint/2010/main" val="2334936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E986FC3-17FC-4154-9152-7A1E76F7034E}" type="datetimeFigureOut">
              <a:rPr lang="en-US" smtClean="0"/>
              <a:t>10/17/2020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D9B930-5C78-4888-BA1C-7E55EE0FA9DD}" type="slidenum">
              <a:rPr lang="en-US" smtClean="0"/>
              <a:t>‹#›</a:t>
            </a:fld>
            <a:endParaRPr lang="en-US"/>
          </a:p>
        </p:txBody>
      </p:sp>
    </p:spTree>
    <p:extLst>
      <p:ext uri="{BB962C8B-B14F-4D97-AF65-F5344CB8AC3E}">
        <p14:creationId xmlns:p14="http://schemas.microsoft.com/office/powerpoint/2010/main" val="1417894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986FC3-17FC-4154-9152-7A1E76F7034E}" type="datetimeFigureOut">
              <a:rPr lang="en-US" smtClean="0"/>
              <a:t>10/17/2020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D9B930-5C78-4888-BA1C-7E55EE0FA9DD}" type="slidenum">
              <a:rPr lang="en-US" smtClean="0"/>
              <a:t>‹#›</a:t>
            </a:fld>
            <a:endParaRPr lang="en-US"/>
          </a:p>
        </p:txBody>
      </p:sp>
    </p:spTree>
    <p:extLst>
      <p:ext uri="{BB962C8B-B14F-4D97-AF65-F5344CB8AC3E}">
        <p14:creationId xmlns:p14="http://schemas.microsoft.com/office/powerpoint/2010/main" val="374572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986FC3-17FC-4154-9152-7A1E76F7034E}" type="datetimeFigureOut">
              <a:rPr lang="en-US" smtClean="0"/>
              <a:t>10/17/2020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D9B930-5C78-4888-BA1C-7E55EE0FA9DD}" type="slidenum">
              <a:rPr lang="en-US" smtClean="0"/>
              <a:t>‹#›</a:t>
            </a:fld>
            <a:endParaRPr lang="en-US"/>
          </a:p>
        </p:txBody>
      </p:sp>
    </p:spTree>
    <p:extLst>
      <p:ext uri="{BB962C8B-B14F-4D97-AF65-F5344CB8AC3E}">
        <p14:creationId xmlns:p14="http://schemas.microsoft.com/office/powerpoint/2010/main" val="3247468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E986FC3-17FC-4154-9152-7A1E76F7034E}" type="datetimeFigureOut">
              <a:rPr lang="en-US" smtClean="0"/>
              <a:t>10/17/2020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D9B930-5C78-4888-BA1C-7E55EE0FA9DD}" type="slidenum">
              <a:rPr lang="en-US" smtClean="0"/>
              <a:t>‹#›</a:t>
            </a:fld>
            <a:endParaRPr lang="en-US"/>
          </a:p>
        </p:txBody>
      </p:sp>
    </p:spTree>
    <p:extLst>
      <p:ext uri="{BB962C8B-B14F-4D97-AF65-F5344CB8AC3E}">
        <p14:creationId xmlns:p14="http://schemas.microsoft.com/office/powerpoint/2010/main" val="651349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E986FC3-17FC-4154-9152-7A1E76F7034E}" type="datetimeFigureOut">
              <a:rPr lang="en-US" smtClean="0"/>
              <a:t>10/17/2020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D9B930-5C78-4888-BA1C-7E55EE0FA9DD}" type="slidenum">
              <a:rPr lang="en-US" smtClean="0"/>
              <a:t>‹#›</a:t>
            </a:fld>
            <a:endParaRPr lang="en-US"/>
          </a:p>
        </p:txBody>
      </p:sp>
    </p:spTree>
    <p:extLst>
      <p:ext uri="{BB962C8B-B14F-4D97-AF65-F5344CB8AC3E}">
        <p14:creationId xmlns:p14="http://schemas.microsoft.com/office/powerpoint/2010/main" val="612743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E986FC3-17FC-4154-9152-7A1E76F7034E}" type="datetimeFigureOut">
              <a:rPr lang="en-US" smtClean="0"/>
              <a:t>10/17/2020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D9B930-5C78-4888-BA1C-7E55EE0FA9DD}" type="slidenum">
              <a:rPr lang="en-US" smtClean="0"/>
              <a:t>‹#›</a:t>
            </a:fld>
            <a:endParaRPr lang="en-US"/>
          </a:p>
        </p:txBody>
      </p:sp>
    </p:spTree>
    <p:extLst>
      <p:ext uri="{BB962C8B-B14F-4D97-AF65-F5344CB8AC3E}">
        <p14:creationId xmlns:p14="http://schemas.microsoft.com/office/powerpoint/2010/main" val="2454540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986FC3-17FC-4154-9152-7A1E76F7034E}" type="datetimeFigureOut">
              <a:rPr lang="en-US" smtClean="0"/>
              <a:t>10/17/2020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D9B930-5C78-4888-BA1C-7E55EE0FA9DD}" type="slidenum">
              <a:rPr lang="en-US" smtClean="0"/>
              <a:t>‹#›</a:t>
            </a:fld>
            <a:endParaRPr lang="en-US"/>
          </a:p>
        </p:txBody>
      </p:sp>
    </p:spTree>
    <p:extLst>
      <p:ext uri="{BB962C8B-B14F-4D97-AF65-F5344CB8AC3E}">
        <p14:creationId xmlns:p14="http://schemas.microsoft.com/office/powerpoint/2010/main" val="3096040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986FC3-17FC-4154-9152-7A1E76F7034E}" type="datetimeFigureOut">
              <a:rPr lang="en-US" smtClean="0"/>
              <a:t>10/17/2020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D9B930-5C78-4888-BA1C-7E55EE0FA9DD}" type="slidenum">
              <a:rPr lang="en-US" smtClean="0"/>
              <a:t>‹#›</a:t>
            </a:fld>
            <a:endParaRPr lang="en-US"/>
          </a:p>
        </p:txBody>
      </p:sp>
    </p:spTree>
    <p:extLst>
      <p:ext uri="{BB962C8B-B14F-4D97-AF65-F5344CB8AC3E}">
        <p14:creationId xmlns:p14="http://schemas.microsoft.com/office/powerpoint/2010/main" val="94865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986FC3-17FC-4154-9152-7A1E76F7034E}" type="datetimeFigureOut">
              <a:rPr lang="en-US" smtClean="0"/>
              <a:t>10/17/2020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D9B930-5C78-4888-BA1C-7E55EE0FA9DD}" type="slidenum">
              <a:rPr lang="en-US" smtClean="0"/>
              <a:t>‹#›</a:t>
            </a:fld>
            <a:endParaRPr lang="en-US"/>
          </a:p>
        </p:txBody>
      </p:sp>
    </p:spTree>
    <p:extLst>
      <p:ext uri="{BB962C8B-B14F-4D97-AF65-F5344CB8AC3E}">
        <p14:creationId xmlns:p14="http://schemas.microsoft.com/office/powerpoint/2010/main" val="433381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986FC3-17FC-4154-9152-7A1E76F7034E}" type="datetimeFigureOut">
              <a:rPr lang="en-US" smtClean="0"/>
              <a:t>10/17/2020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D9B930-5C78-4888-BA1C-7E55EE0FA9DD}" type="slidenum">
              <a:rPr lang="en-US" smtClean="0"/>
              <a:t>‹#›</a:t>
            </a:fld>
            <a:endParaRPr lang="en-US"/>
          </a:p>
        </p:txBody>
      </p:sp>
    </p:spTree>
    <p:extLst>
      <p:ext uri="{BB962C8B-B14F-4D97-AF65-F5344CB8AC3E}">
        <p14:creationId xmlns:p14="http://schemas.microsoft.com/office/powerpoint/2010/main" val="4206975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986FC3-17FC-4154-9152-7A1E76F7034E}" type="datetimeFigureOut">
              <a:rPr lang="en-US" smtClean="0"/>
              <a:t>10/17/2020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D9B930-5C78-4888-BA1C-7E55EE0FA9DD}" type="slidenum">
              <a:rPr lang="en-US" smtClean="0"/>
              <a:t>‹#›</a:t>
            </a:fld>
            <a:endParaRPr lang="en-US"/>
          </a:p>
        </p:txBody>
      </p:sp>
    </p:spTree>
    <p:extLst>
      <p:ext uri="{BB962C8B-B14F-4D97-AF65-F5344CB8AC3E}">
        <p14:creationId xmlns:p14="http://schemas.microsoft.com/office/powerpoint/2010/main" val="2309547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986FC3-17FC-4154-9152-7A1E76F7034E}" type="datetimeFigureOut">
              <a:rPr lang="en-US" smtClean="0"/>
              <a:t>10/17/2020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D9B930-5C78-4888-BA1C-7E55EE0FA9DD}" type="slidenum">
              <a:rPr lang="en-US" smtClean="0"/>
              <a:t>‹#›</a:t>
            </a:fld>
            <a:endParaRPr lang="en-US"/>
          </a:p>
        </p:txBody>
      </p:sp>
    </p:spTree>
    <p:extLst>
      <p:ext uri="{BB962C8B-B14F-4D97-AF65-F5344CB8AC3E}">
        <p14:creationId xmlns:p14="http://schemas.microsoft.com/office/powerpoint/2010/main" val="2565310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docid=tT5o1KYBxyS9zM&amp;tbnid=i0KUIJvFAASFoM:&amp;ved=0CAUQjRw&amp;url=http://davekristen.blogspot.com/2010_08_01_archive.html&amp;ei=7VdfUtLUBavpiwL8hID4Ag&amp;bvm=bv.54934254,d.cGE&amp;psig=AFQjCNGnUxoESOFE9bd1HvC2JsnG_YraIw&amp;ust=1382066531020209"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hyperlink" Target="http://www.google.com/url?sa=i&amp;rct=j&amp;q=&amp;esrc=s&amp;frm=1&amp;source=images&amp;cd=&amp;cad=rja&amp;docid=-bl9L3Yro0tQ9M&amp;tbnid=EjDw42ODk78T7M:&amp;ved=0CAUQjRw&amp;url=http://scoutingmagazine.org/2012/08/quell-cub-scout-chaos-with-these-good-behavior-techniques/&amp;ei=ZFpfUrKtMOfziQLrvoGwDA&amp;psig=AFQjCNGv9e2pEkVMxmzKwe-xDLKot_5iYw&amp;ust=1382066836081011" TargetMode="Externa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hyperlink" Target="https://www.google.com/url?sa=i&amp;rct=j&amp;q=&amp;esrc=s&amp;source=images&amp;cd=&amp;cad=rja&amp;uact=8&amp;ved=0ahUKEwiT-Z7I1NvPAhVTz2MKHcFEC8IQjRwIBw&amp;url=http://opatpatt.com/growth-patterns-of-trees/&amp;psig=AFQjCNE-Se65KNx4DWbrOZpjz1IRR_ZaLA&amp;ust=1476581393227098"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18" Type="http://schemas.openxmlformats.org/officeDocument/2006/relationships/image" Target="../media/image38.gif"/><Relationship Id="rId3" Type="http://schemas.openxmlformats.org/officeDocument/2006/relationships/image" Target="../media/image23.jpeg"/><Relationship Id="rId21" Type="http://schemas.openxmlformats.org/officeDocument/2006/relationships/image" Target="../media/image41.jpeg"/><Relationship Id="rId7" Type="http://schemas.openxmlformats.org/officeDocument/2006/relationships/image" Target="../media/image27.jpeg"/><Relationship Id="rId12" Type="http://schemas.openxmlformats.org/officeDocument/2006/relationships/image" Target="../media/image32.gif"/><Relationship Id="rId17" Type="http://schemas.openxmlformats.org/officeDocument/2006/relationships/image" Target="../media/image37.gif"/><Relationship Id="rId25" Type="http://schemas.openxmlformats.org/officeDocument/2006/relationships/image" Target="../media/image45.jpeg"/><Relationship Id="rId2" Type="http://schemas.openxmlformats.org/officeDocument/2006/relationships/notesSlide" Target="../notesSlides/notesSlide19.xml"/><Relationship Id="rId16" Type="http://schemas.openxmlformats.org/officeDocument/2006/relationships/image" Target="../media/image36.gif"/><Relationship Id="rId20" Type="http://schemas.openxmlformats.org/officeDocument/2006/relationships/image" Target="../media/image40.gif"/><Relationship Id="rId1" Type="http://schemas.openxmlformats.org/officeDocument/2006/relationships/slideLayout" Target="../slideLayouts/slideLayout7.xml"/><Relationship Id="rId6" Type="http://schemas.openxmlformats.org/officeDocument/2006/relationships/image" Target="../media/image26.jpeg"/><Relationship Id="rId11" Type="http://schemas.openxmlformats.org/officeDocument/2006/relationships/image" Target="../media/image31.gif"/><Relationship Id="rId24" Type="http://schemas.openxmlformats.org/officeDocument/2006/relationships/image" Target="../media/image44.jpeg"/><Relationship Id="rId5" Type="http://schemas.openxmlformats.org/officeDocument/2006/relationships/image" Target="../media/image25.jpeg"/><Relationship Id="rId15" Type="http://schemas.openxmlformats.org/officeDocument/2006/relationships/image" Target="../media/image35.gif"/><Relationship Id="rId23" Type="http://schemas.openxmlformats.org/officeDocument/2006/relationships/image" Target="../media/image43.jpeg"/><Relationship Id="rId10" Type="http://schemas.openxmlformats.org/officeDocument/2006/relationships/image" Target="../media/image30.png"/><Relationship Id="rId19" Type="http://schemas.openxmlformats.org/officeDocument/2006/relationships/image" Target="../media/image39.gif"/><Relationship Id="rId4" Type="http://schemas.openxmlformats.org/officeDocument/2006/relationships/image" Target="../media/image24.png"/><Relationship Id="rId9" Type="http://schemas.openxmlformats.org/officeDocument/2006/relationships/image" Target="../media/image29.png"/><Relationship Id="rId14" Type="http://schemas.openxmlformats.org/officeDocument/2006/relationships/image" Target="../media/image34.gif"/><Relationship Id="rId22" Type="http://schemas.openxmlformats.org/officeDocument/2006/relationships/image" Target="../media/image42.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50.jpeg"/><Relationship Id="rId4" Type="http://schemas.openxmlformats.org/officeDocument/2006/relationships/image" Target="../media/image49.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hyperlink" Target="https://www.google.com/url?sa=i&amp;rct=j&amp;q=&amp;esrc=s&amp;source=images&amp;cd=&amp;cad=rja&amp;uact=8&amp;ved=0ahUKEwjou4WS6NvPAhVK0mMKHXWbAs8QjRwIBw&amp;url=http://www.foamforyou.com/&amp;bvm=bv.135974163,d.cGc&amp;psig=AFQjCNG-CLNMA9U1r7UndrDvnRJK4xwBfA&amp;ust=1476586627658271" TargetMode="External"/><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4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58.jpeg"/><Relationship Id="rId4" Type="http://schemas.openxmlformats.org/officeDocument/2006/relationships/image" Target="../media/image57.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4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3.gif"/><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docid=Djsk8u8s-5M_dM&amp;tbnid=b8BdJNJpxz0msM:&amp;ved=0CAUQjRw&amp;url=http://www.nationalticket.com/shopcart/oneitem.asp?itemnbr%3D282&amp;ei=Mq5gUtGyNqWriAKK04HQCw&amp;bvm=bv.54934254,d.cGE&amp;psig=AFQjCNGQYOi_n1fZL5-P9BhWMXEfngyDSw&amp;ust=1382154138320729" TargetMode="External"/><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66.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758369"/>
            <a:ext cx="7962501" cy="769441"/>
          </a:xfrm>
          <a:prstGeom prst="rect">
            <a:avLst/>
          </a:prstGeom>
          <a:noFill/>
        </p:spPr>
        <p:txBody>
          <a:bodyPr wrap="none" rtlCol="0">
            <a:spAutoFit/>
          </a:bodyPr>
          <a:lstStyle/>
          <a:p>
            <a:r>
              <a:rPr lang="en-US" sz="4400" b="1" dirty="0" smtClean="0"/>
              <a:t>Games, Games, and More Games</a:t>
            </a:r>
            <a:endParaRPr lang="en-US" sz="4400" b="1" dirty="0"/>
          </a:p>
        </p:txBody>
      </p:sp>
      <p:sp>
        <p:nvSpPr>
          <p:cNvPr id="3" name="TextBox 2"/>
          <p:cNvSpPr txBox="1"/>
          <p:nvPr/>
        </p:nvSpPr>
        <p:spPr>
          <a:xfrm>
            <a:off x="3184691" y="2209800"/>
            <a:ext cx="2145075" cy="646331"/>
          </a:xfrm>
          <a:prstGeom prst="rect">
            <a:avLst/>
          </a:prstGeom>
          <a:noFill/>
        </p:spPr>
        <p:txBody>
          <a:bodyPr wrap="none" rtlCol="0">
            <a:spAutoFit/>
          </a:bodyPr>
          <a:lstStyle/>
          <a:p>
            <a:pPr algn="ctr"/>
            <a:r>
              <a:rPr lang="en-US" b="1" dirty="0" smtClean="0"/>
              <a:t>2020 PTC</a:t>
            </a:r>
          </a:p>
          <a:p>
            <a:pPr algn="ctr"/>
            <a:r>
              <a:rPr lang="en-US" b="1" dirty="0" smtClean="0"/>
              <a:t>Chief Seattle Council</a:t>
            </a:r>
            <a:endParaRPr lang="en-US" b="1" dirty="0"/>
          </a:p>
        </p:txBody>
      </p:sp>
      <p:pic>
        <p:nvPicPr>
          <p:cNvPr id="1026" name="Picture 2" descr="http://t2.gstatic.com/images?q=tbn:ANd9GcTUnMBozUffOJJgiDIhRDGqvFECStLonePEj5CLSFp2Dsdmd-D7X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8943464">
            <a:off x="6387335" y="3796535"/>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ncpack101.org/wp-content/uploads/2012/08/CubTug.ashx_.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133724"/>
            <a:ext cx="5715000" cy="3724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02270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inquiry.net/images/Scouting_Game_5th_ed_3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38400"/>
            <a:ext cx="4305300" cy="347093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bsa-troop440.org/img/badenPowell.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2538616"/>
            <a:ext cx="2819400" cy="3270505"/>
          </a:xfrm>
          <a:prstGeom prst="rect">
            <a:avLst/>
          </a:prstGeom>
          <a:noFill/>
          <a:extLst>
            <a:ext uri="{909E8E84-426E-40DD-AFC4-6F175D3DCCD1}">
              <a14:hiddenFill xmlns:a14="http://schemas.microsoft.com/office/drawing/2010/main">
                <a:solidFill>
                  <a:srgbClr val="FFFFFF"/>
                </a:solidFill>
              </a14:hiddenFill>
            </a:ext>
          </a:extLst>
        </p:spPr>
      </p:pic>
      <p:sp>
        <p:nvSpPr>
          <p:cNvPr id="4" name="Oval Callout 3"/>
          <p:cNvSpPr/>
          <p:nvPr/>
        </p:nvSpPr>
        <p:spPr>
          <a:xfrm>
            <a:off x="1981200" y="152400"/>
            <a:ext cx="4648200" cy="2286000"/>
          </a:xfrm>
          <a:prstGeom prst="wedgeEllipseCallout">
            <a:avLst>
              <a:gd name="adj1" fmla="val 43371"/>
              <a:gd name="adj2" fmla="val 80579"/>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rPr>
              <a:t>Scouting</a:t>
            </a:r>
            <a:r>
              <a:rPr lang="en-US" sz="3600" dirty="0" smtClean="0">
                <a:solidFill>
                  <a:schemeClr val="tx1"/>
                </a:solidFill>
              </a:rPr>
              <a:t> is a game with a purpose.</a:t>
            </a:r>
            <a:endParaRPr lang="en-US" sz="3600" dirty="0">
              <a:solidFill>
                <a:schemeClr val="tx1"/>
              </a:solidFill>
            </a:endParaRPr>
          </a:p>
        </p:txBody>
      </p:sp>
      <p:sp>
        <p:nvSpPr>
          <p:cNvPr id="5" name="TextBox 4"/>
          <p:cNvSpPr txBox="1"/>
          <p:nvPr/>
        </p:nvSpPr>
        <p:spPr>
          <a:xfrm>
            <a:off x="378204" y="6172200"/>
            <a:ext cx="8384796" cy="461665"/>
          </a:xfrm>
          <a:prstGeom prst="rect">
            <a:avLst/>
          </a:prstGeom>
          <a:noFill/>
        </p:spPr>
        <p:txBody>
          <a:bodyPr wrap="none" rtlCol="0">
            <a:spAutoFit/>
          </a:bodyPr>
          <a:lstStyle/>
          <a:p>
            <a:r>
              <a:rPr lang="en-US" sz="2400" dirty="0"/>
              <a:t>Games can develop character by practice and train for citizenship.</a:t>
            </a:r>
          </a:p>
        </p:txBody>
      </p:sp>
    </p:spTree>
    <p:extLst>
      <p:ext uri="{BB962C8B-B14F-4D97-AF65-F5344CB8AC3E}">
        <p14:creationId xmlns:p14="http://schemas.microsoft.com/office/powerpoint/2010/main" val="7652362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38677" y="381000"/>
            <a:ext cx="2252924" cy="6001643"/>
          </a:xfrm>
          <a:prstGeom prst="rect">
            <a:avLst/>
          </a:prstGeom>
          <a:noFill/>
        </p:spPr>
        <p:txBody>
          <a:bodyPr wrap="none" rtlCol="0">
            <a:spAutoFit/>
          </a:bodyPr>
          <a:lstStyle/>
          <a:p>
            <a:r>
              <a:rPr lang="en-US" sz="3200" b="1" dirty="0" smtClean="0"/>
              <a:t>Trustworthy</a:t>
            </a:r>
          </a:p>
          <a:p>
            <a:r>
              <a:rPr lang="en-US" sz="3200" b="1" dirty="0" smtClean="0"/>
              <a:t>Loyal</a:t>
            </a:r>
          </a:p>
          <a:p>
            <a:r>
              <a:rPr lang="en-US" sz="3200" b="1" dirty="0" smtClean="0"/>
              <a:t>Helpful</a:t>
            </a:r>
          </a:p>
          <a:p>
            <a:r>
              <a:rPr lang="en-US" sz="3200" b="1" dirty="0" smtClean="0"/>
              <a:t>Friendly</a:t>
            </a:r>
          </a:p>
          <a:p>
            <a:r>
              <a:rPr lang="en-US" sz="3200" b="1" dirty="0" smtClean="0"/>
              <a:t>Courteous</a:t>
            </a:r>
          </a:p>
          <a:p>
            <a:r>
              <a:rPr lang="en-US" sz="3200" b="1" dirty="0" smtClean="0"/>
              <a:t>Kind</a:t>
            </a:r>
          </a:p>
          <a:p>
            <a:r>
              <a:rPr lang="en-US" sz="3200" b="1" dirty="0" smtClean="0"/>
              <a:t>Obedient</a:t>
            </a:r>
          </a:p>
          <a:p>
            <a:r>
              <a:rPr lang="en-US" sz="3200" b="1" dirty="0" smtClean="0"/>
              <a:t>Cheerful</a:t>
            </a:r>
          </a:p>
          <a:p>
            <a:r>
              <a:rPr lang="en-US" sz="3200" b="1" dirty="0" smtClean="0"/>
              <a:t>Thrifty</a:t>
            </a:r>
          </a:p>
          <a:p>
            <a:r>
              <a:rPr lang="en-US" sz="3200" b="1" dirty="0" smtClean="0"/>
              <a:t>Brave</a:t>
            </a:r>
          </a:p>
          <a:p>
            <a:r>
              <a:rPr lang="en-US" sz="3200" b="1" dirty="0" smtClean="0"/>
              <a:t>Clean</a:t>
            </a:r>
          </a:p>
          <a:p>
            <a:r>
              <a:rPr lang="en-US" sz="3200" b="1" dirty="0" smtClean="0"/>
              <a:t>Reverent</a:t>
            </a:r>
            <a:endParaRPr lang="en-US" sz="3200" b="1" dirty="0"/>
          </a:p>
        </p:txBody>
      </p:sp>
      <p:pic>
        <p:nvPicPr>
          <p:cNvPr id="4" name="Picture 2" descr="http://t1.gstatic.com/images?q=tbn:ANd9GcQCG9v90nUBncGfLB6TdpDatQx5vS97sMhJa_afYCDrNdTgpl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519" y="3447948"/>
            <a:ext cx="2884805" cy="3238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26794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238677" y="3886200"/>
            <a:ext cx="1609923"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6238677" y="381000"/>
            <a:ext cx="2252924" cy="6001643"/>
          </a:xfrm>
          <a:prstGeom prst="rect">
            <a:avLst/>
          </a:prstGeom>
          <a:noFill/>
        </p:spPr>
        <p:txBody>
          <a:bodyPr wrap="none" rtlCol="0">
            <a:spAutoFit/>
          </a:bodyPr>
          <a:lstStyle/>
          <a:p>
            <a:r>
              <a:rPr lang="en-US" sz="3200" b="1" dirty="0" smtClean="0"/>
              <a:t>Trustworthy</a:t>
            </a:r>
          </a:p>
          <a:p>
            <a:r>
              <a:rPr lang="en-US" sz="3200" b="1" dirty="0" smtClean="0"/>
              <a:t>Loyal</a:t>
            </a:r>
          </a:p>
          <a:p>
            <a:r>
              <a:rPr lang="en-US" sz="3200" b="1" dirty="0" smtClean="0"/>
              <a:t>Helpful</a:t>
            </a:r>
          </a:p>
          <a:p>
            <a:r>
              <a:rPr lang="en-US" sz="3200" b="1" dirty="0" smtClean="0"/>
              <a:t>Friendly</a:t>
            </a:r>
          </a:p>
          <a:p>
            <a:r>
              <a:rPr lang="en-US" sz="3200" b="1" dirty="0" smtClean="0"/>
              <a:t>Courteous</a:t>
            </a:r>
          </a:p>
          <a:p>
            <a:r>
              <a:rPr lang="en-US" sz="3200" b="1" dirty="0" smtClean="0"/>
              <a:t>Kind</a:t>
            </a:r>
          </a:p>
          <a:p>
            <a:r>
              <a:rPr lang="en-US" sz="3200" b="1" dirty="0" smtClean="0"/>
              <a:t>Obedient</a:t>
            </a:r>
          </a:p>
          <a:p>
            <a:r>
              <a:rPr lang="en-US" sz="3200" b="1" dirty="0" smtClean="0"/>
              <a:t>Cheerful</a:t>
            </a:r>
          </a:p>
          <a:p>
            <a:r>
              <a:rPr lang="en-US" sz="3200" b="1" dirty="0" smtClean="0"/>
              <a:t>Thrifty</a:t>
            </a:r>
          </a:p>
          <a:p>
            <a:r>
              <a:rPr lang="en-US" sz="3200" b="1" dirty="0" smtClean="0"/>
              <a:t>Brave</a:t>
            </a:r>
          </a:p>
          <a:p>
            <a:r>
              <a:rPr lang="en-US" sz="3200" b="1" dirty="0" smtClean="0"/>
              <a:t>Clean</a:t>
            </a:r>
          </a:p>
          <a:p>
            <a:r>
              <a:rPr lang="en-US" sz="3200" b="1" dirty="0" smtClean="0"/>
              <a:t>Reverent</a:t>
            </a:r>
            <a:endParaRPr lang="en-US" sz="3200" b="1" dirty="0"/>
          </a:p>
        </p:txBody>
      </p:sp>
      <p:sp>
        <p:nvSpPr>
          <p:cNvPr id="3" name="TextBox 2"/>
          <p:cNvSpPr txBox="1"/>
          <p:nvPr/>
        </p:nvSpPr>
        <p:spPr>
          <a:xfrm>
            <a:off x="381000" y="1676400"/>
            <a:ext cx="4114800" cy="461665"/>
          </a:xfrm>
          <a:prstGeom prst="rect">
            <a:avLst/>
          </a:prstGeom>
          <a:noFill/>
        </p:spPr>
        <p:txBody>
          <a:bodyPr wrap="square" rtlCol="0">
            <a:spAutoFit/>
          </a:bodyPr>
          <a:lstStyle/>
          <a:p>
            <a:r>
              <a:rPr lang="en-US" sz="2400" b="1" dirty="0" smtClean="0"/>
              <a:t>Learn to be a good loser</a:t>
            </a:r>
            <a:endParaRPr lang="en-US" sz="2400" b="1" dirty="0"/>
          </a:p>
        </p:txBody>
      </p:sp>
      <p:cxnSp>
        <p:nvCxnSpPr>
          <p:cNvPr id="5" name="Straight Arrow Connector 4"/>
          <p:cNvCxnSpPr/>
          <p:nvPr/>
        </p:nvCxnSpPr>
        <p:spPr>
          <a:xfrm>
            <a:off x="3581400" y="2138065"/>
            <a:ext cx="2657277" cy="1748135"/>
          </a:xfrm>
          <a:prstGeom prst="straightConnector1">
            <a:avLst/>
          </a:prstGeom>
          <a:ln w="85725">
            <a:tailEnd type="arrow"/>
          </a:ln>
        </p:spPr>
        <p:style>
          <a:lnRef idx="1">
            <a:schemeClr val="accent1"/>
          </a:lnRef>
          <a:fillRef idx="0">
            <a:schemeClr val="accent1"/>
          </a:fillRef>
          <a:effectRef idx="0">
            <a:schemeClr val="accent1"/>
          </a:effectRef>
          <a:fontRef idx="minor">
            <a:schemeClr val="tx1"/>
          </a:fontRef>
        </p:style>
      </p:cxnSp>
      <p:pic>
        <p:nvPicPr>
          <p:cNvPr id="8" name="Picture 2" descr="http://t1.gstatic.com/images?q=tbn:ANd9GcQCG9v90nUBncGfLB6TdpDatQx5vS97sMhJa_afYCDrNdTgpl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519" y="3447948"/>
            <a:ext cx="2884805" cy="3238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33115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238677" y="2895600"/>
            <a:ext cx="1609923"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6238677" y="381000"/>
            <a:ext cx="2252924" cy="6001643"/>
          </a:xfrm>
          <a:prstGeom prst="rect">
            <a:avLst/>
          </a:prstGeom>
          <a:noFill/>
        </p:spPr>
        <p:txBody>
          <a:bodyPr wrap="none" rtlCol="0">
            <a:spAutoFit/>
          </a:bodyPr>
          <a:lstStyle/>
          <a:p>
            <a:r>
              <a:rPr lang="en-US" sz="3200" b="1" dirty="0" smtClean="0"/>
              <a:t>Trustworthy</a:t>
            </a:r>
          </a:p>
          <a:p>
            <a:r>
              <a:rPr lang="en-US" sz="3200" b="1" dirty="0" smtClean="0"/>
              <a:t>Loyal</a:t>
            </a:r>
          </a:p>
          <a:p>
            <a:r>
              <a:rPr lang="en-US" sz="3200" b="1" dirty="0" smtClean="0"/>
              <a:t>Helpful</a:t>
            </a:r>
          </a:p>
          <a:p>
            <a:r>
              <a:rPr lang="en-US" sz="3200" b="1" dirty="0" smtClean="0"/>
              <a:t>Friendly</a:t>
            </a:r>
          </a:p>
          <a:p>
            <a:r>
              <a:rPr lang="en-US" sz="3200" b="1" dirty="0" smtClean="0"/>
              <a:t>Courteous</a:t>
            </a:r>
          </a:p>
          <a:p>
            <a:r>
              <a:rPr lang="en-US" sz="3200" b="1" dirty="0" smtClean="0"/>
              <a:t>Kind</a:t>
            </a:r>
          </a:p>
          <a:p>
            <a:r>
              <a:rPr lang="en-US" sz="3200" b="1" dirty="0" smtClean="0"/>
              <a:t>Obedient</a:t>
            </a:r>
          </a:p>
          <a:p>
            <a:r>
              <a:rPr lang="en-US" sz="3200" b="1" dirty="0" smtClean="0"/>
              <a:t>Cheerful</a:t>
            </a:r>
          </a:p>
          <a:p>
            <a:r>
              <a:rPr lang="en-US" sz="3200" b="1" dirty="0" smtClean="0"/>
              <a:t>Thrifty</a:t>
            </a:r>
          </a:p>
          <a:p>
            <a:r>
              <a:rPr lang="en-US" sz="3200" b="1" dirty="0" smtClean="0"/>
              <a:t>Brave</a:t>
            </a:r>
          </a:p>
          <a:p>
            <a:r>
              <a:rPr lang="en-US" sz="3200" b="1" dirty="0" smtClean="0"/>
              <a:t>Clean</a:t>
            </a:r>
          </a:p>
          <a:p>
            <a:r>
              <a:rPr lang="en-US" sz="3200" b="1" dirty="0" smtClean="0"/>
              <a:t>Reverent</a:t>
            </a:r>
            <a:endParaRPr lang="en-US" sz="3200" b="1" dirty="0"/>
          </a:p>
        </p:txBody>
      </p:sp>
      <p:sp>
        <p:nvSpPr>
          <p:cNvPr id="3" name="TextBox 2"/>
          <p:cNvSpPr txBox="1"/>
          <p:nvPr/>
        </p:nvSpPr>
        <p:spPr>
          <a:xfrm>
            <a:off x="381000" y="1676400"/>
            <a:ext cx="4114800" cy="461665"/>
          </a:xfrm>
          <a:prstGeom prst="rect">
            <a:avLst/>
          </a:prstGeom>
          <a:noFill/>
        </p:spPr>
        <p:txBody>
          <a:bodyPr wrap="square" rtlCol="0">
            <a:spAutoFit/>
          </a:bodyPr>
          <a:lstStyle/>
          <a:p>
            <a:r>
              <a:rPr lang="en-US" sz="2400" b="1" dirty="0" smtClean="0"/>
              <a:t>Learn to be a good winner</a:t>
            </a:r>
            <a:endParaRPr lang="en-US" sz="2400" b="1" dirty="0"/>
          </a:p>
        </p:txBody>
      </p:sp>
      <p:cxnSp>
        <p:nvCxnSpPr>
          <p:cNvPr id="5" name="Straight Arrow Connector 4"/>
          <p:cNvCxnSpPr/>
          <p:nvPr/>
        </p:nvCxnSpPr>
        <p:spPr>
          <a:xfrm>
            <a:off x="3581400" y="2138065"/>
            <a:ext cx="2657277" cy="986135"/>
          </a:xfrm>
          <a:prstGeom prst="straightConnector1">
            <a:avLst/>
          </a:prstGeom>
          <a:ln w="85725">
            <a:tailEnd type="arrow"/>
          </a:ln>
        </p:spPr>
        <p:style>
          <a:lnRef idx="1">
            <a:schemeClr val="accent1"/>
          </a:lnRef>
          <a:fillRef idx="0">
            <a:schemeClr val="accent1"/>
          </a:fillRef>
          <a:effectRef idx="0">
            <a:schemeClr val="accent1"/>
          </a:effectRef>
          <a:fontRef idx="minor">
            <a:schemeClr val="tx1"/>
          </a:fontRef>
        </p:style>
      </p:cxnSp>
      <p:pic>
        <p:nvPicPr>
          <p:cNvPr id="8" name="Picture 2" descr="http://t1.gstatic.com/images?q=tbn:ANd9GcQCG9v90nUBncGfLB6TdpDatQx5vS97sMhJa_afYCDrNdTgpl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519" y="3447948"/>
            <a:ext cx="2884805" cy="3238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26431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238677" y="457200"/>
            <a:ext cx="2252924"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238677" y="3352800"/>
            <a:ext cx="1762323"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6238677" y="381000"/>
            <a:ext cx="2252924" cy="6001643"/>
          </a:xfrm>
          <a:prstGeom prst="rect">
            <a:avLst/>
          </a:prstGeom>
          <a:noFill/>
        </p:spPr>
        <p:txBody>
          <a:bodyPr wrap="none" rtlCol="0">
            <a:spAutoFit/>
          </a:bodyPr>
          <a:lstStyle/>
          <a:p>
            <a:r>
              <a:rPr lang="en-US" sz="3200" b="1" dirty="0" smtClean="0"/>
              <a:t>Trustworthy</a:t>
            </a:r>
          </a:p>
          <a:p>
            <a:r>
              <a:rPr lang="en-US" sz="3200" b="1" dirty="0" smtClean="0"/>
              <a:t>Loyal</a:t>
            </a:r>
          </a:p>
          <a:p>
            <a:r>
              <a:rPr lang="en-US" sz="3200" b="1" dirty="0" smtClean="0"/>
              <a:t>Helpful</a:t>
            </a:r>
          </a:p>
          <a:p>
            <a:r>
              <a:rPr lang="en-US" sz="3200" b="1" dirty="0" smtClean="0"/>
              <a:t>Friendly</a:t>
            </a:r>
          </a:p>
          <a:p>
            <a:r>
              <a:rPr lang="en-US" sz="3200" b="1" dirty="0" smtClean="0"/>
              <a:t>Courteous</a:t>
            </a:r>
          </a:p>
          <a:p>
            <a:r>
              <a:rPr lang="en-US" sz="3200" b="1" dirty="0" smtClean="0"/>
              <a:t>Kind</a:t>
            </a:r>
          </a:p>
          <a:p>
            <a:r>
              <a:rPr lang="en-US" sz="3200" b="1" dirty="0" smtClean="0"/>
              <a:t>Obedient</a:t>
            </a:r>
          </a:p>
          <a:p>
            <a:r>
              <a:rPr lang="en-US" sz="3200" b="1" dirty="0" smtClean="0"/>
              <a:t>Cheerful</a:t>
            </a:r>
          </a:p>
          <a:p>
            <a:r>
              <a:rPr lang="en-US" sz="3200" b="1" dirty="0" smtClean="0"/>
              <a:t>Thrifty</a:t>
            </a:r>
          </a:p>
          <a:p>
            <a:r>
              <a:rPr lang="en-US" sz="3200" b="1" dirty="0" smtClean="0"/>
              <a:t>Brave</a:t>
            </a:r>
          </a:p>
          <a:p>
            <a:r>
              <a:rPr lang="en-US" sz="3200" b="1" dirty="0" smtClean="0"/>
              <a:t>Clean</a:t>
            </a:r>
          </a:p>
          <a:p>
            <a:r>
              <a:rPr lang="en-US" sz="3200" b="1" dirty="0" smtClean="0"/>
              <a:t>Reverent</a:t>
            </a:r>
            <a:endParaRPr lang="en-US" sz="3200" b="1" dirty="0"/>
          </a:p>
        </p:txBody>
      </p:sp>
      <p:sp>
        <p:nvSpPr>
          <p:cNvPr id="3" name="TextBox 2"/>
          <p:cNvSpPr txBox="1"/>
          <p:nvPr/>
        </p:nvSpPr>
        <p:spPr>
          <a:xfrm>
            <a:off x="381000" y="1676400"/>
            <a:ext cx="4114800" cy="461665"/>
          </a:xfrm>
          <a:prstGeom prst="rect">
            <a:avLst/>
          </a:prstGeom>
          <a:noFill/>
        </p:spPr>
        <p:txBody>
          <a:bodyPr wrap="square" rtlCol="0">
            <a:spAutoFit/>
          </a:bodyPr>
          <a:lstStyle/>
          <a:p>
            <a:r>
              <a:rPr lang="en-US" sz="2400" b="1" dirty="0" smtClean="0"/>
              <a:t>Learn to follow rules</a:t>
            </a:r>
            <a:endParaRPr lang="en-US" sz="2400" b="1" dirty="0"/>
          </a:p>
        </p:txBody>
      </p:sp>
      <p:cxnSp>
        <p:nvCxnSpPr>
          <p:cNvPr id="5" name="Straight Arrow Connector 4"/>
          <p:cNvCxnSpPr/>
          <p:nvPr/>
        </p:nvCxnSpPr>
        <p:spPr>
          <a:xfrm>
            <a:off x="3124200" y="1981200"/>
            <a:ext cx="3048000" cy="1524000"/>
          </a:xfrm>
          <a:prstGeom prst="straightConnector1">
            <a:avLst/>
          </a:prstGeom>
          <a:ln w="85725">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3124200" y="685800"/>
            <a:ext cx="3048000" cy="1295400"/>
          </a:xfrm>
          <a:prstGeom prst="straightConnector1">
            <a:avLst/>
          </a:prstGeom>
          <a:ln w="85725">
            <a:tailEnd type="arrow"/>
          </a:ln>
        </p:spPr>
        <p:style>
          <a:lnRef idx="1">
            <a:schemeClr val="accent1"/>
          </a:lnRef>
          <a:fillRef idx="0">
            <a:schemeClr val="accent1"/>
          </a:fillRef>
          <a:effectRef idx="0">
            <a:schemeClr val="accent1"/>
          </a:effectRef>
          <a:fontRef idx="minor">
            <a:schemeClr val="tx1"/>
          </a:fontRef>
        </p:style>
      </p:cxnSp>
      <p:pic>
        <p:nvPicPr>
          <p:cNvPr id="9" name="Picture 2" descr="http://t1.gstatic.com/images?q=tbn:ANd9GcQCG9v90nUBncGfLB6TdpDatQx5vS97sMhJa_afYCDrNdTgpl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519" y="3447948"/>
            <a:ext cx="2884805" cy="3238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37146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238677" y="914400"/>
            <a:ext cx="1126462"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238677" y="1447800"/>
            <a:ext cx="1457523"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6238677" y="381000"/>
            <a:ext cx="2252924" cy="6001643"/>
          </a:xfrm>
          <a:prstGeom prst="rect">
            <a:avLst/>
          </a:prstGeom>
          <a:noFill/>
        </p:spPr>
        <p:txBody>
          <a:bodyPr wrap="none" rtlCol="0">
            <a:spAutoFit/>
          </a:bodyPr>
          <a:lstStyle/>
          <a:p>
            <a:r>
              <a:rPr lang="en-US" sz="3200" b="1" dirty="0" smtClean="0"/>
              <a:t>Trustworthy</a:t>
            </a:r>
          </a:p>
          <a:p>
            <a:r>
              <a:rPr lang="en-US" sz="3200" b="1" dirty="0" smtClean="0"/>
              <a:t>Loyal</a:t>
            </a:r>
          </a:p>
          <a:p>
            <a:r>
              <a:rPr lang="en-US" sz="3200" b="1" dirty="0" smtClean="0"/>
              <a:t>Helpful</a:t>
            </a:r>
          </a:p>
          <a:p>
            <a:r>
              <a:rPr lang="en-US" sz="3200" b="1" dirty="0" smtClean="0"/>
              <a:t>Friendly</a:t>
            </a:r>
          </a:p>
          <a:p>
            <a:r>
              <a:rPr lang="en-US" sz="3200" b="1" dirty="0" smtClean="0"/>
              <a:t>Courteous</a:t>
            </a:r>
          </a:p>
          <a:p>
            <a:r>
              <a:rPr lang="en-US" sz="3200" b="1" dirty="0" smtClean="0"/>
              <a:t>Kind</a:t>
            </a:r>
          </a:p>
          <a:p>
            <a:r>
              <a:rPr lang="en-US" sz="3200" b="1" dirty="0" smtClean="0"/>
              <a:t>Obedient</a:t>
            </a:r>
          </a:p>
          <a:p>
            <a:r>
              <a:rPr lang="en-US" sz="3200" b="1" dirty="0" smtClean="0"/>
              <a:t>Cheerful</a:t>
            </a:r>
          </a:p>
          <a:p>
            <a:r>
              <a:rPr lang="en-US" sz="3200" b="1" dirty="0" smtClean="0"/>
              <a:t>Thrifty</a:t>
            </a:r>
          </a:p>
          <a:p>
            <a:r>
              <a:rPr lang="en-US" sz="3200" b="1" dirty="0" smtClean="0"/>
              <a:t>Brave</a:t>
            </a:r>
          </a:p>
          <a:p>
            <a:r>
              <a:rPr lang="en-US" sz="3200" b="1" dirty="0" smtClean="0"/>
              <a:t>Clean</a:t>
            </a:r>
          </a:p>
          <a:p>
            <a:r>
              <a:rPr lang="en-US" sz="3200" b="1" dirty="0" smtClean="0"/>
              <a:t>Reverent</a:t>
            </a:r>
            <a:endParaRPr lang="en-US" sz="3200" b="1" dirty="0"/>
          </a:p>
        </p:txBody>
      </p:sp>
      <p:sp>
        <p:nvSpPr>
          <p:cNvPr id="3" name="TextBox 2"/>
          <p:cNvSpPr txBox="1"/>
          <p:nvPr/>
        </p:nvSpPr>
        <p:spPr>
          <a:xfrm>
            <a:off x="762000" y="1676400"/>
            <a:ext cx="4114800" cy="461665"/>
          </a:xfrm>
          <a:prstGeom prst="rect">
            <a:avLst/>
          </a:prstGeom>
          <a:noFill/>
        </p:spPr>
        <p:txBody>
          <a:bodyPr wrap="square" rtlCol="0">
            <a:spAutoFit/>
          </a:bodyPr>
          <a:lstStyle/>
          <a:p>
            <a:r>
              <a:rPr lang="en-US" sz="2400" b="1" dirty="0" smtClean="0"/>
              <a:t>Learn teamwork</a:t>
            </a:r>
            <a:endParaRPr lang="en-US" sz="2400" b="1" dirty="0"/>
          </a:p>
        </p:txBody>
      </p:sp>
      <p:cxnSp>
        <p:nvCxnSpPr>
          <p:cNvPr id="5" name="Straight Arrow Connector 4"/>
          <p:cNvCxnSpPr/>
          <p:nvPr/>
        </p:nvCxnSpPr>
        <p:spPr>
          <a:xfrm flipV="1">
            <a:off x="3124200" y="1676400"/>
            <a:ext cx="3048000" cy="304800"/>
          </a:xfrm>
          <a:prstGeom prst="straightConnector1">
            <a:avLst/>
          </a:prstGeom>
          <a:ln w="85725">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3124200" y="1143000"/>
            <a:ext cx="3048000" cy="838200"/>
          </a:xfrm>
          <a:prstGeom prst="straightConnector1">
            <a:avLst/>
          </a:prstGeom>
          <a:ln w="85725">
            <a:tailEnd type="arrow"/>
          </a:ln>
        </p:spPr>
        <p:style>
          <a:lnRef idx="1">
            <a:schemeClr val="accent1"/>
          </a:lnRef>
          <a:fillRef idx="0">
            <a:schemeClr val="accent1"/>
          </a:fillRef>
          <a:effectRef idx="0">
            <a:schemeClr val="accent1"/>
          </a:effectRef>
          <a:fontRef idx="minor">
            <a:schemeClr val="tx1"/>
          </a:fontRef>
        </p:style>
      </p:cxnSp>
      <p:pic>
        <p:nvPicPr>
          <p:cNvPr id="9" name="Picture 2" descr="http://t1.gstatic.com/images?q=tbn:ANd9GcQCG9v90nUBncGfLB6TdpDatQx5vS97sMhJa_afYCDrNdTgpl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519" y="3447948"/>
            <a:ext cx="2884805" cy="3238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6747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238677" y="4800600"/>
            <a:ext cx="1126462"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6238677" y="381000"/>
            <a:ext cx="2252924" cy="6001643"/>
          </a:xfrm>
          <a:prstGeom prst="rect">
            <a:avLst/>
          </a:prstGeom>
          <a:noFill/>
        </p:spPr>
        <p:txBody>
          <a:bodyPr wrap="none" rtlCol="0">
            <a:spAutoFit/>
          </a:bodyPr>
          <a:lstStyle/>
          <a:p>
            <a:r>
              <a:rPr lang="en-US" sz="3200" b="1" dirty="0" smtClean="0"/>
              <a:t>Trustworthy</a:t>
            </a:r>
          </a:p>
          <a:p>
            <a:r>
              <a:rPr lang="en-US" sz="3200" b="1" dirty="0" smtClean="0"/>
              <a:t>Loyal</a:t>
            </a:r>
          </a:p>
          <a:p>
            <a:r>
              <a:rPr lang="en-US" sz="3200" b="1" dirty="0" smtClean="0"/>
              <a:t>Helpful</a:t>
            </a:r>
          </a:p>
          <a:p>
            <a:r>
              <a:rPr lang="en-US" sz="3200" b="1" dirty="0" smtClean="0"/>
              <a:t>Friendly</a:t>
            </a:r>
          </a:p>
          <a:p>
            <a:r>
              <a:rPr lang="en-US" sz="3200" b="1" dirty="0" smtClean="0"/>
              <a:t>Courteous</a:t>
            </a:r>
          </a:p>
          <a:p>
            <a:r>
              <a:rPr lang="en-US" sz="3200" b="1" dirty="0" smtClean="0"/>
              <a:t>Kind</a:t>
            </a:r>
          </a:p>
          <a:p>
            <a:r>
              <a:rPr lang="en-US" sz="3200" b="1" dirty="0" smtClean="0"/>
              <a:t>Obedient</a:t>
            </a:r>
          </a:p>
          <a:p>
            <a:r>
              <a:rPr lang="en-US" sz="3200" b="1" dirty="0" smtClean="0"/>
              <a:t>Cheerful</a:t>
            </a:r>
          </a:p>
          <a:p>
            <a:r>
              <a:rPr lang="en-US" sz="3200" b="1" dirty="0" smtClean="0"/>
              <a:t>Thrifty</a:t>
            </a:r>
          </a:p>
          <a:p>
            <a:r>
              <a:rPr lang="en-US" sz="3200" b="1" dirty="0" smtClean="0"/>
              <a:t>Brave</a:t>
            </a:r>
          </a:p>
          <a:p>
            <a:r>
              <a:rPr lang="en-US" sz="3200" b="1" dirty="0" smtClean="0"/>
              <a:t>Clean</a:t>
            </a:r>
          </a:p>
          <a:p>
            <a:r>
              <a:rPr lang="en-US" sz="3200" b="1" dirty="0" smtClean="0"/>
              <a:t>Reverent</a:t>
            </a:r>
            <a:endParaRPr lang="en-US" sz="3200" b="1" dirty="0"/>
          </a:p>
        </p:txBody>
      </p:sp>
      <p:sp>
        <p:nvSpPr>
          <p:cNvPr id="3" name="TextBox 2"/>
          <p:cNvSpPr txBox="1"/>
          <p:nvPr/>
        </p:nvSpPr>
        <p:spPr>
          <a:xfrm>
            <a:off x="762000" y="1676400"/>
            <a:ext cx="4114800" cy="830997"/>
          </a:xfrm>
          <a:prstGeom prst="rect">
            <a:avLst/>
          </a:prstGeom>
          <a:noFill/>
        </p:spPr>
        <p:txBody>
          <a:bodyPr wrap="square" rtlCol="0">
            <a:spAutoFit/>
          </a:bodyPr>
          <a:lstStyle/>
          <a:p>
            <a:r>
              <a:rPr lang="en-US" sz="2400" b="1" dirty="0" smtClean="0"/>
              <a:t>Try something new and challenging</a:t>
            </a:r>
            <a:endParaRPr lang="en-US" sz="2400" b="1" dirty="0"/>
          </a:p>
        </p:txBody>
      </p:sp>
      <p:cxnSp>
        <p:nvCxnSpPr>
          <p:cNvPr id="5" name="Straight Arrow Connector 4"/>
          <p:cNvCxnSpPr/>
          <p:nvPr/>
        </p:nvCxnSpPr>
        <p:spPr>
          <a:xfrm>
            <a:off x="3276600" y="2209800"/>
            <a:ext cx="2895600" cy="2667000"/>
          </a:xfrm>
          <a:prstGeom prst="straightConnector1">
            <a:avLst/>
          </a:prstGeom>
          <a:ln w="85725">
            <a:tailEnd type="arrow"/>
          </a:ln>
        </p:spPr>
        <p:style>
          <a:lnRef idx="1">
            <a:schemeClr val="accent1"/>
          </a:lnRef>
          <a:fillRef idx="0">
            <a:schemeClr val="accent1"/>
          </a:fillRef>
          <a:effectRef idx="0">
            <a:schemeClr val="accent1"/>
          </a:effectRef>
          <a:fontRef idx="minor">
            <a:schemeClr val="tx1"/>
          </a:fontRef>
        </p:style>
      </p:cxnSp>
      <p:pic>
        <p:nvPicPr>
          <p:cNvPr id="7" name="Picture 2" descr="http://t1.gstatic.com/images?q=tbn:ANd9GcQCG9v90nUBncGfLB6TdpDatQx5vS97sMhJa_afYCDrNdTgpl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519" y="3447948"/>
            <a:ext cx="2884805" cy="3238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1798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238677" y="5334000"/>
            <a:ext cx="1126462"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6238677" y="381000"/>
            <a:ext cx="2252924" cy="6001643"/>
          </a:xfrm>
          <a:prstGeom prst="rect">
            <a:avLst/>
          </a:prstGeom>
          <a:noFill/>
        </p:spPr>
        <p:txBody>
          <a:bodyPr wrap="none" rtlCol="0">
            <a:spAutoFit/>
          </a:bodyPr>
          <a:lstStyle/>
          <a:p>
            <a:r>
              <a:rPr lang="en-US" sz="3200" b="1" dirty="0" smtClean="0"/>
              <a:t>Trustworthy</a:t>
            </a:r>
          </a:p>
          <a:p>
            <a:r>
              <a:rPr lang="en-US" sz="3200" b="1" dirty="0" smtClean="0"/>
              <a:t>Loyal</a:t>
            </a:r>
          </a:p>
          <a:p>
            <a:r>
              <a:rPr lang="en-US" sz="3200" b="1" dirty="0" smtClean="0"/>
              <a:t>Helpful</a:t>
            </a:r>
          </a:p>
          <a:p>
            <a:r>
              <a:rPr lang="en-US" sz="3200" b="1" dirty="0" smtClean="0"/>
              <a:t>Friendly</a:t>
            </a:r>
          </a:p>
          <a:p>
            <a:r>
              <a:rPr lang="en-US" sz="3200" b="1" dirty="0" smtClean="0"/>
              <a:t>Courteous</a:t>
            </a:r>
          </a:p>
          <a:p>
            <a:r>
              <a:rPr lang="en-US" sz="3200" b="1" dirty="0" smtClean="0"/>
              <a:t>Kind</a:t>
            </a:r>
          </a:p>
          <a:p>
            <a:r>
              <a:rPr lang="en-US" sz="3200" b="1" dirty="0" smtClean="0"/>
              <a:t>Obedient</a:t>
            </a:r>
          </a:p>
          <a:p>
            <a:r>
              <a:rPr lang="en-US" sz="3200" b="1" dirty="0" smtClean="0"/>
              <a:t>Cheerful</a:t>
            </a:r>
          </a:p>
          <a:p>
            <a:r>
              <a:rPr lang="en-US" sz="3200" b="1" dirty="0" smtClean="0"/>
              <a:t>Thrifty</a:t>
            </a:r>
          </a:p>
          <a:p>
            <a:r>
              <a:rPr lang="en-US" sz="3200" b="1" dirty="0" smtClean="0"/>
              <a:t>Brave</a:t>
            </a:r>
          </a:p>
          <a:p>
            <a:r>
              <a:rPr lang="en-US" sz="3200" b="1" dirty="0" smtClean="0"/>
              <a:t>Clean</a:t>
            </a:r>
          </a:p>
          <a:p>
            <a:r>
              <a:rPr lang="en-US" sz="3200" b="1" dirty="0" smtClean="0"/>
              <a:t>Reverent</a:t>
            </a:r>
            <a:endParaRPr lang="en-US" sz="3200" b="1" dirty="0"/>
          </a:p>
        </p:txBody>
      </p:sp>
      <p:sp>
        <p:nvSpPr>
          <p:cNvPr id="3" name="TextBox 2"/>
          <p:cNvSpPr txBox="1"/>
          <p:nvPr/>
        </p:nvSpPr>
        <p:spPr>
          <a:xfrm>
            <a:off x="762000" y="1676400"/>
            <a:ext cx="4114800" cy="830997"/>
          </a:xfrm>
          <a:prstGeom prst="rect">
            <a:avLst/>
          </a:prstGeom>
          <a:noFill/>
        </p:spPr>
        <p:txBody>
          <a:bodyPr wrap="square" rtlCol="0">
            <a:spAutoFit/>
          </a:bodyPr>
          <a:lstStyle/>
          <a:p>
            <a:r>
              <a:rPr lang="en-US" sz="2400" b="1" dirty="0" smtClean="0"/>
              <a:t>When the game is over every helps put the pieces away</a:t>
            </a:r>
            <a:endParaRPr lang="en-US" sz="2400" b="1" dirty="0"/>
          </a:p>
        </p:txBody>
      </p:sp>
      <p:cxnSp>
        <p:nvCxnSpPr>
          <p:cNvPr id="5" name="Straight Arrow Connector 4"/>
          <p:cNvCxnSpPr/>
          <p:nvPr/>
        </p:nvCxnSpPr>
        <p:spPr>
          <a:xfrm>
            <a:off x="3962400" y="2507397"/>
            <a:ext cx="2276277" cy="2826603"/>
          </a:xfrm>
          <a:prstGeom prst="straightConnector1">
            <a:avLst/>
          </a:prstGeom>
          <a:ln w="85725">
            <a:tailEnd type="arrow"/>
          </a:ln>
        </p:spPr>
        <p:style>
          <a:lnRef idx="1">
            <a:schemeClr val="accent1"/>
          </a:lnRef>
          <a:fillRef idx="0">
            <a:schemeClr val="accent1"/>
          </a:fillRef>
          <a:effectRef idx="0">
            <a:schemeClr val="accent1"/>
          </a:effectRef>
          <a:fontRef idx="minor">
            <a:schemeClr val="tx1"/>
          </a:fontRef>
        </p:style>
      </p:cxnSp>
      <p:pic>
        <p:nvPicPr>
          <p:cNvPr id="7" name="Picture 2" descr="http://t1.gstatic.com/images?q=tbn:ANd9GcQCG9v90nUBncGfLB6TdpDatQx5vS97sMhJa_afYCDrNdTgpl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519" y="3447948"/>
            <a:ext cx="2884805" cy="3238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65572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238676" y="5791200"/>
            <a:ext cx="1686123"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6238677" y="381000"/>
            <a:ext cx="2252924" cy="6001643"/>
          </a:xfrm>
          <a:prstGeom prst="rect">
            <a:avLst/>
          </a:prstGeom>
          <a:noFill/>
        </p:spPr>
        <p:txBody>
          <a:bodyPr wrap="none" rtlCol="0">
            <a:spAutoFit/>
          </a:bodyPr>
          <a:lstStyle/>
          <a:p>
            <a:r>
              <a:rPr lang="en-US" sz="3200" b="1" dirty="0" smtClean="0"/>
              <a:t>Trustworthy</a:t>
            </a:r>
          </a:p>
          <a:p>
            <a:r>
              <a:rPr lang="en-US" sz="3200" b="1" dirty="0" smtClean="0"/>
              <a:t>Loyal</a:t>
            </a:r>
          </a:p>
          <a:p>
            <a:r>
              <a:rPr lang="en-US" sz="3200" b="1" dirty="0" smtClean="0"/>
              <a:t>Helpful</a:t>
            </a:r>
          </a:p>
          <a:p>
            <a:r>
              <a:rPr lang="en-US" sz="3200" b="1" dirty="0" smtClean="0"/>
              <a:t>Friendly</a:t>
            </a:r>
          </a:p>
          <a:p>
            <a:r>
              <a:rPr lang="en-US" sz="3200" b="1" dirty="0" smtClean="0"/>
              <a:t>Courteous</a:t>
            </a:r>
          </a:p>
          <a:p>
            <a:r>
              <a:rPr lang="en-US" sz="3200" b="1" dirty="0" smtClean="0"/>
              <a:t>Kind</a:t>
            </a:r>
          </a:p>
          <a:p>
            <a:r>
              <a:rPr lang="en-US" sz="3200" b="1" dirty="0" smtClean="0"/>
              <a:t>Obedient</a:t>
            </a:r>
          </a:p>
          <a:p>
            <a:r>
              <a:rPr lang="en-US" sz="3200" b="1" dirty="0" smtClean="0"/>
              <a:t>Cheerful</a:t>
            </a:r>
          </a:p>
          <a:p>
            <a:r>
              <a:rPr lang="en-US" sz="3200" b="1" dirty="0" smtClean="0"/>
              <a:t>Thrifty</a:t>
            </a:r>
          </a:p>
          <a:p>
            <a:r>
              <a:rPr lang="en-US" sz="3200" b="1" dirty="0" smtClean="0"/>
              <a:t>Brave</a:t>
            </a:r>
          </a:p>
          <a:p>
            <a:r>
              <a:rPr lang="en-US" sz="3200" b="1" dirty="0" smtClean="0"/>
              <a:t>Clean</a:t>
            </a:r>
          </a:p>
          <a:p>
            <a:r>
              <a:rPr lang="en-US" sz="3200" b="1" dirty="0" smtClean="0"/>
              <a:t>Reverent</a:t>
            </a:r>
            <a:endParaRPr lang="en-US" sz="3200" b="1" dirty="0"/>
          </a:p>
        </p:txBody>
      </p:sp>
      <p:pic>
        <p:nvPicPr>
          <p:cNvPr id="2050" name="Picture 2" descr="http://t1.gstatic.com/images?q=tbn:ANd9GcQCG9v90nUBncGfLB6TdpDatQx5vS97sMhJa_afYCDrNdTgpl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519" y="3447948"/>
            <a:ext cx="2884805" cy="323860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62000" y="1676400"/>
            <a:ext cx="4114800" cy="1569660"/>
          </a:xfrm>
          <a:prstGeom prst="rect">
            <a:avLst/>
          </a:prstGeom>
          <a:noFill/>
        </p:spPr>
        <p:txBody>
          <a:bodyPr wrap="square" rtlCol="0">
            <a:spAutoFit/>
          </a:bodyPr>
          <a:lstStyle/>
          <a:p>
            <a:r>
              <a:rPr lang="en-US" sz="2400" b="1" dirty="0" smtClean="0"/>
              <a:t>It’s the Super Bowl with 26 seconds to go and the Seahawks are second and goal at the one yard line.</a:t>
            </a:r>
            <a:endParaRPr lang="en-US" sz="2400" b="1" dirty="0"/>
          </a:p>
        </p:txBody>
      </p:sp>
      <p:cxnSp>
        <p:nvCxnSpPr>
          <p:cNvPr id="5" name="Straight Arrow Connector 4"/>
          <p:cNvCxnSpPr/>
          <p:nvPr/>
        </p:nvCxnSpPr>
        <p:spPr>
          <a:xfrm>
            <a:off x="3962400" y="3381821"/>
            <a:ext cx="2276277" cy="2485579"/>
          </a:xfrm>
          <a:prstGeom prst="straightConnector1">
            <a:avLst/>
          </a:prstGeom>
          <a:ln w="85725">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65572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20140" y="434340"/>
            <a:ext cx="6582828" cy="769441"/>
          </a:xfrm>
          <a:prstGeom prst="rect">
            <a:avLst/>
          </a:prstGeom>
          <a:noFill/>
        </p:spPr>
        <p:txBody>
          <a:bodyPr wrap="none" rtlCol="0">
            <a:spAutoFit/>
          </a:bodyPr>
          <a:lstStyle/>
          <a:p>
            <a:r>
              <a:rPr lang="en-US" sz="4400" dirty="0" smtClean="0"/>
              <a:t>What Makes a Good Game?</a:t>
            </a:r>
            <a:endParaRPr lang="en-US" sz="4400" dirty="0"/>
          </a:p>
        </p:txBody>
      </p:sp>
      <p:sp>
        <p:nvSpPr>
          <p:cNvPr id="3" name="TextBox 2"/>
          <p:cNvSpPr txBox="1"/>
          <p:nvPr/>
        </p:nvSpPr>
        <p:spPr>
          <a:xfrm>
            <a:off x="491490" y="1623060"/>
            <a:ext cx="8510006" cy="3970318"/>
          </a:xfrm>
          <a:prstGeom prst="rect">
            <a:avLst/>
          </a:prstGeom>
          <a:noFill/>
        </p:spPr>
        <p:txBody>
          <a:bodyPr wrap="square" rtlCol="0">
            <a:spAutoFit/>
          </a:bodyPr>
          <a:lstStyle/>
          <a:p>
            <a:pPr marL="285750" indent="-285750">
              <a:buFont typeface="Arial" pitchFamily="34" charset="0"/>
              <a:buChar char="•"/>
            </a:pPr>
            <a:r>
              <a:rPr lang="en-US" sz="2800" dirty="0" smtClean="0"/>
              <a:t>Age Appropriate (not too hard, not too easy)</a:t>
            </a:r>
          </a:p>
          <a:p>
            <a:pPr marL="285750" indent="-285750">
              <a:buFont typeface="Arial" pitchFamily="34" charset="0"/>
              <a:buChar char="•"/>
            </a:pPr>
            <a:r>
              <a:rPr lang="en-US" sz="2800" dirty="0" smtClean="0"/>
              <a:t>Clear Rules (think of how you will explain the game)</a:t>
            </a:r>
          </a:p>
          <a:p>
            <a:pPr marL="285750" indent="-285750">
              <a:buFont typeface="Arial" pitchFamily="34" charset="0"/>
              <a:buChar char="•"/>
            </a:pPr>
            <a:r>
              <a:rPr lang="en-US" sz="2800" dirty="0" smtClean="0"/>
              <a:t>Easy to Learn</a:t>
            </a:r>
          </a:p>
          <a:p>
            <a:pPr marL="285750" indent="-285750">
              <a:buFont typeface="Arial" pitchFamily="34" charset="0"/>
              <a:buChar char="•"/>
            </a:pPr>
            <a:r>
              <a:rPr lang="en-US" sz="2800" dirty="0" smtClean="0"/>
              <a:t>The first or last player shouldn’t have a big advantage</a:t>
            </a:r>
          </a:p>
          <a:p>
            <a:pPr marL="285750" indent="-285750">
              <a:buFont typeface="Arial" pitchFamily="34" charset="0"/>
              <a:buChar char="•"/>
            </a:pPr>
            <a:r>
              <a:rPr lang="en-US" sz="2800" dirty="0" smtClean="0"/>
              <a:t>No Early Elimination (or a short wait if eliminated)</a:t>
            </a:r>
          </a:p>
          <a:p>
            <a:pPr marL="285750" indent="-285750">
              <a:buFont typeface="Arial" pitchFamily="34" charset="0"/>
              <a:buChar char="•"/>
            </a:pPr>
            <a:r>
              <a:rPr lang="en-US" sz="2800" dirty="0" smtClean="0"/>
              <a:t>Reasonable waiting time</a:t>
            </a:r>
            <a:endParaRPr lang="en-US" sz="2800" dirty="0"/>
          </a:p>
          <a:p>
            <a:pPr marL="285750" indent="-285750">
              <a:buFont typeface="Arial" pitchFamily="34" charset="0"/>
              <a:buChar char="•"/>
            </a:pPr>
            <a:r>
              <a:rPr lang="en-US" sz="2800" dirty="0" smtClean="0"/>
              <a:t>There is a clear measure of success (no judgment calls from the adults)</a:t>
            </a:r>
          </a:p>
          <a:p>
            <a:pPr marL="285750" indent="-285750">
              <a:buFont typeface="Arial" pitchFamily="34" charset="0"/>
              <a:buChar char="•"/>
            </a:pPr>
            <a:r>
              <a:rPr lang="en-US" sz="2800" dirty="0" smtClean="0"/>
              <a:t>Don’t change the rules in the middle of the game.</a:t>
            </a:r>
          </a:p>
        </p:txBody>
      </p:sp>
    </p:spTree>
    <p:extLst>
      <p:ext uri="{BB962C8B-B14F-4D97-AF65-F5344CB8AC3E}">
        <p14:creationId xmlns:p14="http://schemas.microsoft.com/office/powerpoint/2010/main" val="39532888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1.bp.blogspot.com/_THR3SZhbQ_E/THU4gs-71vI/AAAAAAAAD7U/R93f8CpnmTk/s1600/wolf+ear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9" y="2563457"/>
            <a:ext cx="4762500" cy="436245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281422" y="165345"/>
            <a:ext cx="2581156" cy="830997"/>
          </a:xfrm>
          <a:prstGeom prst="rect">
            <a:avLst/>
          </a:prstGeom>
          <a:noFill/>
        </p:spPr>
        <p:txBody>
          <a:bodyPr wrap="none" rtlCol="0">
            <a:spAutoFit/>
          </a:bodyPr>
          <a:lstStyle/>
          <a:p>
            <a:r>
              <a:rPr lang="en-US" sz="4800" dirty="0" smtClean="0"/>
              <a:t>Discipline</a:t>
            </a:r>
            <a:endParaRPr lang="en-US" sz="4800" dirty="0"/>
          </a:p>
        </p:txBody>
      </p:sp>
      <p:sp>
        <p:nvSpPr>
          <p:cNvPr id="3" name="TextBox 2"/>
          <p:cNvSpPr txBox="1"/>
          <p:nvPr/>
        </p:nvSpPr>
        <p:spPr>
          <a:xfrm>
            <a:off x="451555" y="1083854"/>
            <a:ext cx="1927066" cy="461665"/>
          </a:xfrm>
          <a:prstGeom prst="rect">
            <a:avLst/>
          </a:prstGeom>
          <a:noFill/>
        </p:spPr>
        <p:txBody>
          <a:bodyPr wrap="none" rtlCol="0">
            <a:spAutoFit/>
          </a:bodyPr>
          <a:lstStyle/>
          <a:p>
            <a:r>
              <a:rPr lang="en-US" sz="2400" dirty="0" smtClean="0"/>
              <a:t>Den Meetings</a:t>
            </a:r>
            <a:endParaRPr lang="en-US" sz="2400" dirty="0"/>
          </a:p>
        </p:txBody>
      </p:sp>
      <p:sp>
        <p:nvSpPr>
          <p:cNvPr id="4" name="TextBox 3"/>
          <p:cNvSpPr txBox="1"/>
          <p:nvPr/>
        </p:nvSpPr>
        <p:spPr>
          <a:xfrm>
            <a:off x="653471" y="1432630"/>
            <a:ext cx="4827604" cy="1200329"/>
          </a:xfrm>
          <a:prstGeom prst="rect">
            <a:avLst/>
          </a:prstGeom>
          <a:noFill/>
        </p:spPr>
        <p:txBody>
          <a:bodyPr wrap="none" rtlCol="0">
            <a:spAutoFit/>
          </a:bodyPr>
          <a:lstStyle/>
          <a:p>
            <a:pPr marL="285750" indent="-285750">
              <a:buFont typeface="Arial" panose="020B0604020202020204" pitchFamily="34" charset="0"/>
              <a:buChar char="•"/>
            </a:pPr>
            <a:r>
              <a:rPr lang="en-US" dirty="0" smtClean="0"/>
              <a:t>Me first!  No, me first!</a:t>
            </a:r>
          </a:p>
          <a:p>
            <a:pPr marL="285750" indent="-285750">
              <a:buFont typeface="Arial" panose="020B0604020202020204" pitchFamily="34" charset="0"/>
              <a:buChar char="•"/>
            </a:pPr>
            <a:r>
              <a:rPr lang="en-US" dirty="0" smtClean="0"/>
              <a:t>We have to be on the same team!</a:t>
            </a:r>
          </a:p>
          <a:p>
            <a:pPr marL="285750" indent="-285750">
              <a:buFont typeface="Arial" panose="020B0604020202020204" pitchFamily="34" charset="0"/>
              <a:buChar char="•"/>
            </a:pPr>
            <a:r>
              <a:rPr lang="en-US" dirty="0" smtClean="0"/>
              <a:t>We don’t want him on our team</a:t>
            </a:r>
          </a:p>
          <a:p>
            <a:pPr marL="285750" indent="-285750">
              <a:buFont typeface="Arial" panose="020B0604020202020204" pitchFamily="34" charset="0"/>
              <a:buChar char="•"/>
            </a:pPr>
            <a:r>
              <a:rPr lang="en-US" dirty="0" smtClean="0"/>
              <a:t>You didn’t say I couldn’t murder my opponent.</a:t>
            </a:r>
            <a:endParaRPr lang="en-US" dirty="0"/>
          </a:p>
        </p:txBody>
      </p:sp>
      <p:sp>
        <p:nvSpPr>
          <p:cNvPr id="7" name="TextBox 6"/>
          <p:cNvSpPr txBox="1"/>
          <p:nvPr/>
        </p:nvSpPr>
        <p:spPr>
          <a:xfrm>
            <a:off x="4759871" y="4495862"/>
            <a:ext cx="1990994" cy="461665"/>
          </a:xfrm>
          <a:prstGeom prst="rect">
            <a:avLst/>
          </a:prstGeom>
          <a:noFill/>
        </p:spPr>
        <p:txBody>
          <a:bodyPr wrap="none" rtlCol="0">
            <a:spAutoFit/>
          </a:bodyPr>
          <a:lstStyle/>
          <a:p>
            <a:r>
              <a:rPr lang="en-US" sz="2400" dirty="0" smtClean="0"/>
              <a:t>Pack Meetings</a:t>
            </a:r>
            <a:endParaRPr lang="en-US" sz="2400" dirty="0"/>
          </a:p>
        </p:txBody>
      </p:sp>
      <p:sp>
        <p:nvSpPr>
          <p:cNvPr id="5" name="TextBox 4"/>
          <p:cNvSpPr txBox="1"/>
          <p:nvPr/>
        </p:nvSpPr>
        <p:spPr>
          <a:xfrm>
            <a:off x="5334000" y="5327811"/>
            <a:ext cx="3251211" cy="769441"/>
          </a:xfrm>
          <a:prstGeom prst="rect">
            <a:avLst/>
          </a:prstGeom>
          <a:noFill/>
        </p:spPr>
        <p:txBody>
          <a:bodyPr wrap="none" rtlCol="0">
            <a:spAutoFit/>
          </a:bodyPr>
          <a:lstStyle/>
          <a:p>
            <a:r>
              <a:rPr lang="en-US" sz="4400" dirty="0" smtClean="0"/>
              <a:t>Signs Up!!!!!!</a:t>
            </a:r>
            <a:endParaRPr lang="en-US" sz="4400" dirty="0"/>
          </a:p>
        </p:txBody>
      </p:sp>
      <p:pic>
        <p:nvPicPr>
          <p:cNvPr id="1030" name="Picture 6" descr="http://scoutingmagazine.org/wp-content/uploads/2012/08/CSCChaos.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0" y="877238"/>
            <a:ext cx="38100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5130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4.bp.blogspot.com/_CSnlsBl3nYg/SZIWFdCapJI/AAAAAAAAABs/GawvhVDa_3M/s400/SoundOfMusic+2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 y="4000500"/>
            <a:ext cx="38100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www.scoutingmagazine.org/issues/1009/art/csc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4000500"/>
            <a:ext cx="2857500" cy="273367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04800" y="557480"/>
            <a:ext cx="8347285" cy="1323439"/>
          </a:xfrm>
          <a:prstGeom prst="rect">
            <a:avLst/>
          </a:prstGeom>
          <a:noFill/>
        </p:spPr>
        <p:txBody>
          <a:bodyPr wrap="none" rtlCol="0">
            <a:spAutoFit/>
          </a:bodyPr>
          <a:lstStyle/>
          <a:p>
            <a:r>
              <a:rPr lang="en-US" sz="8000" dirty="0" smtClean="0"/>
              <a:t>Gathering Activities</a:t>
            </a:r>
            <a:endParaRPr lang="en-US" sz="8000" dirty="0"/>
          </a:p>
        </p:txBody>
      </p:sp>
      <p:sp>
        <p:nvSpPr>
          <p:cNvPr id="3" name="TextBox 2"/>
          <p:cNvSpPr txBox="1"/>
          <p:nvPr/>
        </p:nvSpPr>
        <p:spPr>
          <a:xfrm>
            <a:off x="6324600" y="2819400"/>
            <a:ext cx="1111138" cy="369332"/>
          </a:xfrm>
          <a:prstGeom prst="rect">
            <a:avLst/>
          </a:prstGeom>
          <a:noFill/>
        </p:spPr>
        <p:txBody>
          <a:bodyPr wrap="none" rtlCol="0">
            <a:spAutoFit/>
          </a:bodyPr>
          <a:lstStyle/>
          <a:p>
            <a:r>
              <a:rPr lang="en-US" b="1" dirty="0" smtClean="0"/>
              <a:t>Den Chief</a:t>
            </a:r>
            <a:endParaRPr lang="en-US" b="1" dirty="0"/>
          </a:p>
        </p:txBody>
      </p:sp>
      <p:cxnSp>
        <p:nvCxnSpPr>
          <p:cNvPr id="5" name="Straight Arrow Connector 4"/>
          <p:cNvCxnSpPr/>
          <p:nvPr/>
        </p:nvCxnSpPr>
        <p:spPr>
          <a:xfrm>
            <a:off x="7435738" y="3188732"/>
            <a:ext cx="641462" cy="1383268"/>
          </a:xfrm>
          <a:prstGeom prst="straightConnector1">
            <a:avLst/>
          </a:prstGeom>
          <a:ln w="53975">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2057400" y="3188732"/>
            <a:ext cx="4267200" cy="1230868"/>
          </a:xfrm>
          <a:prstGeom prst="straightConnector1">
            <a:avLst/>
          </a:prstGeom>
          <a:ln w="53975">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838200" y="1884729"/>
            <a:ext cx="7737685" cy="1200329"/>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t>Idle hands are the Devil’s workshop.  </a:t>
            </a:r>
          </a:p>
          <a:p>
            <a:pPr marL="342900" indent="-342900">
              <a:buFont typeface="Arial" panose="020B0604020202020204" pitchFamily="34" charset="0"/>
              <a:buChar char="•"/>
            </a:pPr>
            <a:r>
              <a:rPr lang="en-US" sz="2400" dirty="0" smtClean="0"/>
              <a:t>If it’s a game where the last scout remaining wins you will still have idle scouts.</a:t>
            </a:r>
            <a:endParaRPr lang="en-US" sz="2400" dirty="0"/>
          </a:p>
        </p:txBody>
      </p:sp>
    </p:spTree>
    <p:extLst>
      <p:ext uri="{BB962C8B-B14F-4D97-AF65-F5344CB8AC3E}">
        <p14:creationId xmlns:p14="http://schemas.microsoft.com/office/powerpoint/2010/main" val="4541718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i46.photobucket.com/albums/f135/dparfitt1/hunkerdown.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1852" y="1847511"/>
            <a:ext cx="2562225" cy="249588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4500" y="1600200"/>
            <a:ext cx="3657600" cy="2743200"/>
          </a:xfrm>
          <a:prstGeom prst="rect">
            <a:avLst/>
          </a:prstGeom>
        </p:spPr>
      </p:pic>
      <p:sp>
        <p:nvSpPr>
          <p:cNvPr id="3" name="TextBox 2"/>
          <p:cNvSpPr txBox="1"/>
          <p:nvPr/>
        </p:nvSpPr>
        <p:spPr>
          <a:xfrm>
            <a:off x="1371600" y="304800"/>
            <a:ext cx="5851923" cy="923330"/>
          </a:xfrm>
          <a:prstGeom prst="rect">
            <a:avLst/>
          </a:prstGeom>
          <a:noFill/>
        </p:spPr>
        <p:txBody>
          <a:bodyPr wrap="none" rtlCol="0">
            <a:spAutoFit/>
          </a:bodyPr>
          <a:lstStyle/>
          <a:p>
            <a:r>
              <a:rPr lang="en-US" sz="5400" dirty="0" smtClean="0"/>
              <a:t>Hunker Down Game</a:t>
            </a:r>
            <a:endParaRPr lang="en-US" sz="5400" dirty="0"/>
          </a:p>
        </p:txBody>
      </p:sp>
      <p:sp>
        <p:nvSpPr>
          <p:cNvPr id="4" name="TextBox 3"/>
          <p:cNvSpPr txBox="1"/>
          <p:nvPr/>
        </p:nvSpPr>
        <p:spPr>
          <a:xfrm>
            <a:off x="274320" y="4653915"/>
            <a:ext cx="2925032" cy="369332"/>
          </a:xfrm>
          <a:prstGeom prst="rect">
            <a:avLst/>
          </a:prstGeom>
          <a:noFill/>
        </p:spPr>
        <p:txBody>
          <a:bodyPr wrap="none" rtlCol="0">
            <a:spAutoFit/>
          </a:bodyPr>
          <a:lstStyle/>
          <a:p>
            <a:r>
              <a:rPr lang="en-US" dirty="0" smtClean="0"/>
              <a:t>Build your own Hunker Boxes</a:t>
            </a:r>
            <a:endParaRPr lang="en-US" dirty="0"/>
          </a:p>
        </p:txBody>
      </p:sp>
      <p:sp>
        <p:nvSpPr>
          <p:cNvPr id="5" name="TextBox 4"/>
          <p:cNvSpPr txBox="1"/>
          <p:nvPr/>
        </p:nvSpPr>
        <p:spPr>
          <a:xfrm>
            <a:off x="4050793" y="1368040"/>
            <a:ext cx="4639732" cy="369332"/>
          </a:xfrm>
          <a:prstGeom prst="rect">
            <a:avLst/>
          </a:prstGeom>
          <a:noFill/>
        </p:spPr>
        <p:txBody>
          <a:bodyPr wrap="none" rtlCol="0">
            <a:spAutoFit/>
          </a:bodyPr>
          <a:lstStyle/>
          <a:p>
            <a:r>
              <a:rPr lang="en-US" dirty="0" smtClean="0"/>
              <a:t>It’s a game of the mind, not a game of strength.</a:t>
            </a:r>
            <a:endParaRPr lang="en-US" dirty="0"/>
          </a:p>
        </p:txBody>
      </p:sp>
      <p:sp>
        <p:nvSpPr>
          <p:cNvPr id="6" name="TextBox 5"/>
          <p:cNvSpPr txBox="1"/>
          <p:nvPr/>
        </p:nvSpPr>
        <p:spPr>
          <a:xfrm>
            <a:off x="457200" y="5181600"/>
            <a:ext cx="1697901" cy="646331"/>
          </a:xfrm>
          <a:prstGeom prst="rect">
            <a:avLst/>
          </a:prstGeom>
          <a:noFill/>
        </p:spPr>
        <p:txBody>
          <a:bodyPr wrap="none" rtlCol="0">
            <a:spAutoFit/>
          </a:bodyPr>
          <a:lstStyle/>
          <a:p>
            <a:r>
              <a:rPr lang="en-US" dirty="0" smtClean="0"/>
              <a:t>2 – 2x6 13” long</a:t>
            </a:r>
          </a:p>
          <a:p>
            <a:r>
              <a:rPr lang="en-US" dirty="0" smtClean="0"/>
              <a:t>8 – 2x4 </a:t>
            </a:r>
            <a:endParaRPr lang="en-US" dirty="0"/>
          </a:p>
        </p:txBody>
      </p:sp>
      <p:grpSp>
        <p:nvGrpSpPr>
          <p:cNvPr id="14" name="Group 13"/>
          <p:cNvGrpSpPr/>
          <p:nvPr/>
        </p:nvGrpSpPr>
        <p:grpSpPr>
          <a:xfrm>
            <a:off x="1398245" y="5452348"/>
            <a:ext cx="1062990" cy="498872"/>
            <a:chOff x="1704380" y="5597128"/>
            <a:chExt cx="1062990" cy="498872"/>
          </a:xfrm>
        </p:grpSpPr>
        <p:sp>
          <p:nvSpPr>
            <p:cNvPr id="7" name="Freeform 6"/>
            <p:cNvSpPr/>
            <p:nvPr/>
          </p:nvSpPr>
          <p:spPr>
            <a:xfrm>
              <a:off x="1704380" y="5890260"/>
              <a:ext cx="1062990" cy="205740"/>
            </a:xfrm>
            <a:custGeom>
              <a:avLst/>
              <a:gdLst>
                <a:gd name="connsiteX0" fmla="*/ 0 w 1062990"/>
                <a:gd name="connsiteY0" fmla="*/ 0 h 205740"/>
                <a:gd name="connsiteX1" fmla="*/ 1062990 w 1062990"/>
                <a:gd name="connsiteY1" fmla="*/ 0 h 205740"/>
                <a:gd name="connsiteX2" fmla="*/ 880110 w 1062990"/>
                <a:gd name="connsiteY2" fmla="*/ 205740 h 205740"/>
                <a:gd name="connsiteX3" fmla="*/ 148590 w 1062990"/>
                <a:gd name="connsiteY3" fmla="*/ 205740 h 205740"/>
                <a:gd name="connsiteX4" fmla="*/ 0 w 1062990"/>
                <a:gd name="connsiteY4" fmla="*/ 0 h 2057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2990" h="205740">
                  <a:moveTo>
                    <a:pt x="0" y="0"/>
                  </a:moveTo>
                  <a:lnTo>
                    <a:pt x="1062990" y="0"/>
                  </a:lnTo>
                  <a:lnTo>
                    <a:pt x="880110" y="205740"/>
                  </a:lnTo>
                  <a:lnTo>
                    <a:pt x="148590" y="205740"/>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057400" y="5597128"/>
              <a:ext cx="511679" cy="369332"/>
            </a:xfrm>
            <a:prstGeom prst="rect">
              <a:avLst/>
            </a:prstGeom>
            <a:noFill/>
          </p:spPr>
          <p:txBody>
            <a:bodyPr wrap="none" rtlCol="0">
              <a:spAutoFit/>
            </a:bodyPr>
            <a:lstStyle/>
            <a:p>
              <a:r>
                <a:rPr lang="en-US" dirty="0" smtClean="0"/>
                <a:t>13”</a:t>
              </a:r>
              <a:endParaRPr lang="en-US" dirty="0"/>
            </a:p>
          </p:txBody>
        </p:sp>
        <p:cxnSp>
          <p:nvCxnSpPr>
            <p:cNvPr id="10" name="Straight Arrow Connector 9"/>
            <p:cNvCxnSpPr/>
            <p:nvPr/>
          </p:nvCxnSpPr>
          <p:spPr>
            <a:xfrm>
              <a:off x="2438400" y="5791200"/>
              <a:ext cx="32897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1704380" y="5791200"/>
              <a:ext cx="450721"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a:off x="3575685" y="4973270"/>
            <a:ext cx="946785" cy="1062990"/>
            <a:chOff x="3678555" y="5474285"/>
            <a:chExt cx="946785" cy="1062990"/>
          </a:xfrm>
        </p:grpSpPr>
        <p:sp>
          <p:nvSpPr>
            <p:cNvPr id="17" name="Freeform 16"/>
            <p:cNvSpPr/>
            <p:nvPr/>
          </p:nvSpPr>
          <p:spPr>
            <a:xfrm rot="5400000">
              <a:off x="3249930" y="5902910"/>
              <a:ext cx="1062990" cy="205740"/>
            </a:xfrm>
            <a:custGeom>
              <a:avLst/>
              <a:gdLst>
                <a:gd name="connsiteX0" fmla="*/ 0 w 1062990"/>
                <a:gd name="connsiteY0" fmla="*/ 0 h 205740"/>
                <a:gd name="connsiteX1" fmla="*/ 1062990 w 1062990"/>
                <a:gd name="connsiteY1" fmla="*/ 0 h 205740"/>
                <a:gd name="connsiteX2" fmla="*/ 880110 w 1062990"/>
                <a:gd name="connsiteY2" fmla="*/ 205740 h 205740"/>
                <a:gd name="connsiteX3" fmla="*/ 148590 w 1062990"/>
                <a:gd name="connsiteY3" fmla="*/ 205740 h 205740"/>
                <a:gd name="connsiteX4" fmla="*/ 0 w 1062990"/>
                <a:gd name="connsiteY4" fmla="*/ 0 h 2057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2990" h="205740">
                  <a:moveTo>
                    <a:pt x="0" y="0"/>
                  </a:moveTo>
                  <a:lnTo>
                    <a:pt x="1062990" y="0"/>
                  </a:lnTo>
                  <a:lnTo>
                    <a:pt x="880110" y="205740"/>
                  </a:lnTo>
                  <a:lnTo>
                    <a:pt x="148590" y="205740"/>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p:cNvSpPr/>
            <p:nvPr/>
          </p:nvSpPr>
          <p:spPr>
            <a:xfrm rot="16200000" flipH="1">
              <a:off x="3990975" y="5902910"/>
              <a:ext cx="1062990" cy="205740"/>
            </a:xfrm>
            <a:custGeom>
              <a:avLst/>
              <a:gdLst>
                <a:gd name="connsiteX0" fmla="*/ 0 w 1062990"/>
                <a:gd name="connsiteY0" fmla="*/ 0 h 205740"/>
                <a:gd name="connsiteX1" fmla="*/ 1062990 w 1062990"/>
                <a:gd name="connsiteY1" fmla="*/ 0 h 205740"/>
                <a:gd name="connsiteX2" fmla="*/ 880110 w 1062990"/>
                <a:gd name="connsiteY2" fmla="*/ 205740 h 205740"/>
                <a:gd name="connsiteX3" fmla="*/ 148590 w 1062990"/>
                <a:gd name="connsiteY3" fmla="*/ 205740 h 205740"/>
                <a:gd name="connsiteX4" fmla="*/ 0 w 1062990"/>
                <a:gd name="connsiteY4" fmla="*/ 0 h 2057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2990" h="205740">
                  <a:moveTo>
                    <a:pt x="0" y="0"/>
                  </a:moveTo>
                  <a:lnTo>
                    <a:pt x="1062990" y="0"/>
                  </a:lnTo>
                  <a:lnTo>
                    <a:pt x="880110" y="205740"/>
                  </a:lnTo>
                  <a:lnTo>
                    <a:pt x="148590" y="205740"/>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p:cNvSpPr txBox="1"/>
          <p:nvPr/>
        </p:nvSpPr>
        <p:spPr>
          <a:xfrm>
            <a:off x="2836668" y="6119336"/>
            <a:ext cx="2095254" cy="369332"/>
          </a:xfrm>
          <a:prstGeom prst="rect">
            <a:avLst/>
          </a:prstGeom>
          <a:noFill/>
        </p:spPr>
        <p:txBody>
          <a:bodyPr wrap="none" rtlCol="0">
            <a:spAutoFit/>
          </a:bodyPr>
          <a:lstStyle/>
          <a:p>
            <a:r>
              <a:rPr lang="en-US" dirty="0" smtClean="0"/>
              <a:t>Lay Down the 2 Feet</a:t>
            </a:r>
            <a:endParaRPr lang="en-US" dirty="0"/>
          </a:p>
        </p:txBody>
      </p:sp>
      <p:grpSp>
        <p:nvGrpSpPr>
          <p:cNvPr id="21505" name="Group 21504"/>
          <p:cNvGrpSpPr/>
          <p:nvPr/>
        </p:nvGrpSpPr>
        <p:grpSpPr>
          <a:xfrm>
            <a:off x="5821090" y="4845754"/>
            <a:ext cx="1078374" cy="1132536"/>
            <a:chOff x="5821090" y="4845754"/>
            <a:chExt cx="1078374" cy="1132536"/>
          </a:xfrm>
        </p:grpSpPr>
        <p:grpSp>
          <p:nvGrpSpPr>
            <p:cNvPr id="31" name="Group 30"/>
            <p:cNvGrpSpPr/>
            <p:nvPr/>
          </p:nvGrpSpPr>
          <p:grpSpPr>
            <a:xfrm>
              <a:off x="5826218" y="5004568"/>
              <a:ext cx="1062991" cy="939432"/>
              <a:chOff x="5951511" y="5562600"/>
              <a:chExt cx="1062991" cy="939432"/>
            </a:xfrm>
          </p:grpSpPr>
          <p:sp>
            <p:nvSpPr>
              <p:cNvPr id="30" name="Rectangle 29"/>
              <p:cNvSpPr/>
              <p:nvPr/>
            </p:nvSpPr>
            <p:spPr>
              <a:xfrm>
                <a:off x="5951511" y="5768341"/>
                <a:ext cx="232119" cy="5279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6782383" y="5770245"/>
                <a:ext cx="232119" cy="5279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p:cNvSpPr/>
              <p:nvPr/>
            </p:nvSpPr>
            <p:spPr>
              <a:xfrm>
                <a:off x="5951512" y="6296292"/>
                <a:ext cx="1062990" cy="205740"/>
              </a:xfrm>
              <a:custGeom>
                <a:avLst/>
                <a:gdLst>
                  <a:gd name="connsiteX0" fmla="*/ 0 w 1062990"/>
                  <a:gd name="connsiteY0" fmla="*/ 0 h 205740"/>
                  <a:gd name="connsiteX1" fmla="*/ 1062990 w 1062990"/>
                  <a:gd name="connsiteY1" fmla="*/ 0 h 205740"/>
                  <a:gd name="connsiteX2" fmla="*/ 880110 w 1062990"/>
                  <a:gd name="connsiteY2" fmla="*/ 205740 h 205740"/>
                  <a:gd name="connsiteX3" fmla="*/ 148590 w 1062990"/>
                  <a:gd name="connsiteY3" fmla="*/ 205740 h 205740"/>
                  <a:gd name="connsiteX4" fmla="*/ 0 w 1062990"/>
                  <a:gd name="connsiteY4" fmla="*/ 0 h 2057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2990" h="205740">
                    <a:moveTo>
                      <a:pt x="0" y="0"/>
                    </a:moveTo>
                    <a:lnTo>
                      <a:pt x="1062990" y="0"/>
                    </a:lnTo>
                    <a:lnTo>
                      <a:pt x="880110" y="205740"/>
                    </a:lnTo>
                    <a:lnTo>
                      <a:pt x="148590" y="205740"/>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p:cNvSpPr/>
              <p:nvPr/>
            </p:nvSpPr>
            <p:spPr>
              <a:xfrm rot="10800000" flipH="1">
                <a:off x="5951512" y="5562600"/>
                <a:ext cx="1062990" cy="205740"/>
              </a:xfrm>
              <a:custGeom>
                <a:avLst/>
                <a:gdLst>
                  <a:gd name="connsiteX0" fmla="*/ 0 w 1062990"/>
                  <a:gd name="connsiteY0" fmla="*/ 0 h 205740"/>
                  <a:gd name="connsiteX1" fmla="*/ 1062990 w 1062990"/>
                  <a:gd name="connsiteY1" fmla="*/ 0 h 205740"/>
                  <a:gd name="connsiteX2" fmla="*/ 880110 w 1062990"/>
                  <a:gd name="connsiteY2" fmla="*/ 205740 h 205740"/>
                  <a:gd name="connsiteX3" fmla="*/ 148590 w 1062990"/>
                  <a:gd name="connsiteY3" fmla="*/ 205740 h 205740"/>
                  <a:gd name="connsiteX4" fmla="*/ 0 w 1062990"/>
                  <a:gd name="connsiteY4" fmla="*/ 0 h 2057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2990" h="205740">
                    <a:moveTo>
                      <a:pt x="0" y="0"/>
                    </a:moveTo>
                    <a:lnTo>
                      <a:pt x="1062990" y="0"/>
                    </a:lnTo>
                    <a:lnTo>
                      <a:pt x="880110" y="205740"/>
                    </a:lnTo>
                    <a:lnTo>
                      <a:pt x="148590" y="205740"/>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5951511" y="5810250"/>
                <a:ext cx="1062991" cy="4479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504" name="TextBox 21503"/>
            <p:cNvSpPr txBox="1"/>
            <p:nvPr/>
          </p:nvSpPr>
          <p:spPr>
            <a:xfrm>
              <a:off x="6618042" y="5527624"/>
              <a:ext cx="242374" cy="369332"/>
            </a:xfrm>
            <a:prstGeom prst="rect">
              <a:avLst/>
            </a:prstGeom>
            <a:noFill/>
          </p:spPr>
          <p:txBody>
            <a:bodyPr wrap="none" rtlCol="0">
              <a:spAutoFit/>
            </a:bodyPr>
            <a:lstStyle/>
            <a:p>
              <a:r>
                <a:rPr lang="en-US" dirty="0" smtClean="0"/>
                <a:t>.</a:t>
              </a:r>
              <a:endParaRPr lang="en-US" dirty="0"/>
            </a:p>
          </p:txBody>
        </p:sp>
        <p:sp>
          <p:nvSpPr>
            <p:cNvPr id="35" name="TextBox 34"/>
            <p:cNvSpPr txBox="1"/>
            <p:nvPr/>
          </p:nvSpPr>
          <p:spPr>
            <a:xfrm>
              <a:off x="6587562" y="5599390"/>
              <a:ext cx="242374" cy="369332"/>
            </a:xfrm>
            <a:prstGeom prst="rect">
              <a:avLst/>
            </a:prstGeom>
            <a:noFill/>
          </p:spPr>
          <p:txBody>
            <a:bodyPr wrap="none" rtlCol="0">
              <a:spAutoFit/>
            </a:bodyPr>
            <a:lstStyle/>
            <a:p>
              <a:r>
                <a:rPr lang="en-US" dirty="0" smtClean="0"/>
                <a:t>.</a:t>
              </a:r>
              <a:endParaRPr lang="en-US" dirty="0"/>
            </a:p>
          </p:txBody>
        </p:sp>
        <p:sp>
          <p:nvSpPr>
            <p:cNvPr id="36" name="TextBox 35"/>
            <p:cNvSpPr txBox="1"/>
            <p:nvPr/>
          </p:nvSpPr>
          <p:spPr>
            <a:xfrm>
              <a:off x="5842484" y="5540378"/>
              <a:ext cx="242374" cy="369332"/>
            </a:xfrm>
            <a:prstGeom prst="rect">
              <a:avLst/>
            </a:prstGeom>
            <a:noFill/>
          </p:spPr>
          <p:txBody>
            <a:bodyPr wrap="none" rtlCol="0">
              <a:spAutoFit/>
            </a:bodyPr>
            <a:lstStyle/>
            <a:p>
              <a:r>
                <a:rPr lang="en-US" dirty="0" smtClean="0"/>
                <a:t>.</a:t>
              </a:r>
              <a:endParaRPr lang="en-US" dirty="0"/>
            </a:p>
          </p:txBody>
        </p:sp>
        <p:sp>
          <p:nvSpPr>
            <p:cNvPr id="37" name="TextBox 36"/>
            <p:cNvSpPr txBox="1"/>
            <p:nvPr/>
          </p:nvSpPr>
          <p:spPr>
            <a:xfrm>
              <a:off x="5899634" y="5608958"/>
              <a:ext cx="242374" cy="369332"/>
            </a:xfrm>
            <a:prstGeom prst="rect">
              <a:avLst/>
            </a:prstGeom>
            <a:noFill/>
          </p:spPr>
          <p:txBody>
            <a:bodyPr wrap="none" rtlCol="0">
              <a:spAutoFit/>
            </a:bodyPr>
            <a:lstStyle/>
            <a:p>
              <a:r>
                <a:rPr lang="en-US" dirty="0" smtClean="0"/>
                <a:t>.</a:t>
              </a:r>
              <a:endParaRPr lang="en-US" dirty="0"/>
            </a:p>
          </p:txBody>
        </p:sp>
        <p:sp>
          <p:nvSpPr>
            <p:cNvPr id="38" name="TextBox 37"/>
            <p:cNvSpPr txBox="1"/>
            <p:nvPr/>
          </p:nvSpPr>
          <p:spPr>
            <a:xfrm>
              <a:off x="5826219" y="4906966"/>
              <a:ext cx="242374" cy="369332"/>
            </a:xfrm>
            <a:prstGeom prst="rect">
              <a:avLst/>
            </a:prstGeom>
            <a:noFill/>
          </p:spPr>
          <p:txBody>
            <a:bodyPr wrap="none" rtlCol="0">
              <a:spAutoFit/>
            </a:bodyPr>
            <a:lstStyle/>
            <a:p>
              <a:r>
                <a:rPr lang="en-US" dirty="0" smtClean="0"/>
                <a:t>.</a:t>
              </a:r>
              <a:endParaRPr lang="en-US" dirty="0"/>
            </a:p>
          </p:txBody>
        </p:sp>
        <p:sp>
          <p:nvSpPr>
            <p:cNvPr id="39" name="TextBox 38"/>
            <p:cNvSpPr txBox="1"/>
            <p:nvPr/>
          </p:nvSpPr>
          <p:spPr>
            <a:xfrm>
              <a:off x="5876774" y="4845754"/>
              <a:ext cx="242374" cy="369332"/>
            </a:xfrm>
            <a:prstGeom prst="rect">
              <a:avLst/>
            </a:prstGeom>
            <a:noFill/>
          </p:spPr>
          <p:txBody>
            <a:bodyPr wrap="none" rtlCol="0">
              <a:spAutoFit/>
            </a:bodyPr>
            <a:lstStyle/>
            <a:p>
              <a:r>
                <a:rPr lang="en-US" dirty="0" smtClean="0"/>
                <a:t>.</a:t>
              </a:r>
              <a:endParaRPr lang="en-US" dirty="0"/>
            </a:p>
          </p:txBody>
        </p:sp>
        <p:sp>
          <p:nvSpPr>
            <p:cNvPr id="40" name="TextBox 39"/>
            <p:cNvSpPr txBox="1"/>
            <p:nvPr/>
          </p:nvSpPr>
          <p:spPr>
            <a:xfrm>
              <a:off x="5826219" y="5330829"/>
              <a:ext cx="242374" cy="369332"/>
            </a:xfrm>
            <a:prstGeom prst="rect">
              <a:avLst/>
            </a:prstGeom>
            <a:noFill/>
          </p:spPr>
          <p:txBody>
            <a:bodyPr wrap="none" rtlCol="0">
              <a:spAutoFit/>
            </a:bodyPr>
            <a:lstStyle/>
            <a:p>
              <a:r>
                <a:rPr lang="en-US" dirty="0" smtClean="0"/>
                <a:t>.</a:t>
              </a:r>
              <a:endParaRPr lang="en-US" dirty="0"/>
            </a:p>
          </p:txBody>
        </p:sp>
        <p:sp>
          <p:nvSpPr>
            <p:cNvPr id="41" name="TextBox 40"/>
            <p:cNvSpPr txBox="1"/>
            <p:nvPr/>
          </p:nvSpPr>
          <p:spPr>
            <a:xfrm>
              <a:off x="5821090" y="5083016"/>
              <a:ext cx="242374" cy="369332"/>
            </a:xfrm>
            <a:prstGeom prst="rect">
              <a:avLst/>
            </a:prstGeom>
            <a:noFill/>
          </p:spPr>
          <p:txBody>
            <a:bodyPr wrap="none" rtlCol="0">
              <a:spAutoFit/>
            </a:bodyPr>
            <a:lstStyle/>
            <a:p>
              <a:r>
                <a:rPr lang="en-US" dirty="0" smtClean="0"/>
                <a:t>.</a:t>
              </a:r>
              <a:endParaRPr lang="en-US" dirty="0"/>
            </a:p>
          </p:txBody>
        </p:sp>
        <p:sp>
          <p:nvSpPr>
            <p:cNvPr id="42" name="TextBox 41"/>
            <p:cNvSpPr txBox="1"/>
            <p:nvPr/>
          </p:nvSpPr>
          <p:spPr>
            <a:xfrm>
              <a:off x="6646835" y="5303772"/>
              <a:ext cx="242374" cy="369332"/>
            </a:xfrm>
            <a:prstGeom prst="rect">
              <a:avLst/>
            </a:prstGeom>
            <a:noFill/>
          </p:spPr>
          <p:txBody>
            <a:bodyPr wrap="none" rtlCol="0">
              <a:spAutoFit/>
            </a:bodyPr>
            <a:lstStyle/>
            <a:p>
              <a:r>
                <a:rPr lang="en-US" dirty="0" smtClean="0"/>
                <a:t>.</a:t>
              </a:r>
              <a:endParaRPr lang="en-US" dirty="0"/>
            </a:p>
          </p:txBody>
        </p:sp>
        <p:sp>
          <p:nvSpPr>
            <p:cNvPr id="43" name="TextBox 42"/>
            <p:cNvSpPr txBox="1"/>
            <p:nvPr/>
          </p:nvSpPr>
          <p:spPr>
            <a:xfrm>
              <a:off x="6657090" y="5119106"/>
              <a:ext cx="242374" cy="369332"/>
            </a:xfrm>
            <a:prstGeom prst="rect">
              <a:avLst/>
            </a:prstGeom>
            <a:noFill/>
          </p:spPr>
          <p:txBody>
            <a:bodyPr wrap="none" rtlCol="0">
              <a:spAutoFit/>
            </a:bodyPr>
            <a:lstStyle/>
            <a:p>
              <a:r>
                <a:rPr lang="en-US" dirty="0" smtClean="0"/>
                <a:t>.</a:t>
              </a:r>
              <a:endParaRPr lang="en-US" dirty="0"/>
            </a:p>
          </p:txBody>
        </p:sp>
        <p:sp>
          <p:nvSpPr>
            <p:cNvPr id="44" name="TextBox 43"/>
            <p:cNvSpPr txBox="1"/>
            <p:nvPr/>
          </p:nvSpPr>
          <p:spPr>
            <a:xfrm>
              <a:off x="6657090" y="4898364"/>
              <a:ext cx="242374" cy="369332"/>
            </a:xfrm>
            <a:prstGeom prst="rect">
              <a:avLst/>
            </a:prstGeom>
            <a:noFill/>
          </p:spPr>
          <p:txBody>
            <a:bodyPr wrap="none" rtlCol="0">
              <a:spAutoFit/>
            </a:bodyPr>
            <a:lstStyle/>
            <a:p>
              <a:r>
                <a:rPr lang="en-US" dirty="0" smtClean="0"/>
                <a:t>.</a:t>
              </a:r>
              <a:endParaRPr lang="en-US" dirty="0"/>
            </a:p>
          </p:txBody>
        </p:sp>
        <p:sp>
          <p:nvSpPr>
            <p:cNvPr id="45" name="TextBox 44"/>
            <p:cNvSpPr txBox="1"/>
            <p:nvPr/>
          </p:nvSpPr>
          <p:spPr>
            <a:xfrm>
              <a:off x="6579942" y="4845754"/>
              <a:ext cx="242374" cy="369332"/>
            </a:xfrm>
            <a:prstGeom prst="rect">
              <a:avLst/>
            </a:prstGeom>
            <a:noFill/>
          </p:spPr>
          <p:txBody>
            <a:bodyPr wrap="none" rtlCol="0">
              <a:spAutoFit/>
            </a:bodyPr>
            <a:lstStyle/>
            <a:p>
              <a:r>
                <a:rPr lang="en-US" dirty="0" smtClean="0"/>
                <a:t>.</a:t>
              </a:r>
              <a:endParaRPr lang="en-US" dirty="0"/>
            </a:p>
          </p:txBody>
        </p:sp>
      </p:grpSp>
      <p:sp>
        <p:nvSpPr>
          <p:cNvPr id="21507" name="TextBox 21506"/>
          <p:cNvSpPr txBox="1"/>
          <p:nvPr/>
        </p:nvSpPr>
        <p:spPr>
          <a:xfrm>
            <a:off x="7028727" y="4906966"/>
            <a:ext cx="2041798" cy="1200329"/>
          </a:xfrm>
          <a:prstGeom prst="rect">
            <a:avLst/>
          </a:prstGeom>
          <a:noFill/>
        </p:spPr>
        <p:txBody>
          <a:bodyPr wrap="square" rtlCol="0">
            <a:spAutoFit/>
          </a:bodyPr>
          <a:lstStyle/>
          <a:p>
            <a:r>
              <a:rPr lang="en-US" dirty="0" smtClean="0"/>
              <a:t>Lay 2 2x4 and one 2x6 piece across the feet and nail into place.</a:t>
            </a:r>
            <a:endParaRPr lang="en-US" dirty="0"/>
          </a:p>
        </p:txBody>
      </p:sp>
      <p:sp>
        <p:nvSpPr>
          <p:cNvPr id="21508" name="TextBox 21507"/>
          <p:cNvSpPr txBox="1"/>
          <p:nvPr/>
        </p:nvSpPr>
        <p:spPr>
          <a:xfrm>
            <a:off x="1116265" y="6460184"/>
            <a:ext cx="6707414" cy="369332"/>
          </a:xfrm>
          <a:prstGeom prst="rect">
            <a:avLst/>
          </a:prstGeom>
          <a:noFill/>
        </p:spPr>
        <p:txBody>
          <a:bodyPr wrap="none" rtlCol="0">
            <a:spAutoFit/>
          </a:bodyPr>
          <a:lstStyle/>
          <a:p>
            <a:r>
              <a:rPr lang="en-US" dirty="0" smtClean="0"/>
              <a:t>Pre drill holes for the nails and let your Cub Scouts nail them together.</a:t>
            </a:r>
            <a:endParaRPr lang="en-US" dirty="0"/>
          </a:p>
        </p:txBody>
      </p:sp>
      <p:cxnSp>
        <p:nvCxnSpPr>
          <p:cNvPr id="21510" name="Straight Connector 21509"/>
          <p:cNvCxnSpPr/>
          <p:nvPr/>
        </p:nvCxnSpPr>
        <p:spPr>
          <a:xfrm flipV="1">
            <a:off x="274320" y="4548249"/>
            <a:ext cx="8416205" cy="1187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21511" name="TextBox 21510"/>
          <p:cNvSpPr txBox="1"/>
          <p:nvPr/>
        </p:nvSpPr>
        <p:spPr>
          <a:xfrm>
            <a:off x="6739230" y="1935681"/>
            <a:ext cx="2404770" cy="2585323"/>
          </a:xfrm>
          <a:prstGeom prst="rect">
            <a:avLst/>
          </a:prstGeom>
          <a:noFill/>
        </p:spPr>
        <p:txBody>
          <a:bodyPr wrap="square" rtlCol="0">
            <a:spAutoFit/>
          </a:bodyPr>
          <a:lstStyle/>
          <a:p>
            <a:r>
              <a:rPr lang="en-US" dirty="0" smtClean="0"/>
              <a:t>Players start by holding the ends of the rope.  Upon “GO” they pull the rope and try to pull their opponent off their box.  Losing the rope or having any body part touch the ground loses the match</a:t>
            </a:r>
            <a:endParaRPr lang="en-US" dirty="0"/>
          </a:p>
        </p:txBody>
      </p:sp>
    </p:spTree>
    <p:extLst>
      <p:ext uri="{BB962C8B-B14F-4D97-AF65-F5344CB8AC3E}">
        <p14:creationId xmlns:p14="http://schemas.microsoft.com/office/powerpoint/2010/main" val="19353096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0525" y="390525"/>
            <a:ext cx="3124253" cy="830997"/>
          </a:xfrm>
          <a:prstGeom prst="rect">
            <a:avLst/>
          </a:prstGeom>
          <a:noFill/>
        </p:spPr>
        <p:txBody>
          <a:bodyPr wrap="none" rtlCol="0">
            <a:spAutoFit/>
          </a:bodyPr>
          <a:lstStyle/>
          <a:p>
            <a:r>
              <a:rPr lang="en-US" sz="4800" b="1" dirty="0" smtClean="0"/>
              <a:t>Hunker Box</a:t>
            </a:r>
            <a:endParaRPr lang="en-US" sz="4800" b="1" dirty="0"/>
          </a:p>
        </p:txBody>
      </p:sp>
      <p:sp>
        <p:nvSpPr>
          <p:cNvPr id="2" name="Rectangle 1"/>
          <p:cNvSpPr/>
          <p:nvPr/>
        </p:nvSpPr>
        <p:spPr>
          <a:xfrm>
            <a:off x="1400175" y="3244334"/>
            <a:ext cx="6000750" cy="369332"/>
          </a:xfrm>
          <a:prstGeom prst="rect">
            <a:avLst/>
          </a:prstGeom>
        </p:spPr>
        <p:txBody>
          <a:bodyPr wrap="square">
            <a:spAutoFit/>
          </a:bodyPr>
          <a:lstStyle/>
          <a:p>
            <a:r>
              <a:rPr lang="en-US" dirty="0"/>
              <a:t>https://www.youtube.com/watch?v=juITsYR8n7U&amp;t=59s</a:t>
            </a:r>
          </a:p>
        </p:txBody>
      </p:sp>
    </p:spTree>
    <p:extLst>
      <p:ext uri="{BB962C8B-B14F-4D97-AF65-F5344CB8AC3E}">
        <p14:creationId xmlns:p14="http://schemas.microsoft.com/office/powerpoint/2010/main" val="1981054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www.hot4cad.com/images/Pack_407_Denner/2011_05_Mason_Norri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0615" y="3235007"/>
            <a:ext cx="1905000" cy="3000376"/>
          </a:xfrm>
          <a:prstGeom prst="rect">
            <a:avLst/>
          </a:prstGeom>
          <a:noFill/>
          <a:extLst>
            <a:ext uri="{909E8E84-426E-40DD-AFC4-6F175D3DCCD1}">
              <a14:hiddenFill xmlns:a14="http://schemas.microsoft.com/office/drawing/2010/main">
                <a:solidFill>
                  <a:srgbClr val="FFFFFF"/>
                </a:solidFill>
              </a14:hiddenFill>
            </a:ext>
          </a:extLst>
        </p:spPr>
      </p:pic>
      <p:pic>
        <p:nvPicPr>
          <p:cNvPr id="22532" name="Picture 4" descr="http://t3.gstatic.com/images?q=tbn:ANd9GcR282So1MS-B4tc_KgUlcR1lItGdTwMB155KAjllVdeoc-OE-T4ONbjkG3BC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5645" y="378269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354667" y="742771"/>
            <a:ext cx="6740948" cy="1200329"/>
          </a:xfrm>
          <a:prstGeom prst="rect">
            <a:avLst/>
          </a:prstGeom>
          <a:noFill/>
        </p:spPr>
        <p:txBody>
          <a:bodyPr wrap="none" rtlCol="0">
            <a:spAutoFit/>
          </a:bodyPr>
          <a:lstStyle/>
          <a:p>
            <a:r>
              <a:rPr lang="en-US" sz="7200" b="1" dirty="0" err="1" smtClean="0"/>
              <a:t>Denner</a:t>
            </a:r>
            <a:r>
              <a:rPr lang="en-US" sz="7200" b="1" dirty="0" smtClean="0"/>
              <a:t> Selection</a:t>
            </a:r>
            <a:endParaRPr lang="en-US" sz="7200" b="1" dirty="0"/>
          </a:p>
        </p:txBody>
      </p:sp>
      <p:sp>
        <p:nvSpPr>
          <p:cNvPr id="3" name="TextBox 2"/>
          <p:cNvSpPr txBox="1"/>
          <p:nvPr/>
        </p:nvSpPr>
        <p:spPr>
          <a:xfrm>
            <a:off x="2811780" y="4118035"/>
            <a:ext cx="2723631" cy="1569660"/>
          </a:xfrm>
          <a:prstGeom prst="rect">
            <a:avLst/>
          </a:prstGeom>
          <a:noFill/>
        </p:spPr>
        <p:txBody>
          <a:bodyPr wrap="none" rtlCol="0">
            <a:spAutoFit/>
          </a:bodyPr>
          <a:lstStyle/>
          <a:p>
            <a:r>
              <a:rPr lang="en-US" sz="3200" dirty="0" smtClean="0"/>
              <a:t>Pocket Lint</a:t>
            </a:r>
          </a:p>
          <a:p>
            <a:r>
              <a:rPr lang="en-US" sz="3200" dirty="0" smtClean="0"/>
              <a:t>Biggest Grin</a:t>
            </a:r>
          </a:p>
          <a:p>
            <a:r>
              <a:rPr lang="en-US" sz="3200" dirty="0" smtClean="0"/>
              <a:t>Staring Contest</a:t>
            </a:r>
            <a:endParaRPr lang="en-US" sz="3200" dirty="0"/>
          </a:p>
        </p:txBody>
      </p:sp>
    </p:spTree>
    <p:extLst>
      <p:ext uri="{BB962C8B-B14F-4D97-AF65-F5344CB8AC3E}">
        <p14:creationId xmlns:p14="http://schemas.microsoft.com/office/powerpoint/2010/main" val="22479488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13312" y="551042"/>
            <a:ext cx="4564070" cy="1200329"/>
          </a:xfrm>
          <a:prstGeom prst="rect">
            <a:avLst/>
          </a:prstGeom>
          <a:noFill/>
        </p:spPr>
        <p:txBody>
          <a:bodyPr wrap="none" rtlCol="0">
            <a:spAutoFit/>
          </a:bodyPr>
          <a:lstStyle/>
          <a:p>
            <a:r>
              <a:rPr lang="en-US" sz="7200" b="1" dirty="0" smtClean="0"/>
              <a:t>Den Games</a:t>
            </a:r>
            <a:endParaRPr lang="en-US" sz="7200" b="1" dirty="0"/>
          </a:p>
        </p:txBody>
      </p:sp>
      <p:pic>
        <p:nvPicPr>
          <p:cNvPr id="2050" name="Picture 2" descr="http://rt492.org/dl/img/splashdown.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393" y="3815376"/>
            <a:ext cx="5381625" cy="320992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2.bp.blogspot.com/-bGrg-_nGNmk/Tn95nJNwZDI/AAAAAAAAHVA/MIS9nneF_vg/s1600/games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5220" y="1739850"/>
            <a:ext cx="3236615" cy="242316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Illustration by Marvin Friedma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2232" y="1453330"/>
            <a:ext cx="3719371" cy="215723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Den_Meeti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22371" y="3381989"/>
            <a:ext cx="3910021" cy="260959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343525" y="6076950"/>
            <a:ext cx="2889637" cy="646331"/>
          </a:xfrm>
          <a:prstGeom prst="rect">
            <a:avLst/>
          </a:prstGeom>
          <a:noFill/>
        </p:spPr>
        <p:txBody>
          <a:bodyPr wrap="none" rtlCol="0">
            <a:spAutoFit/>
          </a:bodyPr>
          <a:lstStyle/>
          <a:p>
            <a:r>
              <a:rPr lang="en-US" dirty="0" smtClean="0"/>
              <a:t>Bocce Ball	Blow Ball</a:t>
            </a:r>
          </a:p>
          <a:p>
            <a:r>
              <a:rPr lang="en-US" dirty="0" smtClean="0"/>
              <a:t>Pop-It		Vortex</a:t>
            </a:r>
            <a:endParaRPr lang="en-US" dirty="0"/>
          </a:p>
        </p:txBody>
      </p:sp>
    </p:spTree>
    <p:extLst>
      <p:ext uri="{BB962C8B-B14F-4D97-AF65-F5344CB8AC3E}">
        <p14:creationId xmlns:p14="http://schemas.microsoft.com/office/powerpoint/2010/main" val="28004092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700" y="114300"/>
            <a:ext cx="3523913" cy="830997"/>
          </a:xfrm>
          <a:prstGeom prst="rect">
            <a:avLst/>
          </a:prstGeom>
          <a:noFill/>
        </p:spPr>
        <p:txBody>
          <a:bodyPr wrap="none" rtlCol="0">
            <a:spAutoFit/>
          </a:bodyPr>
          <a:lstStyle/>
          <a:p>
            <a:r>
              <a:rPr lang="en-US" sz="4800" b="1" dirty="0" smtClean="0"/>
              <a:t>Zoom Games</a:t>
            </a:r>
            <a:endParaRPr lang="en-US" sz="4800" b="1" dirty="0"/>
          </a:p>
        </p:txBody>
      </p:sp>
      <p:sp>
        <p:nvSpPr>
          <p:cNvPr id="3" name="TextBox 2"/>
          <p:cNvSpPr txBox="1"/>
          <p:nvPr/>
        </p:nvSpPr>
        <p:spPr>
          <a:xfrm>
            <a:off x="257175" y="1012954"/>
            <a:ext cx="8629650" cy="5693866"/>
          </a:xfrm>
          <a:prstGeom prst="rect">
            <a:avLst/>
          </a:prstGeom>
          <a:noFill/>
        </p:spPr>
        <p:txBody>
          <a:bodyPr wrap="square" rtlCol="0">
            <a:spAutoFit/>
          </a:bodyPr>
          <a:lstStyle/>
          <a:p>
            <a:pPr marL="285750" indent="-285750">
              <a:buFont typeface="Arial" panose="020B0604020202020204" pitchFamily="34" charset="0"/>
              <a:buChar char="•"/>
            </a:pPr>
            <a:r>
              <a:rPr lang="en-US" sz="2800" b="1" dirty="0" smtClean="0"/>
              <a:t>Simon Says</a:t>
            </a:r>
          </a:p>
          <a:p>
            <a:pPr marL="285750" indent="-285750">
              <a:buFont typeface="Arial" panose="020B0604020202020204" pitchFamily="34" charset="0"/>
              <a:buChar char="•"/>
            </a:pPr>
            <a:r>
              <a:rPr lang="en-US" sz="2800" b="1" dirty="0" smtClean="0"/>
              <a:t>Charades</a:t>
            </a:r>
            <a:r>
              <a:rPr lang="en-US" sz="2800" dirty="0" smtClean="0"/>
              <a:t> (private chat the word to “it”)</a:t>
            </a:r>
          </a:p>
          <a:p>
            <a:pPr marL="285750" indent="-285750">
              <a:buFont typeface="Arial" panose="020B0604020202020204" pitchFamily="34" charset="0"/>
              <a:buChar char="•"/>
            </a:pPr>
            <a:r>
              <a:rPr lang="en-US" sz="2800" b="1" dirty="0" smtClean="0"/>
              <a:t>Taboo</a:t>
            </a:r>
            <a:r>
              <a:rPr lang="en-US" sz="2800" dirty="0" smtClean="0"/>
              <a:t> – “It” must get group to say a word without using any words from the “taboo word” list.  Have word lists ready to cut &amp; paste into chat. (</a:t>
            </a:r>
            <a:r>
              <a:rPr lang="en-US" sz="2800" dirty="0" err="1" smtClean="0"/>
              <a:t>eg</a:t>
            </a:r>
            <a:r>
              <a:rPr lang="en-US" sz="2800" dirty="0" smtClean="0"/>
              <a:t>. cat – dog, kitty, feline)</a:t>
            </a:r>
          </a:p>
          <a:p>
            <a:pPr marL="285750" indent="-285750">
              <a:buFont typeface="Arial" panose="020B0604020202020204" pitchFamily="34" charset="0"/>
              <a:buChar char="•"/>
            </a:pPr>
            <a:r>
              <a:rPr lang="en-US" sz="2800" b="1" dirty="0" smtClean="0"/>
              <a:t>I Spy</a:t>
            </a:r>
          </a:p>
          <a:p>
            <a:pPr marL="285750" indent="-285750">
              <a:buFont typeface="Arial" panose="020B0604020202020204" pitchFamily="34" charset="0"/>
              <a:buChar char="•"/>
            </a:pPr>
            <a:r>
              <a:rPr lang="en-US" sz="2800" b="1" dirty="0" smtClean="0"/>
              <a:t>Kim’s Game</a:t>
            </a:r>
          </a:p>
          <a:p>
            <a:pPr marL="285750" indent="-285750">
              <a:buFont typeface="Arial" panose="020B0604020202020204" pitchFamily="34" charset="0"/>
              <a:buChar char="•"/>
            </a:pPr>
            <a:r>
              <a:rPr lang="en-US" sz="2800" b="1" dirty="0" smtClean="0"/>
              <a:t>Rock, Paper, Scissors</a:t>
            </a:r>
            <a:r>
              <a:rPr lang="en-US" sz="2800" dirty="0" smtClean="0"/>
              <a:t> (looses against “it” is out)</a:t>
            </a:r>
          </a:p>
          <a:p>
            <a:pPr marL="285750" indent="-285750">
              <a:buFont typeface="Arial" panose="020B0604020202020204" pitchFamily="34" charset="0"/>
              <a:buChar char="•"/>
            </a:pPr>
            <a:r>
              <a:rPr lang="en-US" sz="2800" b="1" dirty="0" smtClean="0"/>
              <a:t>Detective</a:t>
            </a:r>
            <a:r>
              <a:rPr lang="en-US" sz="2800" dirty="0" smtClean="0"/>
              <a:t> – Pick detective who puts head down.  Show name of “it” (or picture).  Everyone mimics “it”.</a:t>
            </a:r>
          </a:p>
          <a:p>
            <a:pPr marL="285750" indent="-285750">
              <a:buFont typeface="Arial" panose="020B0604020202020204" pitchFamily="34" charset="0"/>
              <a:buChar char="•"/>
            </a:pPr>
            <a:r>
              <a:rPr lang="en-US" sz="2800" b="1" dirty="0" smtClean="0"/>
              <a:t>Mad Libs</a:t>
            </a:r>
            <a:r>
              <a:rPr lang="en-US" sz="2800" dirty="0"/>
              <a:t> </a:t>
            </a:r>
            <a:r>
              <a:rPr lang="en-US" dirty="0" smtClean="0"/>
              <a:t>https</a:t>
            </a:r>
            <a:r>
              <a:rPr lang="en-US" dirty="0"/>
              <a:t>://www.squiglysplayhouse.com/WritingCorner/StoryBuilder/</a:t>
            </a:r>
          </a:p>
          <a:p>
            <a:pPr marL="285750" indent="-285750">
              <a:buFont typeface="Arial" panose="020B0604020202020204" pitchFamily="34" charset="0"/>
              <a:buChar char="•"/>
            </a:pPr>
            <a:endParaRPr lang="en-US" sz="2800" b="1" dirty="0"/>
          </a:p>
        </p:txBody>
      </p:sp>
    </p:spTree>
    <p:extLst>
      <p:ext uri="{BB962C8B-B14F-4D97-AF65-F5344CB8AC3E}">
        <p14:creationId xmlns:p14="http://schemas.microsoft.com/office/powerpoint/2010/main" val="37578129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66700" y="428625"/>
            <a:ext cx="7528023" cy="830997"/>
          </a:xfrm>
          <a:prstGeom prst="rect">
            <a:avLst/>
          </a:prstGeom>
          <a:noFill/>
        </p:spPr>
        <p:txBody>
          <a:bodyPr wrap="none" rtlCol="0">
            <a:spAutoFit/>
          </a:bodyPr>
          <a:lstStyle/>
          <a:p>
            <a:r>
              <a:rPr lang="en-US" sz="4800" b="1" dirty="0" smtClean="0"/>
              <a:t>On-Line Games – Guess Who</a:t>
            </a:r>
            <a:endParaRPr lang="en-US" sz="4800" b="1" dirty="0"/>
          </a:p>
        </p:txBody>
      </p:sp>
      <p:pic>
        <p:nvPicPr>
          <p:cNvPr id="1030" name="Picture 6" descr="Guess Who? - Play Guess Who? on Crazy Ga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700" y="1477962"/>
            <a:ext cx="6858000" cy="422910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990725" y="5820460"/>
            <a:ext cx="4572000" cy="646331"/>
          </a:xfrm>
          <a:prstGeom prst="rect">
            <a:avLst/>
          </a:prstGeom>
        </p:spPr>
        <p:txBody>
          <a:bodyPr>
            <a:spAutoFit/>
          </a:bodyPr>
          <a:lstStyle/>
          <a:p>
            <a:r>
              <a:rPr lang="en-US" dirty="0"/>
              <a:t>https://www.crazygames.com/game/guess-who-multiplayer</a:t>
            </a:r>
          </a:p>
        </p:txBody>
      </p:sp>
    </p:spTree>
    <p:extLst>
      <p:ext uri="{BB962C8B-B14F-4D97-AF65-F5344CB8AC3E}">
        <p14:creationId xmlns:p14="http://schemas.microsoft.com/office/powerpoint/2010/main" val="27117057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700" y="428625"/>
            <a:ext cx="6518131" cy="830997"/>
          </a:xfrm>
          <a:prstGeom prst="rect">
            <a:avLst/>
          </a:prstGeom>
          <a:noFill/>
        </p:spPr>
        <p:txBody>
          <a:bodyPr wrap="none" rtlCol="0">
            <a:spAutoFit/>
          </a:bodyPr>
          <a:lstStyle/>
          <a:p>
            <a:r>
              <a:rPr lang="en-US" sz="4800" b="1" dirty="0" smtClean="0"/>
              <a:t>On-Line Games – Go Fish</a:t>
            </a:r>
            <a:endParaRPr lang="en-US" sz="4800" b="1" dirty="0"/>
          </a:p>
        </p:txBody>
      </p:sp>
      <p:pic>
        <p:nvPicPr>
          <p:cNvPr id="2050" name="Picture 2" descr="Multiplayer Go Fish online - PlayingCards.i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700212"/>
            <a:ext cx="8991600" cy="4638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86195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66700" y="428625"/>
            <a:ext cx="2775119" cy="830997"/>
          </a:xfrm>
          <a:prstGeom prst="rect">
            <a:avLst/>
          </a:prstGeom>
          <a:noFill/>
        </p:spPr>
        <p:txBody>
          <a:bodyPr wrap="none" rtlCol="0">
            <a:spAutoFit/>
          </a:bodyPr>
          <a:lstStyle/>
          <a:p>
            <a:r>
              <a:rPr lang="en-US" sz="4800" b="1" dirty="0" smtClean="0"/>
              <a:t>Bocce Ball</a:t>
            </a:r>
            <a:endParaRPr lang="en-US" sz="4800" b="1" dirty="0"/>
          </a:p>
        </p:txBody>
      </p:sp>
      <p:sp>
        <p:nvSpPr>
          <p:cNvPr id="2" name="Rectangle 1"/>
          <p:cNvSpPr/>
          <p:nvPr/>
        </p:nvSpPr>
        <p:spPr>
          <a:xfrm>
            <a:off x="1671637" y="3429000"/>
            <a:ext cx="5800725" cy="369332"/>
          </a:xfrm>
          <a:prstGeom prst="rect">
            <a:avLst/>
          </a:prstGeom>
        </p:spPr>
        <p:txBody>
          <a:bodyPr wrap="square">
            <a:spAutoFit/>
          </a:bodyPr>
          <a:lstStyle/>
          <a:p>
            <a:r>
              <a:rPr lang="en-US" dirty="0"/>
              <a:t>https://www.youtube.com/watch?v=9ORLRNf6UBU</a:t>
            </a:r>
          </a:p>
        </p:txBody>
      </p:sp>
    </p:spTree>
    <p:extLst>
      <p:ext uri="{BB962C8B-B14F-4D97-AF65-F5344CB8AC3E}">
        <p14:creationId xmlns:p14="http://schemas.microsoft.com/office/powerpoint/2010/main" val="20831568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4300" y="142875"/>
            <a:ext cx="3139193" cy="923330"/>
          </a:xfrm>
          <a:prstGeom prst="rect">
            <a:avLst/>
          </a:prstGeom>
          <a:noFill/>
        </p:spPr>
        <p:txBody>
          <a:bodyPr wrap="none" rtlCol="0">
            <a:spAutoFit/>
          </a:bodyPr>
          <a:lstStyle/>
          <a:p>
            <a:r>
              <a:rPr lang="en-US" sz="5400" b="1" dirty="0" smtClean="0"/>
              <a:t>Goofy Fun</a:t>
            </a:r>
            <a:endParaRPr lang="en-US" sz="5400" b="1" dirty="0"/>
          </a:p>
        </p:txBody>
      </p:sp>
      <p:sp>
        <p:nvSpPr>
          <p:cNvPr id="2" name="Rectangle 1"/>
          <p:cNvSpPr/>
          <p:nvPr/>
        </p:nvSpPr>
        <p:spPr>
          <a:xfrm>
            <a:off x="1809750" y="3244334"/>
            <a:ext cx="5810250" cy="369332"/>
          </a:xfrm>
          <a:prstGeom prst="rect">
            <a:avLst/>
          </a:prstGeom>
        </p:spPr>
        <p:txBody>
          <a:bodyPr wrap="square">
            <a:spAutoFit/>
          </a:bodyPr>
          <a:lstStyle/>
          <a:p>
            <a:r>
              <a:rPr lang="en-US" dirty="0"/>
              <a:t>https://www.youtube.com/watch?v=tZdJI2uNg-o</a:t>
            </a:r>
          </a:p>
        </p:txBody>
      </p:sp>
    </p:spTree>
    <p:extLst>
      <p:ext uri="{BB962C8B-B14F-4D97-AF65-F5344CB8AC3E}">
        <p14:creationId xmlns:p14="http://schemas.microsoft.com/office/powerpoint/2010/main" val="35936182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4300" y="142875"/>
            <a:ext cx="2855525" cy="923330"/>
          </a:xfrm>
          <a:prstGeom prst="rect">
            <a:avLst/>
          </a:prstGeom>
          <a:noFill/>
        </p:spPr>
        <p:txBody>
          <a:bodyPr wrap="none" rtlCol="0">
            <a:spAutoFit/>
          </a:bodyPr>
          <a:lstStyle/>
          <a:p>
            <a:r>
              <a:rPr lang="en-US" sz="5400" b="1" dirty="0" smtClean="0"/>
              <a:t>Blow Ball</a:t>
            </a:r>
            <a:endParaRPr lang="en-US" sz="5400" b="1" dirty="0"/>
          </a:p>
        </p:txBody>
      </p:sp>
      <p:sp>
        <p:nvSpPr>
          <p:cNvPr id="2" name="Rectangle 1"/>
          <p:cNvSpPr/>
          <p:nvPr/>
        </p:nvSpPr>
        <p:spPr>
          <a:xfrm>
            <a:off x="1419225" y="3105835"/>
            <a:ext cx="6143625" cy="369332"/>
          </a:xfrm>
          <a:prstGeom prst="rect">
            <a:avLst/>
          </a:prstGeom>
        </p:spPr>
        <p:txBody>
          <a:bodyPr wrap="square">
            <a:spAutoFit/>
          </a:bodyPr>
          <a:lstStyle/>
          <a:p>
            <a:r>
              <a:rPr lang="en-US" dirty="0"/>
              <a:t>https://www.youtube.com/watch?v=_CdZw4UZTis</a:t>
            </a:r>
          </a:p>
        </p:txBody>
      </p:sp>
    </p:spTree>
    <p:extLst>
      <p:ext uri="{BB962C8B-B14F-4D97-AF65-F5344CB8AC3E}">
        <p14:creationId xmlns:p14="http://schemas.microsoft.com/office/powerpoint/2010/main" val="26754988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 y="142875"/>
            <a:ext cx="2066463" cy="923330"/>
          </a:xfrm>
          <a:prstGeom prst="rect">
            <a:avLst/>
          </a:prstGeom>
          <a:noFill/>
        </p:spPr>
        <p:txBody>
          <a:bodyPr wrap="none" rtlCol="0">
            <a:spAutoFit/>
          </a:bodyPr>
          <a:lstStyle/>
          <a:p>
            <a:r>
              <a:rPr lang="en-US" sz="5400" b="1" dirty="0" smtClean="0"/>
              <a:t>Vortex</a:t>
            </a:r>
            <a:endParaRPr lang="en-US" sz="5400" b="1" dirty="0"/>
          </a:p>
        </p:txBody>
      </p:sp>
      <p:sp>
        <p:nvSpPr>
          <p:cNvPr id="3" name="Rectangle 2"/>
          <p:cNvSpPr/>
          <p:nvPr/>
        </p:nvSpPr>
        <p:spPr>
          <a:xfrm>
            <a:off x="1228725" y="3105835"/>
            <a:ext cx="5629275" cy="369332"/>
          </a:xfrm>
          <a:prstGeom prst="rect">
            <a:avLst/>
          </a:prstGeom>
        </p:spPr>
        <p:txBody>
          <a:bodyPr wrap="square">
            <a:spAutoFit/>
          </a:bodyPr>
          <a:lstStyle/>
          <a:p>
            <a:r>
              <a:rPr lang="en-US" dirty="0"/>
              <a:t>https://www.youtube.com/watch?v=N0x26QLsXps</a:t>
            </a:r>
          </a:p>
        </p:txBody>
      </p:sp>
    </p:spTree>
    <p:extLst>
      <p:ext uri="{BB962C8B-B14F-4D97-AF65-F5344CB8AC3E}">
        <p14:creationId xmlns:p14="http://schemas.microsoft.com/office/powerpoint/2010/main" val="41066483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 y="142875"/>
            <a:ext cx="3252493" cy="923330"/>
          </a:xfrm>
          <a:prstGeom prst="rect">
            <a:avLst/>
          </a:prstGeom>
          <a:noFill/>
        </p:spPr>
        <p:txBody>
          <a:bodyPr wrap="none" rtlCol="0">
            <a:spAutoFit/>
          </a:bodyPr>
          <a:lstStyle/>
          <a:p>
            <a:r>
              <a:rPr lang="en-US" sz="5400" b="1" dirty="0" smtClean="0"/>
              <a:t>Halloween</a:t>
            </a:r>
            <a:endParaRPr lang="en-US" sz="5400" b="1" dirty="0"/>
          </a:p>
        </p:txBody>
      </p:sp>
      <p:sp>
        <p:nvSpPr>
          <p:cNvPr id="3" name="Rectangle 2"/>
          <p:cNvSpPr/>
          <p:nvPr/>
        </p:nvSpPr>
        <p:spPr>
          <a:xfrm>
            <a:off x="1704975" y="3429000"/>
            <a:ext cx="5734050" cy="369332"/>
          </a:xfrm>
          <a:prstGeom prst="rect">
            <a:avLst/>
          </a:prstGeom>
        </p:spPr>
        <p:txBody>
          <a:bodyPr wrap="square">
            <a:spAutoFit/>
          </a:bodyPr>
          <a:lstStyle/>
          <a:p>
            <a:r>
              <a:rPr lang="en-US" dirty="0"/>
              <a:t>https://www.youtube.com/watch?v=qavSZOOEJbE</a:t>
            </a:r>
          </a:p>
        </p:txBody>
      </p:sp>
    </p:spTree>
    <p:extLst>
      <p:ext uri="{BB962C8B-B14F-4D97-AF65-F5344CB8AC3E}">
        <p14:creationId xmlns:p14="http://schemas.microsoft.com/office/powerpoint/2010/main" val="18242058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 y="142875"/>
            <a:ext cx="2871299" cy="923330"/>
          </a:xfrm>
          <a:prstGeom prst="rect">
            <a:avLst/>
          </a:prstGeom>
          <a:noFill/>
        </p:spPr>
        <p:txBody>
          <a:bodyPr wrap="none" rtlCol="0">
            <a:spAutoFit/>
          </a:bodyPr>
          <a:lstStyle/>
          <a:p>
            <a:r>
              <a:rPr lang="en-US" sz="5400" b="1" dirty="0" smtClean="0"/>
              <a:t>Backpack</a:t>
            </a:r>
            <a:endParaRPr lang="en-US" sz="5400" b="1" dirty="0"/>
          </a:p>
        </p:txBody>
      </p:sp>
      <p:sp>
        <p:nvSpPr>
          <p:cNvPr id="3" name="Rectangle 2"/>
          <p:cNvSpPr/>
          <p:nvPr/>
        </p:nvSpPr>
        <p:spPr>
          <a:xfrm>
            <a:off x="1257300" y="3105835"/>
            <a:ext cx="5600700" cy="369332"/>
          </a:xfrm>
          <a:prstGeom prst="rect">
            <a:avLst/>
          </a:prstGeom>
        </p:spPr>
        <p:txBody>
          <a:bodyPr wrap="square">
            <a:spAutoFit/>
          </a:bodyPr>
          <a:lstStyle/>
          <a:p>
            <a:r>
              <a:rPr lang="en-US" dirty="0"/>
              <a:t>https://www.youtube.com/watch?v=6zDfuBSBtlE</a:t>
            </a:r>
          </a:p>
        </p:txBody>
      </p:sp>
    </p:spTree>
    <p:extLst>
      <p:ext uri="{BB962C8B-B14F-4D97-AF65-F5344CB8AC3E}">
        <p14:creationId xmlns:p14="http://schemas.microsoft.com/office/powerpoint/2010/main" val="42076419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 y="142875"/>
            <a:ext cx="4025717" cy="923330"/>
          </a:xfrm>
          <a:prstGeom prst="rect">
            <a:avLst/>
          </a:prstGeom>
          <a:noFill/>
        </p:spPr>
        <p:txBody>
          <a:bodyPr wrap="none" rtlCol="0">
            <a:spAutoFit/>
          </a:bodyPr>
          <a:lstStyle/>
          <a:p>
            <a:r>
              <a:rPr lang="en-US" sz="5400" b="1" dirty="0" smtClean="0"/>
              <a:t>Nature Game</a:t>
            </a:r>
            <a:endParaRPr lang="en-US" sz="5400" b="1" dirty="0"/>
          </a:p>
        </p:txBody>
      </p:sp>
      <p:sp>
        <p:nvSpPr>
          <p:cNvPr id="3" name="Rectangle 2"/>
          <p:cNvSpPr/>
          <p:nvPr/>
        </p:nvSpPr>
        <p:spPr>
          <a:xfrm>
            <a:off x="1362075" y="3105835"/>
            <a:ext cx="5495925" cy="369332"/>
          </a:xfrm>
          <a:prstGeom prst="rect">
            <a:avLst/>
          </a:prstGeom>
        </p:spPr>
        <p:txBody>
          <a:bodyPr wrap="square">
            <a:spAutoFit/>
          </a:bodyPr>
          <a:lstStyle/>
          <a:p>
            <a:r>
              <a:rPr lang="en-US" dirty="0"/>
              <a:t>https://www.youtube.com/watch?v=W5NEwKDj2UE</a:t>
            </a:r>
          </a:p>
        </p:txBody>
      </p:sp>
    </p:spTree>
    <p:extLst>
      <p:ext uri="{BB962C8B-B14F-4D97-AF65-F5344CB8AC3E}">
        <p14:creationId xmlns:p14="http://schemas.microsoft.com/office/powerpoint/2010/main" val="27622947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41481" y="142095"/>
            <a:ext cx="4272323" cy="830997"/>
          </a:xfrm>
          <a:prstGeom prst="rect">
            <a:avLst/>
          </a:prstGeom>
          <a:noFill/>
        </p:spPr>
        <p:txBody>
          <a:bodyPr wrap="none" rtlCol="0">
            <a:spAutoFit/>
          </a:bodyPr>
          <a:lstStyle/>
          <a:p>
            <a:r>
              <a:rPr lang="en-US" sz="4800" b="1" dirty="0" smtClean="0"/>
              <a:t>Learning Games</a:t>
            </a:r>
            <a:endParaRPr lang="en-US" sz="4800" b="1"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9255" y="1518852"/>
            <a:ext cx="2590719" cy="4605723"/>
          </a:xfrm>
          <a:prstGeom prst="rect">
            <a:avLst/>
          </a:prstGeom>
        </p:spPr>
      </p:pic>
      <p:sp>
        <p:nvSpPr>
          <p:cNvPr id="7" name="TextBox 6"/>
          <p:cNvSpPr txBox="1"/>
          <p:nvPr/>
        </p:nvSpPr>
        <p:spPr>
          <a:xfrm>
            <a:off x="1762703" y="6124575"/>
            <a:ext cx="1357551" cy="369332"/>
          </a:xfrm>
          <a:prstGeom prst="rect">
            <a:avLst/>
          </a:prstGeom>
          <a:noFill/>
        </p:spPr>
        <p:txBody>
          <a:bodyPr wrap="none" rtlCol="0">
            <a:spAutoFit/>
          </a:bodyPr>
          <a:lstStyle/>
          <a:p>
            <a:r>
              <a:rPr lang="en-US" dirty="0" smtClean="0"/>
              <a:t>Will it Float?</a:t>
            </a:r>
            <a:endParaRPr lang="en-US" dirty="0"/>
          </a:p>
        </p:txBody>
      </p:sp>
      <p:pic>
        <p:nvPicPr>
          <p:cNvPr id="8" name="Picture 2" descr="Image result for tree growth">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52900" y="1690687"/>
            <a:ext cx="4381500" cy="273367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131922" y="4638675"/>
            <a:ext cx="2611484" cy="369332"/>
          </a:xfrm>
          <a:prstGeom prst="rect">
            <a:avLst/>
          </a:prstGeom>
          <a:noFill/>
        </p:spPr>
        <p:txBody>
          <a:bodyPr wrap="none" rtlCol="0">
            <a:spAutoFit/>
          </a:bodyPr>
          <a:lstStyle/>
          <a:p>
            <a:r>
              <a:rPr lang="en-US" dirty="0" smtClean="0"/>
              <a:t>Wood Bubbles &amp; Strength</a:t>
            </a:r>
            <a:endParaRPr lang="en-US" dirty="0"/>
          </a:p>
        </p:txBody>
      </p:sp>
    </p:spTree>
    <p:extLst>
      <p:ext uri="{BB962C8B-B14F-4D97-AF65-F5344CB8AC3E}">
        <p14:creationId xmlns:p14="http://schemas.microsoft.com/office/powerpoint/2010/main" val="29429891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 y="142875"/>
            <a:ext cx="1901674" cy="923330"/>
          </a:xfrm>
          <a:prstGeom prst="rect">
            <a:avLst/>
          </a:prstGeom>
          <a:noFill/>
        </p:spPr>
        <p:txBody>
          <a:bodyPr wrap="none" rtlCol="0">
            <a:spAutoFit/>
          </a:bodyPr>
          <a:lstStyle/>
          <a:p>
            <a:r>
              <a:rPr lang="en-US" sz="5400" b="1" dirty="0" smtClean="0"/>
              <a:t>Wood</a:t>
            </a:r>
            <a:endParaRPr lang="en-US" sz="5400" b="1" dirty="0"/>
          </a:p>
        </p:txBody>
      </p:sp>
      <p:sp>
        <p:nvSpPr>
          <p:cNvPr id="3" name="Rectangle 2"/>
          <p:cNvSpPr/>
          <p:nvPr/>
        </p:nvSpPr>
        <p:spPr>
          <a:xfrm>
            <a:off x="1362075" y="3105835"/>
            <a:ext cx="5495925" cy="369332"/>
          </a:xfrm>
          <a:prstGeom prst="rect">
            <a:avLst/>
          </a:prstGeom>
        </p:spPr>
        <p:txBody>
          <a:bodyPr wrap="square">
            <a:spAutoFit/>
          </a:bodyPr>
          <a:lstStyle/>
          <a:p>
            <a:r>
              <a:rPr lang="en-US" dirty="0"/>
              <a:t>https://www.youtube.com/watch?v=IOUz5OYf_SY</a:t>
            </a:r>
          </a:p>
        </p:txBody>
      </p:sp>
    </p:spTree>
    <p:extLst>
      <p:ext uri="{BB962C8B-B14F-4D97-AF65-F5344CB8AC3E}">
        <p14:creationId xmlns:p14="http://schemas.microsoft.com/office/powerpoint/2010/main" val="139461527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 y="142875"/>
            <a:ext cx="2355132" cy="923330"/>
          </a:xfrm>
          <a:prstGeom prst="rect">
            <a:avLst/>
          </a:prstGeom>
          <a:noFill/>
        </p:spPr>
        <p:txBody>
          <a:bodyPr wrap="none" rtlCol="0">
            <a:spAutoFit/>
          </a:bodyPr>
          <a:lstStyle/>
          <a:p>
            <a:r>
              <a:rPr lang="en-US" sz="5400" b="1" dirty="0" smtClean="0"/>
              <a:t>Density</a:t>
            </a:r>
            <a:endParaRPr lang="en-US" sz="5400" b="1" dirty="0"/>
          </a:p>
        </p:txBody>
      </p:sp>
      <p:sp>
        <p:nvSpPr>
          <p:cNvPr id="3" name="Rectangle 2"/>
          <p:cNvSpPr/>
          <p:nvPr/>
        </p:nvSpPr>
        <p:spPr>
          <a:xfrm>
            <a:off x="2047875" y="3244334"/>
            <a:ext cx="5724525" cy="369332"/>
          </a:xfrm>
          <a:prstGeom prst="rect">
            <a:avLst/>
          </a:prstGeom>
        </p:spPr>
        <p:txBody>
          <a:bodyPr wrap="square">
            <a:spAutoFit/>
          </a:bodyPr>
          <a:lstStyle/>
          <a:p>
            <a:r>
              <a:rPr lang="en-US" dirty="0"/>
              <a:t>https://www.youtube.com/watch?v=bK535aTxtDw</a:t>
            </a:r>
          </a:p>
        </p:txBody>
      </p:sp>
    </p:spTree>
    <p:extLst>
      <p:ext uri="{BB962C8B-B14F-4D97-AF65-F5344CB8AC3E}">
        <p14:creationId xmlns:p14="http://schemas.microsoft.com/office/powerpoint/2010/main" val="422972427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41481" y="142095"/>
            <a:ext cx="4272323" cy="830997"/>
          </a:xfrm>
          <a:prstGeom prst="rect">
            <a:avLst/>
          </a:prstGeom>
          <a:noFill/>
        </p:spPr>
        <p:txBody>
          <a:bodyPr wrap="none" rtlCol="0">
            <a:spAutoFit/>
          </a:bodyPr>
          <a:lstStyle/>
          <a:p>
            <a:r>
              <a:rPr lang="en-US" sz="4800" b="1" dirty="0" smtClean="0"/>
              <a:t>Learning Games</a:t>
            </a:r>
            <a:endParaRPr lang="en-US" sz="4800" b="1" dirty="0"/>
          </a:p>
        </p:txBody>
      </p:sp>
      <p:grpSp>
        <p:nvGrpSpPr>
          <p:cNvPr id="5" name="Group 4"/>
          <p:cNvGrpSpPr/>
          <p:nvPr/>
        </p:nvGrpSpPr>
        <p:grpSpPr>
          <a:xfrm>
            <a:off x="2413522" y="1206442"/>
            <a:ext cx="3865917" cy="5214487"/>
            <a:chOff x="3109143" y="1329188"/>
            <a:chExt cx="3285419" cy="4199624"/>
          </a:xfrm>
        </p:grpSpPr>
        <p:pic>
          <p:nvPicPr>
            <p:cNvPr id="1026" name="Picture 2" descr="http://thegroupiesunite.com/wp-content/uploads/bloody-knuckle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9143" y="1329188"/>
              <a:ext cx="3285419" cy="4199624"/>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2"/>
            <p:cNvSpPr/>
            <p:nvPr/>
          </p:nvSpPr>
          <p:spPr>
            <a:xfrm>
              <a:off x="4097867" y="5181600"/>
              <a:ext cx="1275644" cy="248356"/>
            </a:xfrm>
            <a:custGeom>
              <a:avLst/>
              <a:gdLst>
                <a:gd name="connsiteX0" fmla="*/ 11289 w 1275644"/>
                <a:gd name="connsiteY0" fmla="*/ 0 h 248356"/>
                <a:gd name="connsiteX1" fmla="*/ 598311 w 1275644"/>
                <a:gd name="connsiteY1" fmla="*/ 56444 h 248356"/>
                <a:gd name="connsiteX2" fmla="*/ 1275644 w 1275644"/>
                <a:gd name="connsiteY2" fmla="*/ 11289 h 248356"/>
                <a:gd name="connsiteX3" fmla="*/ 1275644 w 1275644"/>
                <a:gd name="connsiteY3" fmla="*/ 169333 h 248356"/>
                <a:gd name="connsiteX4" fmla="*/ 891822 w 1275644"/>
                <a:gd name="connsiteY4" fmla="*/ 248356 h 248356"/>
                <a:gd name="connsiteX5" fmla="*/ 519289 w 1275644"/>
                <a:gd name="connsiteY5" fmla="*/ 248356 h 248356"/>
                <a:gd name="connsiteX6" fmla="*/ 0 w 1275644"/>
                <a:gd name="connsiteY6" fmla="*/ 180622 h 248356"/>
                <a:gd name="connsiteX7" fmla="*/ 11289 w 1275644"/>
                <a:gd name="connsiteY7" fmla="*/ 0 h 24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5644" h="248356">
                  <a:moveTo>
                    <a:pt x="11289" y="0"/>
                  </a:moveTo>
                  <a:lnTo>
                    <a:pt x="598311" y="56444"/>
                  </a:lnTo>
                  <a:lnTo>
                    <a:pt x="1275644" y="11289"/>
                  </a:lnTo>
                  <a:lnTo>
                    <a:pt x="1275644" y="169333"/>
                  </a:lnTo>
                  <a:lnTo>
                    <a:pt x="891822" y="248356"/>
                  </a:lnTo>
                  <a:lnTo>
                    <a:pt x="519289" y="248356"/>
                  </a:lnTo>
                  <a:lnTo>
                    <a:pt x="0" y="180622"/>
                  </a:lnTo>
                  <a:lnTo>
                    <a:pt x="11289"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037554" y="5121112"/>
              <a:ext cx="1428596" cy="369332"/>
            </a:xfrm>
            <a:prstGeom prst="rect">
              <a:avLst/>
            </a:prstGeom>
            <a:noFill/>
          </p:spPr>
          <p:txBody>
            <a:bodyPr wrap="none" rtlCol="0">
              <a:spAutoFit/>
            </a:bodyPr>
            <a:lstStyle/>
            <a:p>
              <a:r>
                <a:rPr lang="en-US" dirty="0" smtClean="0">
                  <a:solidFill>
                    <a:srgbClr val="C00000"/>
                  </a:solidFill>
                  <a:latin typeface="Goudy Stout" panose="0202090407030B020401" pitchFamily="18" charset="0"/>
                </a:rPr>
                <a:t>GAME</a:t>
              </a:r>
              <a:endParaRPr lang="en-US" dirty="0">
                <a:solidFill>
                  <a:srgbClr val="C00000"/>
                </a:solidFill>
                <a:latin typeface="Goudy Stout" panose="0202090407030B020401" pitchFamily="18" charset="0"/>
              </a:endParaRPr>
            </a:p>
          </p:txBody>
        </p:sp>
      </p:grpSp>
    </p:spTree>
    <p:extLst>
      <p:ext uri="{BB962C8B-B14F-4D97-AF65-F5344CB8AC3E}">
        <p14:creationId xmlns:p14="http://schemas.microsoft.com/office/powerpoint/2010/main" val="37520540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 name="Picture 2" descr="windop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2250" y="2052653"/>
            <a:ext cx="1905000" cy="1167095"/>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 20"/>
          <p:cNvGrpSpPr/>
          <p:nvPr/>
        </p:nvGrpSpPr>
        <p:grpSpPr>
          <a:xfrm>
            <a:off x="-341009" y="1638687"/>
            <a:ext cx="3242834" cy="5200650"/>
            <a:chOff x="-473647" y="0"/>
            <a:chExt cx="4187945" cy="6716358"/>
          </a:xfrm>
        </p:grpSpPr>
        <p:pic>
          <p:nvPicPr>
            <p:cNvPr id="8" name="Picture 2" descr="flamin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0223" y="3592857"/>
              <a:ext cx="2124075" cy="278080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5" descr="blue her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3647" y="2747486"/>
              <a:ext cx="2664398" cy="266439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merican_Robin-0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0"/>
              <a:ext cx="1791621" cy="13430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baldEagl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1343024"/>
              <a:ext cx="1791621" cy="140446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BLACK CAPPED CHICKADEE 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5304246"/>
              <a:ext cx="1657350" cy="14121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ardinal"/>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791622" y="9525"/>
              <a:ext cx="1570704" cy="203233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blueJay"/>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91620" y="1812735"/>
              <a:ext cx="1721283" cy="226695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9"/>
          <p:cNvGrpSpPr/>
          <p:nvPr/>
        </p:nvGrpSpPr>
        <p:grpSpPr>
          <a:xfrm>
            <a:off x="5831636" y="1490456"/>
            <a:ext cx="3267075" cy="5228763"/>
            <a:chOff x="4917349" y="370619"/>
            <a:chExt cx="4226651" cy="6496831"/>
          </a:xfrm>
        </p:grpSpPr>
        <p:pic>
          <p:nvPicPr>
            <p:cNvPr id="9" name="Picture 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033678" y="465571"/>
              <a:ext cx="2033304" cy="1237348"/>
            </a:xfrm>
            <a:prstGeom prst="rect">
              <a:avLst/>
            </a:prstGeom>
          </p:spPr>
        </p:pic>
        <p:pic>
          <p:nvPicPr>
            <p:cNvPr id="11" name="Picture 10"/>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057739" y="370619"/>
              <a:ext cx="2083784" cy="1268068"/>
            </a:xfrm>
            <a:prstGeom prst="rect">
              <a:avLst/>
            </a:prstGeom>
          </p:spPr>
        </p:pic>
        <p:pic>
          <p:nvPicPr>
            <p:cNvPr id="12" name="Picture 1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033678" y="1702919"/>
              <a:ext cx="2057399" cy="1259128"/>
            </a:xfrm>
            <a:prstGeom prst="rect">
              <a:avLst/>
            </a:prstGeom>
          </p:spPr>
        </p:pic>
        <p:pic>
          <p:nvPicPr>
            <p:cNvPr id="13" name="Picture 12"/>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057740" y="1638687"/>
              <a:ext cx="2083783" cy="1383632"/>
            </a:xfrm>
            <a:prstGeom prst="rect">
              <a:avLst/>
            </a:prstGeom>
          </p:spPr>
        </p:pic>
        <p:pic>
          <p:nvPicPr>
            <p:cNvPr id="14" name="Picture 13"/>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000341" y="2961523"/>
              <a:ext cx="2057400" cy="1362075"/>
            </a:xfrm>
            <a:prstGeom prst="rect">
              <a:avLst/>
            </a:prstGeom>
          </p:spPr>
        </p:pic>
        <p:pic>
          <p:nvPicPr>
            <p:cNvPr id="15" name="Picture 14"/>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086599" y="3022319"/>
              <a:ext cx="2054925" cy="1232955"/>
            </a:xfrm>
            <a:prstGeom prst="rect">
              <a:avLst/>
            </a:prstGeom>
          </p:spPr>
        </p:pic>
        <p:pic>
          <p:nvPicPr>
            <p:cNvPr id="16" name="Picture 15"/>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029200" y="4323598"/>
              <a:ext cx="2057400" cy="1319319"/>
            </a:xfrm>
            <a:prstGeom prst="rect">
              <a:avLst/>
            </a:prstGeom>
          </p:spPr>
        </p:pic>
        <p:pic>
          <p:nvPicPr>
            <p:cNvPr id="17" name="Picture 16"/>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7057741" y="4243387"/>
              <a:ext cx="2086259" cy="1278675"/>
            </a:xfrm>
            <a:prstGeom prst="rect">
              <a:avLst/>
            </a:prstGeom>
          </p:spPr>
        </p:pic>
        <p:pic>
          <p:nvPicPr>
            <p:cNvPr id="18" name="Picture 17"/>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4917349" y="5522062"/>
              <a:ext cx="2169250" cy="1345388"/>
            </a:xfrm>
            <a:prstGeom prst="rect">
              <a:avLst/>
            </a:prstGeom>
          </p:spPr>
        </p:pic>
        <p:pic>
          <p:nvPicPr>
            <p:cNvPr id="19" name="Picture 18"/>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086600" y="5514975"/>
              <a:ext cx="2057400" cy="1343025"/>
            </a:xfrm>
            <a:prstGeom prst="rect">
              <a:avLst/>
            </a:prstGeom>
          </p:spPr>
        </p:pic>
      </p:grpSp>
      <p:sp>
        <p:nvSpPr>
          <p:cNvPr id="109" name="TextBox 108"/>
          <p:cNvSpPr txBox="1"/>
          <p:nvPr/>
        </p:nvSpPr>
        <p:spPr>
          <a:xfrm>
            <a:off x="749203" y="665737"/>
            <a:ext cx="1015791" cy="584775"/>
          </a:xfrm>
          <a:prstGeom prst="rect">
            <a:avLst/>
          </a:prstGeom>
          <a:noFill/>
        </p:spPr>
        <p:txBody>
          <a:bodyPr wrap="none" rtlCol="0">
            <a:spAutoFit/>
          </a:bodyPr>
          <a:lstStyle/>
          <a:p>
            <a:r>
              <a:rPr lang="en-US" sz="3200" dirty="0" smtClean="0"/>
              <a:t>Birds</a:t>
            </a:r>
            <a:endParaRPr lang="en-US" sz="3200" dirty="0"/>
          </a:p>
        </p:txBody>
      </p:sp>
      <p:sp>
        <p:nvSpPr>
          <p:cNvPr id="111" name="TextBox 110"/>
          <p:cNvSpPr txBox="1"/>
          <p:nvPr/>
        </p:nvSpPr>
        <p:spPr>
          <a:xfrm>
            <a:off x="7142911" y="665736"/>
            <a:ext cx="1019831" cy="584775"/>
          </a:xfrm>
          <a:prstGeom prst="rect">
            <a:avLst/>
          </a:prstGeom>
          <a:noFill/>
        </p:spPr>
        <p:txBody>
          <a:bodyPr wrap="none" rtlCol="0">
            <a:spAutoFit/>
          </a:bodyPr>
          <a:lstStyle/>
          <a:p>
            <a:r>
              <a:rPr lang="en-US" sz="3200" dirty="0" smtClean="0"/>
              <a:t>Flags</a:t>
            </a:r>
            <a:endParaRPr lang="en-US" sz="3200" dirty="0"/>
          </a:p>
        </p:txBody>
      </p:sp>
      <p:pic>
        <p:nvPicPr>
          <p:cNvPr id="118" name="Picture 2" descr="blueTuna"/>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3002132" y="5015618"/>
            <a:ext cx="1305021" cy="1842382"/>
          </a:xfrm>
          <a:prstGeom prst="rect">
            <a:avLst/>
          </a:prstGeom>
          <a:noFill/>
          <a:extLst>
            <a:ext uri="{909E8E84-426E-40DD-AFC4-6F175D3DCCD1}">
              <a14:hiddenFill xmlns:a14="http://schemas.microsoft.com/office/drawing/2010/main">
                <a:solidFill>
                  <a:srgbClr val="FFFFFF"/>
                </a:solidFill>
              </a14:hiddenFill>
            </a:ext>
          </a:extLst>
        </p:spPr>
      </p:pic>
      <p:pic>
        <p:nvPicPr>
          <p:cNvPr id="119" name="Picture 3" descr="hhsark2"/>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307153" y="6010269"/>
            <a:ext cx="1336686" cy="847731"/>
          </a:xfrm>
          <a:prstGeom prst="rect">
            <a:avLst/>
          </a:prstGeom>
          <a:noFill/>
          <a:extLst>
            <a:ext uri="{909E8E84-426E-40DD-AFC4-6F175D3DCCD1}">
              <a14:hiddenFill xmlns:a14="http://schemas.microsoft.com/office/drawing/2010/main">
                <a:solidFill>
                  <a:srgbClr val="FFFFFF"/>
                </a:solidFill>
              </a14:hiddenFill>
            </a:ext>
          </a:extLst>
        </p:spPr>
      </p:pic>
      <p:pic>
        <p:nvPicPr>
          <p:cNvPr id="121" name="Picture 3" descr="puffe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4345352" y="5193115"/>
            <a:ext cx="1298487" cy="813355"/>
          </a:xfrm>
          <a:prstGeom prst="rect">
            <a:avLst/>
          </a:prstGeom>
          <a:noFill/>
          <a:extLst>
            <a:ext uri="{909E8E84-426E-40DD-AFC4-6F175D3DCCD1}">
              <a14:hiddenFill xmlns:a14="http://schemas.microsoft.com/office/drawing/2010/main">
                <a:solidFill>
                  <a:srgbClr val="FFFFFF"/>
                </a:solidFill>
              </a14:hiddenFill>
            </a:ext>
          </a:extLst>
        </p:spPr>
      </p:pic>
      <p:pic>
        <p:nvPicPr>
          <p:cNvPr id="122" name="Picture 4" descr="seahorse"/>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307153" y="2807578"/>
            <a:ext cx="1234454" cy="2395210"/>
          </a:xfrm>
          <a:prstGeom prst="rect">
            <a:avLst/>
          </a:prstGeom>
          <a:noFill/>
          <a:extLst>
            <a:ext uri="{909E8E84-426E-40DD-AFC4-6F175D3DCCD1}">
              <a14:hiddenFill xmlns:a14="http://schemas.microsoft.com/office/drawing/2010/main">
                <a:solidFill>
                  <a:srgbClr val="FFFFFF"/>
                </a:solidFill>
              </a14:hiddenFill>
            </a:ext>
          </a:extLst>
        </p:spPr>
      </p:pic>
      <p:pic>
        <p:nvPicPr>
          <p:cNvPr id="120" name="Picture 2" descr="moray"/>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2857500" y="4120742"/>
            <a:ext cx="1714500" cy="769681"/>
          </a:xfrm>
          <a:prstGeom prst="rect">
            <a:avLst/>
          </a:prstGeom>
          <a:noFill/>
          <a:extLst>
            <a:ext uri="{909E8E84-426E-40DD-AFC4-6F175D3DCCD1}">
              <a14:hiddenFill xmlns:a14="http://schemas.microsoft.com/office/drawing/2010/main">
                <a:solidFill>
                  <a:srgbClr val="FFFFFF"/>
                </a:solidFill>
              </a14:hiddenFill>
            </a:ext>
          </a:extLst>
        </p:spPr>
      </p:pic>
      <p:sp>
        <p:nvSpPr>
          <p:cNvPr id="124" name="TextBox 123"/>
          <p:cNvSpPr txBox="1"/>
          <p:nvPr/>
        </p:nvSpPr>
        <p:spPr>
          <a:xfrm>
            <a:off x="4120917" y="665737"/>
            <a:ext cx="845103" cy="584775"/>
          </a:xfrm>
          <a:prstGeom prst="rect">
            <a:avLst/>
          </a:prstGeom>
          <a:noFill/>
        </p:spPr>
        <p:txBody>
          <a:bodyPr wrap="none" rtlCol="0">
            <a:spAutoFit/>
          </a:bodyPr>
          <a:lstStyle/>
          <a:p>
            <a:r>
              <a:rPr lang="en-US" sz="3200" dirty="0" smtClean="0"/>
              <a:t>Fish</a:t>
            </a:r>
            <a:endParaRPr lang="en-US" sz="3200" dirty="0"/>
          </a:p>
        </p:txBody>
      </p:sp>
    </p:spTree>
    <p:extLst>
      <p:ext uri="{BB962C8B-B14F-4D97-AF65-F5344CB8AC3E}">
        <p14:creationId xmlns:p14="http://schemas.microsoft.com/office/powerpoint/2010/main" val="34660876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 y="142875"/>
            <a:ext cx="8905387" cy="923330"/>
          </a:xfrm>
          <a:prstGeom prst="rect">
            <a:avLst/>
          </a:prstGeom>
          <a:noFill/>
        </p:spPr>
        <p:txBody>
          <a:bodyPr wrap="none" rtlCol="0">
            <a:spAutoFit/>
          </a:bodyPr>
          <a:lstStyle/>
          <a:p>
            <a:r>
              <a:rPr lang="en-US" sz="5400" b="1" dirty="0" smtClean="0"/>
              <a:t>Bloody Knuckles Map Symbols</a:t>
            </a:r>
            <a:endParaRPr lang="en-US" sz="5400" b="1" dirty="0"/>
          </a:p>
        </p:txBody>
      </p:sp>
      <p:sp>
        <p:nvSpPr>
          <p:cNvPr id="3" name="Rectangle 2"/>
          <p:cNvSpPr/>
          <p:nvPr/>
        </p:nvSpPr>
        <p:spPr>
          <a:xfrm>
            <a:off x="1685924" y="3172510"/>
            <a:ext cx="5800725" cy="369332"/>
          </a:xfrm>
          <a:prstGeom prst="rect">
            <a:avLst/>
          </a:prstGeom>
        </p:spPr>
        <p:txBody>
          <a:bodyPr wrap="square">
            <a:spAutoFit/>
          </a:bodyPr>
          <a:lstStyle/>
          <a:p>
            <a:r>
              <a:rPr lang="en-US" dirty="0"/>
              <a:t>https://www.youtube.com/watch?v=01NId0SiYxY</a:t>
            </a:r>
          </a:p>
        </p:txBody>
      </p:sp>
    </p:spTree>
    <p:extLst>
      <p:ext uri="{BB962C8B-B14F-4D97-AF65-F5344CB8AC3E}">
        <p14:creationId xmlns:p14="http://schemas.microsoft.com/office/powerpoint/2010/main" val="336835330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847911" y="2023421"/>
            <a:ext cx="2419265" cy="4236277"/>
            <a:chOff x="3000274" y="1032592"/>
            <a:chExt cx="2419265" cy="4236277"/>
          </a:xfrm>
        </p:grpSpPr>
        <p:grpSp>
          <p:nvGrpSpPr>
            <p:cNvPr id="5" name="Group 14"/>
            <p:cNvGrpSpPr>
              <a:grpSpLocks/>
            </p:cNvGrpSpPr>
            <p:nvPr/>
          </p:nvGrpSpPr>
          <p:grpSpPr bwMode="auto">
            <a:xfrm>
              <a:off x="3000274" y="1032592"/>
              <a:ext cx="1034625" cy="853964"/>
              <a:chOff x="557" y="720"/>
              <a:chExt cx="2152" cy="1776"/>
            </a:xfrm>
          </p:grpSpPr>
          <p:grpSp>
            <p:nvGrpSpPr>
              <p:cNvPr id="86" name="Group 10"/>
              <p:cNvGrpSpPr>
                <a:grpSpLocks/>
              </p:cNvGrpSpPr>
              <p:nvPr/>
            </p:nvGrpSpPr>
            <p:grpSpPr bwMode="auto">
              <a:xfrm>
                <a:off x="557" y="720"/>
                <a:ext cx="1029" cy="1728"/>
                <a:chOff x="557" y="720"/>
                <a:chExt cx="1029" cy="1728"/>
              </a:xfrm>
            </p:grpSpPr>
            <p:sp>
              <p:nvSpPr>
                <p:cNvPr id="90" name="Freeform 4"/>
                <p:cNvSpPr>
                  <a:spLocks/>
                </p:cNvSpPr>
                <p:nvPr/>
              </p:nvSpPr>
              <p:spPr bwMode="auto">
                <a:xfrm>
                  <a:off x="557" y="720"/>
                  <a:ext cx="1029" cy="744"/>
                </a:xfrm>
                <a:custGeom>
                  <a:avLst/>
                  <a:gdLst>
                    <a:gd name="T0" fmla="*/ 38 w 1029"/>
                    <a:gd name="T1" fmla="*/ 498 h 744"/>
                    <a:gd name="T2" fmla="*/ 115 w 1029"/>
                    <a:gd name="T3" fmla="*/ 384 h 744"/>
                    <a:gd name="T4" fmla="*/ 403 w 1029"/>
                    <a:gd name="T5" fmla="*/ 144 h 744"/>
                    <a:gd name="T6" fmla="*/ 835 w 1029"/>
                    <a:gd name="T7" fmla="*/ 0 h 744"/>
                    <a:gd name="T8" fmla="*/ 1029 w 1029"/>
                    <a:gd name="T9" fmla="*/ 35 h 744"/>
                    <a:gd name="T10" fmla="*/ 831 w 1029"/>
                    <a:gd name="T11" fmla="*/ 102 h 744"/>
                    <a:gd name="T12" fmla="*/ 547 w 1029"/>
                    <a:gd name="T13" fmla="*/ 240 h 744"/>
                    <a:gd name="T14" fmla="*/ 115 w 1029"/>
                    <a:gd name="T15" fmla="*/ 576 h 744"/>
                    <a:gd name="T16" fmla="*/ 0 w 1029"/>
                    <a:gd name="T17" fmla="*/ 744 h 744"/>
                    <a:gd name="T18" fmla="*/ 38 w 1029"/>
                    <a:gd name="T19" fmla="*/ 498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9" h="744">
                      <a:moveTo>
                        <a:pt x="38" y="498"/>
                      </a:moveTo>
                      <a:lnTo>
                        <a:pt x="115" y="384"/>
                      </a:lnTo>
                      <a:lnTo>
                        <a:pt x="403" y="144"/>
                      </a:lnTo>
                      <a:lnTo>
                        <a:pt x="835" y="0"/>
                      </a:lnTo>
                      <a:lnTo>
                        <a:pt x="1029" y="35"/>
                      </a:lnTo>
                      <a:lnTo>
                        <a:pt x="831" y="102"/>
                      </a:lnTo>
                      <a:lnTo>
                        <a:pt x="547" y="240"/>
                      </a:lnTo>
                      <a:lnTo>
                        <a:pt x="115" y="576"/>
                      </a:lnTo>
                      <a:lnTo>
                        <a:pt x="0" y="744"/>
                      </a:lnTo>
                      <a:lnTo>
                        <a:pt x="38" y="498"/>
                      </a:lnTo>
                      <a:close/>
                    </a:path>
                  </a:pathLst>
                </a:cu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 name="Rectangle 5"/>
                <p:cNvSpPr>
                  <a:spLocks noChangeArrowheads="1"/>
                </p:cNvSpPr>
                <p:nvPr/>
              </p:nvSpPr>
              <p:spPr bwMode="auto">
                <a:xfrm rot="-2197517">
                  <a:off x="1344" y="816"/>
                  <a:ext cx="192" cy="1632"/>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87" name="Group 11"/>
              <p:cNvGrpSpPr>
                <a:grpSpLocks/>
              </p:cNvGrpSpPr>
              <p:nvPr/>
            </p:nvGrpSpPr>
            <p:grpSpPr bwMode="auto">
              <a:xfrm flipH="1">
                <a:off x="1680" y="768"/>
                <a:ext cx="1029" cy="1728"/>
                <a:chOff x="557" y="720"/>
                <a:chExt cx="1029" cy="1728"/>
              </a:xfrm>
            </p:grpSpPr>
            <p:sp>
              <p:nvSpPr>
                <p:cNvPr id="88" name="Freeform 12"/>
                <p:cNvSpPr>
                  <a:spLocks/>
                </p:cNvSpPr>
                <p:nvPr/>
              </p:nvSpPr>
              <p:spPr bwMode="auto">
                <a:xfrm>
                  <a:off x="557" y="720"/>
                  <a:ext cx="1029" cy="744"/>
                </a:xfrm>
                <a:custGeom>
                  <a:avLst/>
                  <a:gdLst>
                    <a:gd name="T0" fmla="*/ 38 w 1029"/>
                    <a:gd name="T1" fmla="*/ 498 h 744"/>
                    <a:gd name="T2" fmla="*/ 115 w 1029"/>
                    <a:gd name="T3" fmla="*/ 384 h 744"/>
                    <a:gd name="T4" fmla="*/ 403 w 1029"/>
                    <a:gd name="T5" fmla="*/ 144 h 744"/>
                    <a:gd name="T6" fmla="*/ 835 w 1029"/>
                    <a:gd name="T7" fmla="*/ 0 h 744"/>
                    <a:gd name="T8" fmla="*/ 1029 w 1029"/>
                    <a:gd name="T9" fmla="*/ 35 h 744"/>
                    <a:gd name="T10" fmla="*/ 831 w 1029"/>
                    <a:gd name="T11" fmla="*/ 102 h 744"/>
                    <a:gd name="T12" fmla="*/ 547 w 1029"/>
                    <a:gd name="T13" fmla="*/ 240 h 744"/>
                    <a:gd name="T14" fmla="*/ 115 w 1029"/>
                    <a:gd name="T15" fmla="*/ 576 h 744"/>
                    <a:gd name="T16" fmla="*/ 0 w 1029"/>
                    <a:gd name="T17" fmla="*/ 744 h 744"/>
                    <a:gd name="T18" fmla="*/ 38 w 1029"/>
                    <a:gd name="T19" fmla="*/ 498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9" h="744">
                      <a:moveTo>
                        <a:pt x="38" y="498"/>
                      </a:moveTo>
                      <a:lnTo>
                        <a:pt x="115" y="384"/>
                      </a:lnTo>
                      <a:lnTo>
                        <a:pt x="403" y="144"/>
                      </a:lnTo>
                      <a:lnTo>
                        <a:pt x="835" y="0"/>
                      </a:lnTo>
                      <a:lnTo>
                        <a:pt x="1029" y="35"/>
                      </a:lnTo>
                      <a:lnTo>
                        <a:pt x="831" y="102"/>
                      </a:lnTo>
                      <a:lnTo>
                        <a:pt x="547" y="240"/>
                      </a:lnTo>
                      <a:lnTo>
                        <a:pt x="115" y="576"/>
                      </a:lnTo>
                      <a:lnTo>
                        <a:pt x="0" y="744"/>
                      </a:lnTo>
                      <a:lnTo>
                        <a:pt x="38" y="498"/>
                      </a:lnTo>
                      <a:close/>
                    </a:path>
                  </a:pathLst>
                </a:cu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 name="Rectangle 13"/>
                <p:cNvSpPr>
                  <a:spLocks noChangeArrowheads="1"/>
                </p:cNvSpPr>
                <p:nvPr/>
              </p:nvSpPr>
              <p:spPr bwMode="auto">
                <a:xfrm rot="-2197517">
                  <a:off x="1344" y="816"/>
                  <a:ext cx="192" cy="1632"/>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6" name="Group 5"/>
            <p:cNvGrpSpPr/>
            <p:nvPr/>
          </p:nvGrpSpPr>
          <p:grpSpPr>
            <a:xfrm>
              <a:off x="3327663" y="2048646"/>
              <a:ext cx="1609725" cy="427070"/>
              <a:chOff x="457200" y="4724400"/>
              <a:chExt cx="3733800" cy="990600"/>
            </a:xfrm>
          </p:grpSpPr>
          <p:sp>
            <p:nvSpPr>
              <p:cNvPr id="78" name="Line 8"/>
              <p:cNvSpPr>
                <a:spLocks noChangeShapeType="1"/>
              </p:cNvSpPr>
              <p:nvPr/>
            </p:nvSpPr>
            <p:spPr bwMode="auto">
              <a:xfrm>
                <a:off x="457200" y="5029200"/>
                <a:ext cx="37338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 name="Line 9"/>
              <p:cNvSpPr>
                <a:spLocks noChangeShapeType="1"/>
              </p:cNvSpPr>
              <p:nvPr/>
            </p:nvSpPr>
            <p:spPr bwMode="auto">
              <a:xfrm>
                <a:off x="457200" y="5410200"/>
                <a:ext cx="37338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0" name="Line 10"/>
              <p:cNvSpPr>
                <a:spLocks noChangeShapeType="1"/>
              </p:cNvSpPr>
              <p:nvPr/>
            </p:nvSpPr>
            <p:spPr bwMode="auto">
              <a:xfrm>
                <a:off x="914400" y="4724400"/>
                <a:ext cx="0" cy="9906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 name="Line 11"/>
              <p:cNvSpPr>
                <a:spLocks noChangeShapeType="1"/>
              </p:cNvSpPr>
              <p:nvPr/>
            </p:nvSpPr>
            <p:spPr bwMode="auto">
              <a:xfrm>
                <a:off x="3505200" y="4724400"/>
                <a:ext cx="0" cy="9906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 name="Line 12"/>
              <p:cNvSpPr>
                <a:spLocks noChangeShapeType="1"/>
              </p:cNvSpPr>
              <p:nvPr/>
            </p:nvSpPr>
            <p:spPr bwMode="auto">
              <a:xfrm flipH="1" flipV="1">
                <a:off x="685800" y="4800600"/>
                <a:ext cx="228600" cy="2286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 name="Line 13"/>
              <p:cNvSpPr>
                <a:spLocks noChangeShapeType="1"/>
              </p:cNvSpPr>
              <p:nvPr/>
            </p:nvSpPr>
            <p:spPr bwMode="auto">
              <a:xfrm flipH="1">
                <a:off x="685800" y="5410200"/>
                <a:ext cx="228600" cy="2286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4" name="Line 14"/>
              <p:cNvSpPr>
                <a:spLocks noChangeShapeType="1"/>
              </p:cNvSpPr>
              <p:nvPr/>
            </p:nvSpPr>
            <p:spPr bwMode="auto">
              <a:xfrm flipV="1">
                <a:off x="3505200" y="4800600"/>
                <a:ext cx="228600" cy="2286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 name="Line 15"/>
              <p:cNvSpPr>
                <a:spLocks noChangeShapeType="1"/>
              </p:cNvSpPr>
              <p:nvPr/>
            </p:nvSpPr>
            <p:spPr bwMode="auto">
              <a:xfrm>
                <a:off x="3505200" y="5410200"/>
                <a:ext cx="228600" cy="2286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 name="Group 6"/>
            <p:cNvGrpSpPr/>
            <p:nvPr/>
          </p:nvGrpSpPr>
          <p:grpSpPr>
            <a:xfrm>
              <a:off x="3316801" y="2691246"/>
              <a:ext cx="1752600" cy="641075"/>
              <a:chOff x="4953000" y="4267200"/>
              <a:chExt cx="3962400" cy="1449388"/>
            </a:xfrm>
          </p:grpSpPr>
          <p:sp>
            <p:nvSpPr>
              <p:cNvPr id="70" name="Rectangle 22"/>
              <p:cNvSpPr>
                <a:spLocks noChangeArrowheads="1"/>
              </p:cNvSpPr>
              <p:nvPr/>
            </p:nvSpPr>
            <p:spPr bwMode="auto">
              <a:xfrm>
                <a:off x="6400800" y="5334000"/>
                <a:ext cx="762000" cy="381000"/>
              </a:xfrm>
              <a:prstGeom prst="rect">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 name="Rectangle 23"/>
              <p:cNvSpPr>
                <a:spLocks noChangeArrowheads="1"/>
              </p:cNvSpPr>
              <p:nvPr/>
            </p:nvSpPr>
            <p:spPr bwMode="auto">
              <a:xfrm>
                <a:off x="7696200" y="5334000"/>
                <a:ext cx="762000" cy="381000"/>
              </a:xfrm>
              <a:prstGeom prst="rect">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 name="Rectangle 18"/>
              <p:cNvSpPr>
                <a:spLocks noChangeArrowheads="1"/>
              </p:cNvSpPr>
              <p:nvPr/>
            </p:nvSpPr>
            <p:spPr bwMode="auto">
              <a:xfrm>
                <a:off x="4953000" y="4267200"/>
                <a:ext cx="3886200" cy="381000"/>
              </a:xfrm>
              <a:prstGeom prst="rect">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 name="Line 16"/>
              <p:cNvSpPr>
                <a:spLocks noChangeShapeType="1"/>
              </p:cNvSpPr>
              <p:nvPr/>
            </p:nvSpPr>
            <p:spPr bwMode="auto">
              <a:xfrm>
                <a:off x="4953000" y="4267200"/>
                <a:ext cx="38862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4" name="Line 17"/>
              <p:cNvSpPr>
                <a:spLocks noChangeShapeType="1"/>
              </p:cNvSpPr>
              <p:nvPr/>
            </p:nvSpPr>
            <p:spPr bwMode="auto">
              <a:xfrm>
                <a:off x="4953000" y="4648200"/>
                <a:ext cx="38862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 name="Rectangle 19"/>
              <p:cNvSpPr>
                <a:spLocks noChangeArrowheads="1"/>
              </p:cNvSpPr>
              <p:nvPr/>
            </p:nvSpPr>
            <p:spPr bwMode="auto">
              <a:xfrm>
                <a:off x="5029200" y="5334000"/>
                <a:ext cx="762000" cy="381000"/>
              </a:xfrm>
              <a:prstGeom prst="rect">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 name="Line 20"/>
              <p:cNvSpPr>
                <a:spLocks noChangeShapeType="1"/>
              </p:cNvSpPr>
              <p:nvPr/>
            </p:nvSpPr>
            <p:spPr bwMode="auto">
              <a:xfrm>
                <a:off x="5029200" y="5334000"/>
                <a:ext cx="3886200" cy="15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 name="Line 21"/>
              <p:cNvSpPr>
                <a:spLocks noChangeShapeType="1"/>
              </p:cNvSpPr>
              <p:nvPr/>
            </p:nvSpPr>
            <p:spPr bwMode="auto">
              <a:xfrm>
                <a:off x="5029200" y="5715000"/>
                <a:ext cx="3886200" cy="15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8" name="Group 7"/>
            <p:cNvGrpSpPr/>
            <p:nvPr/>
          </p:nvGrpSpPr>
          <p:grpSpPr>
            <a:xfrm>
              <a:off x="3273939" y="3567817"/>
              <a:ext cx="1743868" cy="870459"/>
              <a:chOff x="300038" y="3929063"/>
              <a:chExt cx="3752850" cy="1873250"/>
            </a:xfrm>
          </p:grpSpPr>
          <p:sp>
            <p:nvSpPr>
              <p:cNvPr id="33" name="Line 8"/>
              <p:cNvSpPr>
                <a:spLocks noChangeShapeType="1"/>
              </p:cNvSpPr>
              <p:nvPr/>
            </p:nvSpPr>
            <p:spPr bwMode="auto">
              <a:xfrm flipV="1">
                <a:off x="300038" y="4152900"/>
                <a:ext cx="735012" cy="14288"/>
              </a:xfrm>
              <a:prstGeom prst="line">
                <a:avLst/>
              </a:prstGeom>
              <a:noFill/>
              <a:ln w="28575">
                <a:solidFill>
                  <a:schemeClr val="tx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 name="Line 9"/>
              <p:cNvSpPr>
                <a:spLocks noChangeShapeType="1"/>
              </p:cNvSpPr>
              <p:nvPr/>
            </p:nvSpPr>
            <p:spPr bwMode="auto">
              <a:xfrm flipV="1">
                <a:off x="1676400" y="4114800"/>
                <a:ext cx="735013" cy="14288"/>
              </a:xfrm>
              <a:prstGeom prst="line">
                <a:avLst/>
              </a:prstGeom>
              <a:noFill/>
              <a:ln w="28575">
                <a:solidFill>
                  <a:schemeClr val="tx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 name="Line 10"/>
              <p:cNvSpPr>
                <a:spLocks noChangeShapeType="1"/>
              </p:cNvSpPr>
              <p:nvPr/>
            </p:nvSpPr>
            <p:spPr bwMode="auto">
              <a:xfrm flipV="1">
                <a:off x="2743200" y="4114800"/>
                <a:ext cx="735013" cy="14288"/>
              </a:xfrm>
              <a:prstGeom prst="line">
                <a:avLst/>
              </a:prstGeom>
              <a:noFill/>
              <a:ln w="28575">
                <a:solidFill>
                  <a:schemeClr val="tx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 name="Line 11"/>
              <p:cNvSpPr>
                <a:spLocks noChangeShapeType="1"/>
              </p:cNvSpPr>
              <p:nvPr/>
            </p:nvSpPr>
            <p:spPr bwMode="auto">
              <a:xfrm flipV="1">
                <a:off x="990600" y="4495800"/>
                <a:ext cx="735013" cy="14288"/>
              </a:xfrm>
              <a:prstGeom prst="line">
                <a:avLst/>
              </a:prstGeom>
              <a:noFill/>
              <a:ln w="28575">
                <a:solidFill>
                  <a:schemeClr val="tx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 name="Line 12"/>
              <p:cNvSpPr>
                <a:spLocks noChangeShapeType="1"/>
              </p:cNvSpPr>
              <p:nvPr/>
            </p:nvSpPr>
            <p:spPr bwMode="auto">
              <a:xfrm flipV="1">
                <a:off x="2209800" y="4419600"/>
                <a:ext cx="735013" cy="14288"/>
              </a:xfrm>
              <a:prstGeom prst="line">
                <a:avLst/>
              </a:prstGeom>
              <a:noFill/>
              <a:ln w="28575">
                <a:solidFill>
                  <a:schemeClr val="tx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 name="Line 13"/>
              <p:cNvSpPr>
                <a:spLocks noChangeShapeType="1"/>
              </p:cNvSpPr>
              <p:nvPr/>
            </p:nvSpPr>
            <p:spPr bwMode="auto">
              <a:xfrm flipV="1">
                <a:off x="457200" y="4876800"/>
                <a:ext cx="735013" cy="14288"/>
              </a:xfrm>
              <a:prstGeom prst="line">
                <a:avLst/>
              </a:prstGeom>
              <a:noFill/>
              <a:ln w="28575">
                <a:solidFill>
                  <a:schemeClr val="tx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 name="Line 15"/>
              <p:cNvSpPr>
                <a:spLocks noChangeShapeType="1"/>
              </p:cNvSpPr>
              <p:nvPr/>
            </p:nvSpPr>
            <p:spPr bwMode="auto">
              <a:xfrm flipV="1">
                <a:off x="2590800" y="5334000"/>
                <a:ext cx="735013" cy="14288"/>
              </a:xfrm>
              <a:prstGeom prst="line">
                <a:avLst/>
              </a:prstGeom>
              <a:noFill/>
              <a:ln w="28575">
                <a:solidFill>
                  <a:schemeClr val="tx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 name="Line 16"/>
              <p:cNvSpPr>
                <a:spLocks noChangeShapeType="1"/>
              </p:cNvSpPr>
              <p:nvPr/>
            </p:nvSpPr>
            <p:spPr bwMode="auto">
              <a:xfrm flipV="1">
                <a:off x="2971800" y="4876800"/>
                <a:ext cx="735013" cy="14288"/>
              </a:xfrm>
              <a:prstGeom prst="line">
                <a:avLst/>
              </a:prstGeom>
              <a:noFill/>
              <a:ln w="28575">
                <a:solidFill>
                  <a:schemeClr val="tx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 name="Line 17"/>
              <p:cNvSpPr>
                <a:spLocks noChangeShapeType="1"/>
              </p:cNvSpPr>
              <p:nvPr/>
            </p:nvSpPr>
            <p:spPr bwMode="auto">
              <a:xfrm flipV="1">
                <a:off x="1752600" y="4876800"/>
                <a:ext cx="735013" cy="14288"/>
              </a:xfrm>
              <a:prstGeom prst="line">
                <a:avLst/>
              </a:prstGeom>
              <a:noFill/>
              <a:ln w="28575">
                <a:solidFill>
                  <a:schemeClr val="tx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2" name="Group 23"/>
              <p:cNvGrpSpPr>
                <a:grpSpLocks/>
              </p:cNvGrpSpPr>
              <p:nvPr/>
            </p:nvGrpSpPr>
            <p:grpSpPr bwMode="auto">
              <a:xfrm>
                <a:off x="1066800" y="5095875"/>
                <a:ext cx="735013" cy="255588"/>
                <a:chOff x="672" y="3210"/>
                <a:chExt cx="463" cy="161"/>
              </a:xfrm>
            </p:grpSpPr>
            <p:sp>
              <p:nvSpPr>
                <p:cNvPr id="64" name="Line 14"/>
                <p:cNvSpPr>
                  <a:spLocks noChangeShapeType="1"/>
                </p:cNvSpPr>
                <p:nvPr/>
              </p:nvSpPr>
              <p:spPr bwMode="auto">
                <a:xfrm flipV="1">
                  <a:off x="672" y="3360"/>
                  <a:ext cx="463" cy="9"/>
                </a:xfrm>
                <a:prstGeom prst="line">
                  <a:avLst/>
                </a:prstGeom>
                <a:noFill/>
                <a:ln w="28575">
                  <a:solidFill>
                    <a:schemeClr val="tx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 name="Line 18"/>
                <p:cNvSpPr>
                  <a:spLocks noChangeShapeType="1"/>
                </p:cNvSpPr>
                <p:nvPr/>
              </p:nvSpPr>
              <p:spPr bwMode="auto">
                <a:xfrm>
                  <a:off x="689" y="3295"/>
                  <a:ext cx="104" cy="57"/>
                </a:xfrm>
                <a:prstGeom prst="line">
                  <a:avLst/>
                </a:prstGeom>
                <a:noFill/>
                <a:ln w="28575">
                  <a:solidFill>
                    <a:schemeClr val="tx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6" name="Line 19"/>
                <p:cNvSpPr>
                  <a:spLocks noChangeShapeType="1"/>
                </p:cNvSpPr>
                <p:nvPr/>
              </p:nvSpPr>
              <p:spPr bwMode="auto">
                <a:xfrm>
                  <a:off x="831" y="3239"/>
                  <a:ext cx="19" cy="132"/>
                </a:xfrm>
                <a:prstGeom prst="line">
                  <a:avLst/>
                </a:prstGeom>
                <a:noFill/>
                <a:ln w="28575">
                  <a:solidFill>
                    <a:schemeClr val="tx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 name="Line 20"/>
                <p:cNvSpPr>
                  <a:spLocks noChangeShapeType="1"/>
                </p:cNvSpPr>
                <p:nvPr/>
              </p:nvSpPr>
              <p:spPr bwMode="auto">
                <a:xfrm flipV="1">
                  <a:off x="916" y="3210"/>
                  <a:ext cx="9" cy="142"/>
                </a:xfrm>
                <a:prstGeom prst="line">
                  <a:avLst/>
                </a:prstGeom>
                <a:noFill/>
                <a:ln w="28575">
                  <a:solidFill>
                    <a:schemeClr val="tx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 name="Line 21"/>
                <p:cNvSpPr>
                  <a:spLocks noChangeShapeType="1"/>
                </p:cNvSpPr>
                <p:nvPr/>
              </p:nvSpPr>
              <p:spPr bwMode="auto">
                <a:xfrm flipV="1">
                  <a:off x="973" y="3258"/>
                  <a:ext cx="56" cy="94"/>
                </a:xfrm>
                <a:prstGeom prst="line">
                  <a:avLst/>
                </a:prstGeom>
                <a:noFill/>
                <a:ln w="28575">
                  <a:solidFill>
                    <a:schemeClr val="tx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9" name="Line 22"/>
                <p:cNvSpPr>
                  <a:spLocks noChangeShapeType="1"/>
                </p:cNvSpPr>
                <p:nvPr/>
              </p:nvSpPr>
              <p:spPr bwMode="auto">
                <a:xfrm flipV="1">
                  <a:off x="1039" y="3305"/>
                  <a:ext cx="66" cy="47"/>
                </a:xfrm>
                <a:prstGeom prst="line">
                  <a:avLst/>
                </a:prstGeom>
                <a:noFill/>
                <a:ln w="28575">
                  <a:solidFill>
                    <a:schemeClr val="tx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3" name="Group 24"/>
              <p:cNvGrpSpPr>
                <a:grpSpLocks/>
              </p:cNvGrpSpPr>
              <p:nvPr/>
            </p:nvGrpSpPr>
            <p:grpSpPr bwMode="auto">
              <a:xfrm>
                <a:off x="3317875" y="4229100"/>
                <a:ext cx="735013" cy="255588"/>
                <a:chOff x="672" y="3210"/>
                <a:chExt cx="463" cy="161"/>
              </a:xfrm>
            </p:grpSpPr>
            <p:sp>
              <p:nvSpPr>
                <p:cNvPr id="58" name="Line 25"/>
                <p:cNvSpPr>
                  <a:spLocks noChangeShapeType="1"/>
                </p:cNvSpPr>
                <p:nvPr/>
              </p:nvSpPr>
              <p:spPr bwMode="auto">
                <a:xfrm flipV="1">
                  <a:off x="672" y="3360"/>
                  <a:ext cx="463" cy="9"/>
                </a:xfrm>
                <a:prstGeom prst="line">
                  <a:avLst/>
                </a:prstGeom>
                <a:noFill/>
                <a:ln w="28575">
                  <a:solidFill>
                    <a:schemeClr val="tx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 name="Line 26"/>
                <p:cNvSpPr>
                  <a:spLocks noChangeShapeType="1"/>
                </p:cNvSpPr>
                <p:nvPr/>
              </p:nvSpPr>
              <p:spPr bwMode="auto">
                <a:xfrm>
                  <a:off x="689" y="3295"/>
                  <a:ext cx="104" cy="57"/>
                </a:xfrm>
                <a:prstGeom prst="line">
                  <a:avLst/>
                </a:prstGeom>
                <a:noFill/>
                <a:ln w="28575">
                  <a:solidFill>
                    <a:schemeClr val="tx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 name="Line 27"/>
                <p:cNvSpPr>
                  <a:spLocks noChangeShapeType="1"/>
                </p:cNvSpPr>
                <p:nvPr/>
              </p:nvSpPr>
              <p:spPr bwMode="auto">
                <a:xfrm>
                  <a:off x="831" y="3239"/>
                  <a:ext cx="19" cy="132"/>
                </a:xfrm>
                <a:prstGeom prst="line">
                  <a:avLst/>
                </a:prstGeom>
                <a:noFill/>
                <a:ln w="28575">
                  <a:solidFill>
                    <a:schemeClr val="tx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 name="Line 28"/>
                <p:cNvSpPr>
                  <a:spLocks noChangeShapeType="1"/>
                </p:cNvSpPr>
                <p:nvPr/>
              </p:nvSpPr>
              <p:spPr bwMode="auto">
                <a:xfrm flipV="1">
                  <a:off x="916" y="3210"/>
                  <a:ext cx="9" cy="142"/>
                </a:xfrm>
                <a:prstGeom prst="line">
                  <a:avLst/>
                </a:prstGeom>
                <a:noFill/>
                <a:ln w="28575">
                  <a:solidFill>
                    <a:schemeClr val="tx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 name="Line 29"/>
                <p:cNvSpPr>
                  <a:spLocks noChangeShapeType="1"/>
                </p:cNvSpPr>
                <p:nvPr/>
              </p:nvSpPr>
              <p:spPr bwMode="auto">
                <a:xfrm flipV="1">
                  <a:off x="973" y="3258"/>
                  <a:ext cx="56" cy="94"/>
                </a:xfrm>
                <a:prstGeom prst="line">
                  <a:avLst/>
                </a:prstGeom>
                <a:noFill/>
                <a:ln w="28575">
                  <a:solidFill>
                    <a:schemeClr val="tx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 name="Line 30"/>
                <p:cNvSpPr>
                  <a:spLocks noChangeShapeType="1"/>
                </p:cNvSpPr>
                <p:nvPr/>
              </p:nvSpPr>
              <p:spPr bwMode="auto">
                <a:xfrm flipV="1">
                  <a:off x="1039" y="3305"/>
                  <a:ext cx="66" cy="47"/>
                </a:xfrm>
                <a:prstGeom prst="line">
                  <a:avLst/>
                </a:prstGeom>
                <a:noFill/>
                <a:ln w="28575">
                  <a:solidFill>
                    <a:schemeClr val="tx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4" name="Group 31"/>
              <p:cNvGrpSpPr>
                <a:grpSpLocks/>
              </p:cNvGrpSpPr>
              <p:nvPr/>
            </p:nvGrpSpPr>
            <p:grpSpPr bwMode="auto">
              <a:xfrm>
                <a:off x="1758950" y="5546725"/>
                <a:ext cx="735013" cy="255588"/>
                <a:chOff x="672" y="3210"/>
                <a:chExt cx="463" cy="161"/>
              </a:xfrm>
            </p:grpSpPr>
            <p:sp>
              <p:nvSpPr>
                <p:cNvPr id="52" name="Line 32"/>
                <p:cNvSpPr>
                  <a:spLocks noChangeShapeType="1"/>
                </p:cNvSpPr>
                <p:nvPr/>
              </p:nvSpPr>
              <p:spPr bwMode="auto">
                <a:xfrm flipV="1">
                  <a:off x="672" y="3360"/>
                  <a:ext cx="463" cy="9"/>
                </a:xfrm>
                <a:prstGeom prst="line">
                  <a:avLst/>
                </a:prstGeom>
                <a:noFill/>
                <a:ln w="28575">
                  <a:solidFill>
                    <a:schemeClr val="tx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 name="Line 33"/>
                <p:cNvSpPr>
                  <a:spLocks noChangeShapeType="1"/>
                </p:cNvSpPr>
                <p:nvPr/>
              </p:nvSpPr>
              <p:spPr bwMode="auto">
                <a:xfrm>
                  <a:off x="689" y="3295"/>
                  <a:ext cx="104" cy="57"/>
                </a:xfrm>
                <a:prstGeom prst="line">
                  <a:avLst/>
                </a:prstGeom>
                <a:noFill/>
                <a:ln w="28575">
                  <a:solidFill>
                    <a:schemeClr val="tx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 name="Line 34"/>
                <p:cNvSpPr>
                  <a:spLocks noChangeShapeType="1"/>
                </p:cNvSpPr>
                <p:nvPr/>
              </p:nvSpPr>
              <p:spPr bwMode="auto">
                <a:xfrm>
                  <a:off x="831" y="3239"/>
                  <a:ext cx="19" cy="132"/>
                </a:xfrm>
                <a:prstGeom prst="line">
                  <a:avLst/>
                </a:prstGeom>
                <a:noFill/>
                <a:ln w="28575">
                  <a:solidFill>
                    <a:schemeClr val="tx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 name="Line 35"/>
                <p:cNvSpPr>
                  <a:spLocks noChangeShapeType="1"/>
                </p:cNvSpPr>
                <p:nvPr/>
              </p:nvSpPr>
              <p:spPr bwMode="auto">
                <a:xfrm flipV="1">
                  <a:off x="916" y="3210"/>
                  <a:ext cx="9" cy="142"/>
                </a:xfrm>
                <a:prstGeom prst="line">
                  <a:avLst/>
                </a:prstGeom>
                <a:noFill/>
                <a:ln w="28575">
                  <a:solidFill>
                    <a:schemeClr val="tx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 name="Line 36"/>
                <p:cNvSpPr>
                  <a:spLocks noChangeShapeType="1"/>
                </p:cNvSpPr>
                <p:nvPr/>
              </p:nvSpPr>
              <p:spPr bwMode="auto">
                <a:xfrm flipV="1">
                  <a:off x="973" y="3258"/>
                  <a:ext cx="56" cy="94"/>
                </a:xfrm>
                <a:prstGeom prst="line">
                  <a:avLst/>
                </a:prstGeom>
                <a:noFill/>
                <a:ln w="28575">
                  <a:solidFill>
                    <a:schemeClr val="tx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7" name="Line 37"/>
                <p:cNvSpPr>
                  <a:spLocks noChangeShapeType="1"/>
                </p:cNvSpPr>
                <p:nvPr/>
              </p:nvSpPr>
              <p:spPr bwMode="auto">
                <a:xfrm flipV="1">
                  <a:off x="1039" y="3305"/>
                  <a:ext cx="66" cy="47"/>
                </a:xfrm>
                <a:prstGeom prst="line">
                  <a:avLst/>
                </a:prstGeom>
                <a:noFill/>
                <a:ln w="28575">
                  <a:solidFill>
                    <a:schemeClr val="tx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5" name="Group 38"/>
              <p:cNvGrpSpPr>
                <a:grpSpLocks/>
              </p:cNvGrpSpPr>
              <p:nvPr/>
            </p:nvGrpSpPr>
            <p:grpSpPr bwMode="auto">
              <a:xfrm>
                <a:off x="304800" y="3929063"/>
                <a:ext cx="735013" cy="255587"/>
                <a:chOff x="672" y="3210"/>
                <a:chExt cx="463" cy="161"/>
              </a:xfrm>
            </p:grpSpPr>
            <p:sp>
              <p:nvSpPr>
                <p:cNvPr id="46" name="Line 39"/>
                <p:cNvSpPr>
                  <a:spLocks noChangeShapeType="1"/>
                </p:cNvSpPr>
                <p:nvPr/>
              </p:nvSpPr>
              <p:spPr bwMode="auto">
                <a:xfrm flipV="1">
                  <a:off x="672" y="3360"/>
                  <a:ext cx="463" cy="9"/>
                </a:xfrm>
                <a:prstGeom prst="line">
                  <a:avLst/>
                </a:prstGeom>
                <a:noFill/>
                <a:ln w="28575">
                  <a:solidFill>
                    <a:schemeClr val="tx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 name="Line 40"/>
                <p:cNvSpPr>
                  <a:spLocks noChangeShapeType="1"/>
                </p:cNvSpPr>
                <p:nvPr/>
              </p:nvSpPr>
              <p:spPr bwMode="auto">
                <a:xfrm>
                  <a:off x="689" y="3295"/>
                  <a:ext cx="104" cy="57"/>
                </a:xfrm>
                <a:prstGeom prst="line">
                  <a:avLst/>
                </a:prstGeom>
                <a:noFill/>
                <a:ln w="28575">
                  <a:solidFill>
                    <a:schemeClr val="tx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 name="Line 41"/>
                <p:cNvSpPr>
                  <a:spLocks noChangeShapeType="1"/>
                </p:cNvSpPr>
                <p:nvPr/>
              </p:nvSpPr>
              <p:spPr bwMode="auto">
                <a:xfrm>
                  <a:off x="831" y="3239"/>
                  <a:ext cx="19" cy="132"/>
                </a:xfrm>
                <a:prstGeom prst="line">
                  <a:avLst/>
                </a:prstGeom>
                <a:noFill/>
                <a:ln w="28575">
                  <a:solidFill>
                    <a:schemeClr val="tx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 name="Line 42"/>
                <p:cNvSpPr>
                  <a:spLocks noChangeShapeType="1"/>
                </p:cNvSpPr>
                <p:nvPr/>
              </p:nvSpPr>
              <p:spPr bwMode="auto">
                <a:xfrm flipV="1">
                  <a:off x="916" y="3210"/>
                  <a:ext cx="9" cy="142"/>
                </a:xfrm>
                <a:prstGeom prst="line">
                  <a:avLst/>
                </a:prstGeom>
                <a:noFill/>
                <a:ln w="28575">
                  <a:solidFill>
                    <a:schemeClr val="tx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0" name="Line 43"/>
                <p:cNvSpPr>
                  <a:spLocks noChangeShapeType="1"/>
                </p:cNvSpPr>
                <p:nvPr/>
              </p:nvSpPr>
              <p:spPr bwMode="auto">
                <a:xfrm flipV="1">
                  <a:off x="973" y="3258"/>
                  <a:ext cx="56" cy="94"/>
                </a:xfrm>
                <a:prstGeom prst="line">
                  <a:avLst/>
                </a:prstGeom>
                <a:noFill/>
                <a:ln w="28575">
                  <a:solidFill>
                    <a:schemeClr val="tx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 name="Line 44"/>
                <p:cNvSpPr>
                  <a:spLocks noChangeShapeType="1"/>
                </p:cNvSpPr>
                <p:nvPr/>
              </p:nvSpPr>
              <p:spPr bwMode="auto">
                <a:xfrm flipV="1">
                  <a:off x="1039" y="3305"/>
                  <a:ext cx="66" cy="47"/>
                </a:xfrm>
                <a:prstGeom prst="line">
                  <a:avLst/>
                </a:prstGeom>
                <a:noFill/>
                <a:ln w="28575">
                  <a:solidFill>
                    <a:schemeClr val="tx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nvGrpSpPr>
            <p:cNvPr id="9" name="Group 8"/>
            <p:cNvGrpSpPr/>
            <p:nvPr/>
          </p:nvGrpSpPr>
          <p:grpSpPr>
            <a:xfrm>
              <a:off x="4181582" y="1195428"/>
              <a:ext cx="1237957" cy="549275"/>
              <a:chOff x="563563" y="631825"/>
              <a:chExt cx="3763962" cy="1670050"/>
            </a:xfrm>
          </p:grpSpPr>
          <p:sp>
            <p:nvSpPr>
              <p:cNvPr id="24" name="Rectangle 4"/>
              <p:cNvSpPr>
                <a:spLocks noChangeArrowheads="1"/>
              </p:cNvSpPr>
              <p:nvPr/>
            </p:nvSpPr>
            <p:spPr bwMode="auto">
              <a:xfrm>
                <a:off x="563563" y="1158875"/>
                <a:ext cx="579437" cy="59372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 name="Rectangle 5"/>
              <p:cNvSpPr>
                <a:spLocks noChangeArrowheads="1"/>
              </p:cNvSpPr>
              <p:nvPr/>
            </p:nvSpPr>
            <p:spPr bwMode="auto">
              <a:xfrm>
                <a:off x="777875" y="639763"/>
                <a:ext cx="136525" cy="639762"/>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 name="AutoShape 6"/>
              <p:cNvSpPr>
                <a:spLocks noChangeArrowheads="1"/>
              </p:cNvSpPr>
              <p:nvPr/>
            </p:nvSpPr>
            <p:spPr bwMode="auto">
              <a:xfrm rot="5400000">
                <a:off x="1035050" y="487363"/>
                <a:ext cx="334963" cy="623887"/>
              </a:xfrm>
              <a:prstGeom prst="triangle">
                <a:avLst>
                  <a:gd name="adj" fmla="val 50000"/>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 name="Rectangle 7"/>
              <p:cNvSpPr>
                <a:spLocks noChangeArrowheads="1"/>
              </p:cNvSpPr>
              <p:nvPr/>
            </p:nvSpPr>
            <p:spPr bwMode="auto">
              <a:xfrm>
                <a:off x="1706563" y="1585913"/>
                <a:ext cx="579437" cy="59372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 name="Rectangle 8"/>
              <p:cNvSpPr>
                <a:spLocks noChangeArrowheads="1"/>
              </p:cNvSpPr>
              <p:nvPr/>
            </p:nvSpPr>
            <p:spPr bwMode="auto">
              <a:xfrm>
                <a:off x="1920875" y="1066800"/>
                <a:ext cx="136525" cy="639763"/>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 name="Rectangle 10"/>
              <p:cNvSpPr>
                <a:spLocks noChangeArrowheads="1"/>
              </p:cNvSpPr>
              <p:nvPr/>
            </p:nvSpPr>
            <p:spPr bwMode="auto">
              <a:xfrm>
                <a:off x="1768475" y="1219200"/>
                <a:ext cx="425450" cy="106363"/>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 name="Rectangle 11"/>
              <p:cNvSpPr>
                <a:spLocks noChangeArrowheads="1"/>
              </p:cNvSpPr>
              <p:nvPr/>
            </p:nvSpPr>
            <p:spPr bwMode="auto">
              <a:xfrm>
                <a:off x="2574925" y="731838"/>
                <a:ext cx="1752600" cy="1570037"/>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 name="Rectangle 12"/>
              <p:cNvSpPr>
                <a:spLocks noChangeArrowheads="1"/>
              </p:cNvSpPr>
              <p:nvPr/>
            </p:nvSpPr>
            <p:spPr bwMode="auto">
              <a:xfrm>
                <a:off x="3322638" y="1189038"/>
                <a:ext cx="136525" cy="639762"/>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 name="Rectangle 13"/>
              <p:cNvSpPr>
                <a:spLocks noChangeArrowheads="1"/>
              </p:cNvSpPr>
              <p:nvPr/>
            </p:nvSpPr>
            <p:spPr bwMode="auto">
              <a:xfrm>
                <a:off x="3170238" y="1341438"/>
                <a:ext cx="425450" cy="106362"/>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0" name="Group 14"/>
            <p:cNvGrpSpPr>
              <a:grpSpLocks/>
            </p:cNvGrpSpPr>
            <p:nvPr/>
          </p:nvGrpSpPr>
          <p:grpSpPr bwMode="auto">
            <a:xfrm>
              <a:off x="3252120" y="4558080"/>
              <a:ext cx="1915666" cy="267302"/>
              <a:chOff x="432" y="2880"/>
              <a:chExt cx="2064" cy="288"/>
            </a:xfrm>
          </p:grpSpPr>
          <p:sp>
            <p:nvSpPr>
              <p:cNvPr id="16" name="Line 6"/>
              <p:cNvSpPr>
                <a:spLocks noChangeShapeType="1"/>
              </p:cNvSpPr>
              <p:nvPr/>
            </p:nvSpPr>
            <p:spPr bwMode="auto">
              <a:xfrm>
                <a:off x="432" y="3024"/>
                <a:ext cx="2064" cy="0"/>
              </a:xfrm>
              <a:prstGeom prst="line">
                <a:avLst/>
              </a:prstGeom>
              <a:noFill/>
              <a:ln w="285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 name="Line 7"/>
              <p:cNvSpPr>
                <a:spLocks noChangeShapeType="1"/>
              </p:cNvSpPr>
              <p:nvPr/>
            </p:nvSpPr>
            <p:spPr bwMode="auto">
              <a:xfrm>
                <a:off x="1056" y="3024"/>
                <a:ext cx="816"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 name="Line 8"/>
              <p:cNvSpPr>
                <a:spLocks noChangeShapeType="1"/>
              </p:cNvSpPr>
              <p:nvPr/>
            </p:nvSpPr>
            <p:spPr bwMode="auto">
              <a:xfrm>
                <a:off x="1056" y="2880"/>
                <a:ext cx="0" cy="288"/>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 name="Line 9"/>
              <p:cNvSpPr>
                <a:spLocks noChangeShapeType="1"/>
              </p:cNvSpPr>
              <p:nvPr/>
            </p:nvSpPr>
            <p:spPr bwMode="auto">
              <a:xfrm>
                <a:off x="1872" y="2880"/>
                <a:ext cx="0" cy="288"/>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 name="Line 10"/>
              <p:cNvSpPr>
                <a:spLocks noChangeShapeType="1"/>
              </p:cNvSpPr>
              <p:nvPr/>
            </p:nvSpPr>
            <p:spPr bwMode="auto">
              <a:xfrm flipH="1" flipV="1">
                <a:off x="960" y="2928"/>
                <a:ext cx="96" cy="96"/>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 name="Line 11"/>
              <p:cNvSpPr>
                <a:spLocks noChangeShapeType="1"/>
              </p:cNvSpPr>
              <p:nvPr/>
            </p:nvSpPr>
            <p:spPr bwMode="auto">
              <a:xfrm flipH="1">
                <a:off x="960" y="3024"/>
                <a:ext cx="96" cy="96"/>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 name="Line 12"/>
              <p:cNvSpPr>
                <a:spLocks noChangeShapeType="1"/>
              </p:cNvSpPr>
              <p:nvPr/>
            </p:nvSpPr>
            <p:spPr bwMode="auto">
              <a:xfrm flipV="1">
                <a:off x="1872" y="2928"/>
                <a:ext cx="96" cy="96"/>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 name="Line 13"/>
              <p:cNvSpPr>
                <a:spLocks noChangeShapeType="1"/>
              </p:cNvSpPr>
              <p:nvPr/>
            </p:nvSpPr>
            <p:spPr bwMode="auto">
              <a:xfrm>
                <a:off x="1872" y="3024"/>
                <a:ext cx="96" cy="96"/>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1" name="Group 10"/>
            <p:cNvGrpSpPr/>
            <p:nvPr/>
          </p:nvGrpSpPr>
          <p:grpSpPr>
            <a:xfrm>
              <a:off x="3354901" y="5192669"/>
              <a:ext cx="1714500" cy="76200"/>
              <a:chOff x="609600" y="1371600"/>
              <a:chExt cx="3429000" cy="152400"/>
            </a:xfrm>
          </p:grpSpPr>
          <p:sp>
            <p:nvSpPr>
              <p:cNvPr id="12" name="Line 17"/>
              <p:cNvSpPr>
                <a:spLocks noChangeShapeType="1"/>
              </p:cNvSpPr>
              <p:nvPr/>
            </p:nvSpPr>
            <p:spPr bwMode="auto">
              <a:xfrm>
                <a:off x="609600" y="1447800"/>
                <a:ext cx="3429000" cy="0"/>
              </a:xfrm>
              <a:prstGeom prst="line">
                <a:avLst/>
              </a:prstGeom>
              <a:noFill/>
              <a:ln w="381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 name="Oval 18"/>
              <p:cNvSpPr>
                <a:spLocks noChangeArrowheads="1"/>
              </p:cNvSpPr>
              <p:nvPr/>
            </p:nvSpPr>
            <p:spPr bwMode="auto">
              <a:xfrm>
                <a:off x="838200" y="1371600"/>
                <a:ext cx="152400" cy="1524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 name="Oval 19"/>
              <p:cNvSpPr>
                <a:spLocks noChangeArrowheads="1"/>
              </p:cNvSpPr>
              <p:nvPr/>
            </p:nvSpPr>
            <p:spPr bwMode="auto">
              <a:xfrm>
                <a:off x="1905000" y="1371600"/>
                <a:ext cx="152400" cy="1524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 name="Oval 20"/>
              <p:cNvSpPr>
                <a:spLocks noChangeArrowheads="1"/>
              </p:cNvSpPr>
              <p:nvPr/>
            </p:nvSpPr>
            <p:spPr bwMode="auto">
              <a:xfrm>
                <a:off x="2971800" y="1371600"/>
                <a:ext cx="152400" cy="1524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92" name="TextBox 91"/>
          <p:cNvSpPr txBox="1"/>
          <p:nvPr/>
        </p:nvSpPr>
        <p:spPr>
          <a:xfrm>
            <a:off x="855890" y="820011"/>
            <a:ext cx="2428678" cy="584775"/>
          </a:xfrm>
          <a:prstGeom prst="rect">
            <a:avLst/>
          </a:prstGeom>
          <a:noFill/>
        </p:spPr>
        <p:txBody>
          <a:bodyPr wrap="none" rtlCol="0">
            <a:spAutoFit/>
          </a:bodyPr>
          <a:lstStyle/>
          <a:p>
            <a:r>
              <a:rPr lang="en-US" sz="3200" dirty="0" smtClean="0"/>
              <a:t>Map Symbols</a:t>
            </a:r>
            <a:endParaRPr lang="en-US" sz="3200" dirty="0"/>
          </a:p>
        </p:txBody>
      </p:sp>
      <p:sp>
        <p:nvSpPr>
          <p:cNvPr id="93" name="TextBox 92"/>
          <p:cNvSpPr txBox="1"/>
          <p:nvPr/>
        </p:nvSpPr>
        <p:spPr>
          <a:xfrm>
            <a:off x="5113565" y="820011"/>
            <a:ext cx="3348674" cy="584775"/>
          </a:xfrm>
          <a:prstGeom prst="rect">
            <a:avLst/>
          </a:prstGeom>
          <a:noFill/>
        </p:spPr>
        <p:txBody>
          <a:bodyPr wrap="none" rtlCol="0">
            <a:spAutoFit/>
          </a:bodyPr>
          <a:lstStyle/>
          <a:p>
            <a:r>
              <a:rPr lang="en-US" sz="3200" dirty="0" smtClean="0"/>
              <a:t>Plant Identification</a:t>
            </a:r>
            <a:endParaRPr lang="en-US" sz="3200" dirty="0"/>
          </a:p>
        </p:txBody>
      </p:sp>
      <p:pic>
        <p:nvPicPr>
          <p:cNvPr id="4098" name="Picture 2" descr="Image result for plant identification pnw mountaineers | Tree identification,  Trees to plant, Tree i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0500" y="1646237"/>
            <a:ext cx="2819400" cy="4429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902237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120134"/>
            <a:ext cx="1284647" cy="369332"/>
          </a:xfrm>
          <a:prstGeom prst="rect">
            <a:avLst/>
          </a:prstGeom>
          <a:noFill/>
        </p:spPr>
        <p:txBody>
          <a:bodyPr wrap="none" rtlCol="0">
            <a:spAutoFit/>
          </a:bodyPr>
          <a:lstStyle/>
          <a:p>
            <a:r>
              <a:rPr lang="en-US" dirty="0" smtClean="0"/>
              <a:t>Kim’s Game</a:t>
            </a:r>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spTree>
    <p:extLst>
      <p:ext uri="{BB962C8B-B14F-4D97-AF65-F5344CB8AC3E}">
        <p14:creationId xmlns:p14="http://schemas.microsoft.com/office/powerpoint/2010/main" val="79814676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69017" y="582751"/>
            <a:ext cx="4780091" cy="1200329"/>
          </a:xfrm>
          <a:prstGeom prst="rect">
            <a:avLst/>
          </a:prstGeom>
          <a:noFill/>
        </p:spPr>
        <p:txBody>
          <a:bodyPr wrap="none" rtlCol="0">
            <a:spAutoFit/>
          </a:bodyPr>
          <a:lstStyle/>
          <a:p>
            <a:r>
              <a:rPr lang="en-US" sz="7200" b="1" dirty="0" smtClean="0"/>
              <a:t>Pack Games</a:t>
            </a:r>
            <a:endParaRPr lang="en-US" sz="7200" b="1" dirty="0"/>
          </a:p>
        </p:txBody>
      </p:sp>
      <p:pic>
        <p:nvPicPr>
          <p:cNvPr id="3074" name="Picture 2" descr="http://www.scout193.org/Pack193/images/TugOfWa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5738" y="1783080"/>
            <a:ext cx="3114974" cy="235795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2.bp.blogspot.com/_J8UFIY6wf2E/TBoq2yyuyVI/AAAAAAAABUk/qzOY4U8Cb3g/s1600/100_212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4252156"/>
            <a:ext cx="3480619" cy="260584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farm9.staticflickr.com/8155/7609962680_4156696733_z.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71738" y="4281060"/>
            <a:ext cx="3872262" cy="25769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747050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4321277" cy="6986528"/>
          </a:xfrm>
          <a:prstGeom prst="rect">
            <a:avLst/>
          </a:prstGeom>
          <a:noFill/>
        </p:spPr>
        <p:txBody>
          <a:bodyPr wrap="square" rtlCol="0">
            <a:spAutoFit/>
          </a:bodyPr>
          <a:lstStyle/>
          <a:p>
            <a:r>
              <a:rPr lang="en-US" sz="1600" b="1" dirty="0" smtClean="0"/>
              <a:t>Balloon Head Relay</a:t>
            </a:r>
          </a:p>
          <a:p>
            <a:r>
              <a:rPr lang="en-US" sz="1600" dirty="0" smtClean="0"/>
              <a:t>Organize </a:t>
            </a:r>
            <a:r>
              <a:rPr lang="en-US" sz="1600" dirty="0"/>
              <a:t>players so that they’re into pairs and each team receives a partially inflated balloon. When the game starts, teams must race to a finish line carrying a balloon between their heads, remember don’t use your hands. On hot days try it with water balloons or through a sprinkler. You can even try an obstacle course</a:t>
            </a:r>
            <a:r>
              <a:rPr lang="en-US" sz="1600" dirty="0" smtClean="0"/>
              <a:t>.</a:t>
            </a:r>
          </a:p>
          <a:p>
            <a:r>
              <a:rPr lang="en-US" sz="1600" b="1" dirty="0" smtClean="0"/>
              <a:t>Big Foot</a:t>
            </a:r>
          </a:p>
          <a:p>
            <a:r>
              <a:rPr lang="en-US" sz="1600" dirty="0"/>
              <a:t>Set up teams with each team assigned one pair of large rubber boots. These boots can be fishing waders and it would be helpful if the players could just slide their shoes right into the boots without taking off their shoes. Have teams line up behind the starting line. The first person on each team must put on the rubber boots, race down grass course and back, take off the boots and the next person on the team will do the same. When the last person on one of the teams crosses back through the starting line first, they are the winners</a:t>
            </a:r>
            <a:r>
              <a:rPr lang="en-US" sz="1600" dirty="0" smtClean="0"/>
              <a:t>.</a:t>
            </a:r>
          </a:p>
          <a:p>
            <a:r>
              <a:rPr lang="en-US" sz="1600" b="1" dirty="0" smtClean="0"/>
              <a:t>Chimp Relay</a:t>
            </a:r>
          </a:p>
          <a:p>
            <a:r>
              <a:rPr lang="en-US" sz="1600" dirty="0"/>
              <a:t>Set up teams and play area. The first person on each team is to bend over with feet apart and grab their ankles. On “go”, they are to race down the course and back without letting go of their ankles. Each person on the team repeats the relay. The first team done is the winner.</a:t>
            </a:r>
            <a:endParaRPr lang="en-US" sz="1600" dirty="0" smtClean="0"/>
          </a:p>
        </p:txBody>
      </p:sp>
      <p:sp>
        <p:nvSpPr>
          <p:cNvPr id="3" name="TextBox 2"/>
          <p:cNvSpPr txBox="1"/>
          <p:nvPr/>
        </p:nvSpPr>
        <p:spPr>
          <a:xfrm>
            <a:off x="4822723" y="19665"/>
            <a:ext cx="4321277" cy="6740307"/>
          </a:xfrm>
          <a:prstGeom prst="rect">
            <a:avLst/>
          </a:prstGeom>
          <a:noFill/>
        </p:spPr>
        <p:txBody>
          <a:bodyPr wrap="square" rtlCol="0">
            <a:spAutoFit/>
          </a:bodyPr>
          <a:lstStyle/>
          <a:p>
            <a:r>
              <a:rPr lang="en-US" sz="1600" b="1" dirty="0" smtClean="0"/>
              <a:t>Banana Olympics</a:t>
            </a:r>
          </a:p>
          <a:p>
            <a:r>
              <a:rPr lang="en-US" sz="1600" dirty="0"/>
              <a:t>Divide the group into teams of 8-10 players and give each team a banana. Each team will complete several series of different relays using their banana. Here are some ideas for those relays.</a:t>
            </a:r>
            <a:br>
              <a:rPr lang="en-US" sz="1600" dirty="0"/>
            </a:br>
            <a:r>
              <a:rPr lang="en-US" sz="1600" dirty="0"/>
              <a:t>The banana under your armpit and hopping on one leg down a field and back. </a:t>
            </a:r>
          </a:p>
          <a:p>
            <a:r>
              <a:rPr lang="en-US" sz="1600" dirty="0"/>
              <a:t>Place the banana between the knees and hop down a field and back. </a:t>
            </a:r>
          </a:p>
          <a:p>
            <a:r>
              <a:rPr lang="en-US" sz="1600" dirty="0"/>
              <a:t>Two teammates tossing the banana back and forth down the field and back. </a:t>
            </a:r>
          </a:p>
          <a:p>
            <a:r>
              <a:rPr lang="en-US" sz="1600" dirty="0"/>
              <a:t>Place the banana on the ground and each teammate must roll across the banana. </a:t>
            </a:r>
          </a:p>
          <a:p>
            <a:r>
              <a:rPr lang="en-US" sz="1600" dirty="0"/>
              <a:t>Teammates line up in leapfrog formation and first player hops over players while holding banana and then tosses banana to next player in line to do the same. </a:t>
            </a:r>
          </a:p>
          <a:p>
            <a:r>
              <a:rPr lang="en-US" sz="1600" dirty="0"/>
              <a:t>Show the players all the relays that they’ll have to complete for the Olympics. You may have to write them on a large white board so that all players will know what relay is next. Once a team has completed all these relays someone on the team must eat the banana and the team that is done first is the winner. </a:t>
            </a:r>
            <a:endParaRPr lang="en-US" sz="1600" dirty="0" smtClean="0"/>
          </a:p>
          <a:p>
            <a:r>
              <a:rPr lang="en-US" sz="1600" b="1" dirty="0" err="1" smtClean="0"/>
              <a:t>Hoola</a:t>
            </a:r>
            <a:r>
              <a:rPr lang="en-US" sz="1600" b="1" dirty="0" smtClean="0"/>
              <a:t> Hoop Relay		Space Derby</a:t>
            </a:r>
          </a:p>
          <a:p>
            <a:r>
              <a:rPr lang="en-US" sz="1600" b="1" dirty="0" smtClean="0"/>
              <a:t>Balloon Battle Royal</a:t>
            </a:r>
            <a:endParaRPr lang="en-US" sz="1600" b="1" dirty="0"/>
          </a:p>
        </p:txBody>
      </p:sp>
    </p:spTree>
    <p:extLst>
      <p:ext uri="{BB962C8B-B14F-4D97-AF65-F5344CB8AC3E}">
        <p14:creationId xmlns:p14="http://schemas.microsoft.com/office/powerpoint/2010/main" val="294072464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 y="142875"/>
            <a:ext cx="3449791" cy="923330"/>
          </a:xfrm>
          <a:prstGeom prst="rect">
            <a:avLst/>
          </a:prstGeom>
          <a:noFill/>
        </p:spPr>
        <p:txBody>
          <a:bodyPr wrap="none" rtlCol="0">
            <a:spAutoFit/>
          </a:bodyPr>
          <a:lstStyle/>
          <a:p>
            <a:r>
              <a:rPr lang="en-US" sz="5400" b="1" dirty="0" smtClean="0"/>
              <a:t>Hoop Relay</a:t>
            </a:r>
            <a:endParaRPr lang="en-US" sz="5400" b="1" dirty="0"/>
          </a:p>
        </p:txBody>
      </p:sp>
      <p:sp>
        <p:nvSpPr>
          <p:cNvPr id="3" name="Rectangle 2"/>
          <p:cNvSpPr/>
          <p:nvPr/>
        </p:nvSpPr>
        <p:spPr>
          <a:xfrm>
            <a:off x="1752600" y="3059668"/>
            <a:ext cx="5857875" cy="369332"/>
          </a:xfrm>
          <a:prstGeom prst="rect">
            <a:avLst/>
          </a:prstGeom>
        </p:spPr>
        <p:txBody>
          <a:bodyPr wrap="square">
            <a:spAutoFit/>
          </a:bodyPr>
          <a:lstStyle/>
          <a:p>
            <a:r>
              <a:rPr lang="en-US" dirty="0"/>
              <a:t>https://www.youtube.com/watch?v=m0YWqGEmtkA</a:t>
            </a:r>
          </a:p>
        </p:txBody>
      </p:sp>
    </p:spTree>
    <p:extLst>
      <p:ext uri="{BB962C8B-B14F-4D97-AF65-F5344CB8AC3E}">
        <p14:creationId xmlns:p14="http://schemas.microsoft.com/office/powerpoint/2010/main" val="32481312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 y="142875"/>
            <a:ext cx="6319807" cy="923330"/>
          </a:xfrm>
          <a:prstGeom prst="rect">
            <a:avLst/>
          </a:prstGeom>
          <a:noFill/>
        </p:spPr>
        <p:txBody>
          <a:bodyPr wrap="none" rtlCol="0">
            <a:spAutoFit/>
          </a:bodyPr>
          <a:lstStyle/>
          <a:p>
            <a:r>
              <a:rPr lang="en-US" sz="5400" b="1" dirty="0" smtClean="0"/>
              <a:t>Balloon Battle Royale</a:t>
            </a:r>
            <a:endParaRPr lang="en-US" sz="5400" b="1" dirty="0"/>
          </a:p>
        </p:txBody>
      </p:sp>
      <p:sp>
        <p:nvSpPr>
          <p:cNvPr id="3" name="Rectangle 2"/>
          <p:cNvSpPr/>
          <p:nvPr/>
        </p:nvSpPr>
        <p:spPr>
          <a:xfrm>
            <a:off x="1790700" y="3059668"/>
            <a:ext cx="5705475" cy="369332"/>
          </a:xfrm>
          <a:prstGeom prst="rect">
            <a:avLst/>
          </a:prstGeom>
        </p:spPr>
        <p:txBody>
          <a:bodyPr wrap="square">
            <a:spAutoFit/>
          </a:bodyPr>
          <a:lstStyle/>
          <a:p>
            <a:r>
              <a:rPr lang="en-US" dirty="0"/>
              <a:t>https://www.youtube.com/watch?v=2kIQ1TZI4zM</a:t>
            </a:r>
          </a:p>
        </p:txBody>
      </p:sp>
    </p:spTree>
    <p:extLst>
      <p:ext uri="{BB962C8B-B14F-4D97-AF65-F5344CB8AC3E}">
        <p14:creationId xmlns:p14="http://schemas.microsoft.com/office/powerpoint/2010/main" val="169625527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 y="142875"/>
            <a:ext cx="3747629" cy="923330"/>
          </a:xfrm>
          <a:prstGeom prst="rect">
            <a:avLst/>
          </a:prstGeom>
          <a:noFill/>
        </p:spPr>
        <p:txBody>
          <a:bodyPr wrap="none" rtlCol="0">
            <a:spAutoFit/>
          </a:bodyPr>
          <a:lstStyle/>
          <a:p>
            <a:r>
              <a:rPr lang="en-US" sz="5400" b="1" dirty="0" smtClean="0"/>
              <a:t>Space Derby</a:t>
            </a:r>
            <a:endParaRPr lang="en-US" sz="5400" b="1" dirty="0"/>
          </a:p>
        </p:txBody>
      </p:sp>
      <p:sp>
        <p:nvSpPr>
          <p:cNvPr id="3" name="Rectangle 2"/>
          <p:cNvSpPr/>
          <p:nvPr/>
        </p:nvSpPr>
        <p:spPr>
          <a:xfrm>
            <a:off x="1924050" y="3059668"/>
            <a:ext cx="5876925" cy="369332"/>
          </a:xfrm>
          <a:prstGeom prst="rect">
            <a:avLst/>
          </a:prstGeom>
        </p:spPr>
        <p:txBody>
          <a:bodyPr wrap="square">
            <a:spAutoFit/>
          </a:bodyPr>
          <a:lstStyle/>
          <a:p>
            <a:r>
              <a:rPr lang="en-US" dirty="0"/>
              <a:t>https://www.youtube.com/watch?v=P0vQpwbH33w</a:t>
            </a:r>
          </a:p>
        </p:txBody>
      </p:sp>
    </p:spTree>
    <p:extLst>
      <p:ext uri="{BB962C8B-B14F-4D97-AF65-F5344CB8AC3E}">
        <p14:creationId xmlns:p14="http://schemas.microsoft.com/office/powerpoint/2010/main" val="127447309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Main image for Bunch O Ballo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8775" y="2737802"/>
            <a:ext cx="3486150" cy="383476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446785" y="582751"/>
            <a:ext cx="6250429" cy="1200329"/>
          </a:xfrm>
          <a:prstGeom prst="rect">
            <a:avLst/>
          </a:prstGeom>
          <a:noFill/>
        </p:spPr>
        <p:txBody>
          <a:bodyPr wrap="none" rtlCol="0">
            <a:spAutoFit/>
          </a:bodyPr>
          <a:lstStyle/>
          <a:p>
            <a:r>
              <a:rPr lang="en-US" sz="7200" b="1" dirty="0" smtClean="0"/>
              <a:t>Summer Games</a:t>
            </a:r>
            <a:endParaRPr lang="en-US" sz="7200" b="1"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9035" y="1783080"/>
            <a:ext cx="5315712" cy="3706368"/>
          </a:xfrm>
          <a:prstGeom prst="rect">
            <a:avLst/>
          </a:prstGeom>
        </p:spPr>
      </p:pic>
    </p:spTree>
    <p:extLst>
      <p:ext uri="{BB962C8B-B14F-4D97-AF65-F5344CB8AC3E}">
        <p14:creationId xmlns:p14="http://schemas.microsoft.com/office/powerpoint/2010/main" val="204325182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6785" y="582751"/>
            <a:ext cx="6250429" cy="1200329"/>
          </a:xfrm>
          <a:prstGeom prst="rect">
            <a:avLst/>
          </a:prstGeom>
          <a:noFill/>
        </p:spPr>
        <p:txBody>
          <a:bodyPr wrap="none" rtlCol="0">
            <a:spAutoFit/>
          </a:bodyPr>
          <a:lstStyle/>
          <a:p>
            <a:r>
              <a:rPr lang="en-US" sz="7200" b="1" dirty="0" smtClean="0"/>
              <a:t>Summer Games</a:t>
            </a:r>
            <a:endParaRPr lang="en-US" sz="7200" b="1" dirty="0"/>
          </a:p>
        </p:txBody>
      </p:sp>
      <p:pic>
        <p:nvPicPr>
          <p:cNvPr id="3074" name="Picture 2" descr="Image result for foam packin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 y="3610604"/>
            <a:ext cx="4219575" cy="306830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62350" y="1709166"/>
            <a:ext cx="5315712" cy="3706368"/>
          </a:xfrm>
          <a:prstGeom prst="rect">
            <a:avLst/>
          </a:prstGeom>
        </p:spPr>
      </p:pic>
    </p:spTree>
    <p:extLst>
      <p:ext uri="{BB962C8B-B14F-4D97-AF65-F5344CB8AC3E}">
        <p14:creationId xmlns:p14="http://schemas.microsoft.com/office/powerpoint/2010/main" val="255993851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69223" y="403558"/>
            <a:ext cx="5301964" cy="1200329"/>
          </a:xfrm>
          <a:prstGeom prst="rect">
            <a:avLst/>
          </a:prstGeom>
          <a:noFill/>
        </p:spPr>
        <p:txBody>
          <a:bodyPr wrap="none" rtlCol="0">
            <a:spAutoFit/>
          </a:bodyPr>
          <a:lstStyle/>
          <a:p>
            <a:r>
              <a:rPr lang="en-US" sz="7200" b="1" dirty="0" smtClean="0"/>
              <a:t>Travel Games</a:t>
            </a:r>
            <a:endParaRPr lang="en-US" sz="7200" b="1" dirty="0"/>
          </a:p>
        </p:txBody>
      </p:sp>
      <p:pic>
        <p:nvPicPr>
          <p:cNvPr id="5122" name="Picture 2" descr="http://i-cdn.apartmenttherapy.com/uimages/ohdeedoh/travel-gam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349808"/>
            <a:ext cx="4762500" cy="40290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105832" y="3455763"/>
            <a:ext cx="2130711" cy="923330"/>
          </a:xfrm>
          <a:prstGeom prst="rect">
            <a:avLst/>
          </a:prstGeom>
          <a:noFill/>
        </p:spPr>
        <p:txBody>
          <a:bodyPr wrap="none" rtlCol="0">
            <a:spAutoFit/>
          </a:bodyPr>
          <a:lstStyle/>
          <a:p>
            <a:r>
              <a:rPr lang="en-US" sz="5400" b="1" dirty="0" smtClean="0"/>
              <a:t>Videos</a:t>
            </a:r>
            <a:endParaRPr lang="en-US" sz="5400" b="1" dirty="0"/>
          </a:p>
        </p:txBody>
      </p:sp>
      <p:sp>
        <p:nvSpPr>
          <p:cNvPr id="4" name="&quot;No&quot; Symbol 3"/>
          <p:cNvSpPr/>
          <p:nvPr/>
        </p:nvSpPr>
        <p:spPr>
          <a:xfrm>
            <a:off x="5692877" y="2846439"/>
            <a:ext cx="2684207" cy="2271251"/>
          </a:xfrm>
          <a:prstGeom prst="noSmoking">
            <a:avLst/>
          </a:prstGeom>
          <a:solidFill>
            <a:srgbClr val="FF0000">
              <a:alpha val="63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TextBox 4"/>
          <p:cNvSpPr txBox="1"/>
          <p:nvPr/>
        </p:nvSpPr>
        <p:spPr>
          <a:xfrm>
            <a:off x="5150506" y="5271911"/>
            <a:ext cx="3711081" cy="1200329"/>
          </a:xfrm>
          <a:prstGeom prst="rect">
            <a:avLst/>
          </a:prstGeom>
          <a:noFill/>
        </p:spPr>
        <p:txBody>
          <a:bodyPr wrap="none" rtlCol="0">
            <a:spAutoFit/>
          </a:bodyPr>
          <a:lstStyle/>
          <a:p>
            <a:r>
              <a:rPr lang="en-US" sz="3600" b="1" dirty="0" smtClean="0"/>
              <a:t>ABCDEFGHIJKLMN</a:t>
            </a:r>
          </a:p>
          <a:p>
            <a:r>
              <a:rPr lang="en-US" sz="3600" b="1" dirty="0" smtClean="0"/>
              <a:t>OPQRSTUVWXYZ</a:t>
            </a:r>
            <a:endParaRPr lang="en-US" sz="3600" b="1" dirty="0"/>
          </a:p>
        </p:txBody>
      </p:sp>
      <p:sp>
        <p:nvSpPr>
          <p:cNvPr id="6" name="TextBox 5"/>
          <p:cNvSpPr txBox="1"/>
          <p:nvPr/>
        </p:nvSpPr>
        <p:spPr>
          <a:xfrm>
            <a:off x="5536570" y="2026642"/>
            <a:ext cx="2641685" cy="646331"/>
          </a:xfrm>
          <a:prstGeom prst="rect">
            <a:avLst/>
          </a:prstGeom>
          <a:noFill/>
        </p:spPr>
        <p:txBody>
          <a:bodyPr wrap="none" rtlCol="0">
            <a:spAutoFit/>
          </a:bodyPr>
          <a:lstStyle/>
          <a:p>
            <a:r>
              <a:rPr lang="en-US" sz="3600" dirty="0" smtClean="0"/>
              <a:t>20 Questions</a:t>
            </a:r>
            <a:endParaRPr lang="en-US" sz="3600" dirty="0"/>
          </a:p>
        </p:txBody>
      </p:sp>
    </p:spTree>
    <p:extLst>
      <p:ext uri="{BB962C8B-B14F-4D97-AF65-F5344CB8AC3E}">
        <p14:creationId xmlns:p14="http://schemas.microsoft.com/office/powerpoint/2010/main" val="424201040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3810"/>
            <a:ext cx="4572000" cy="7201972"/>
          </a:xfrm>
          <a:prstGeom prst="rect">
            <a:avLst/>
          </a:prstGeom>
          <a:noFill/>
        </p:spPr>
        <p:txBody>
          <a:bodyPr wrap="square" rtlCol="0">
            <a:spAutoFit/>
          </a:bodyPr>
          <a:lstStyle/>
          <a:p>
            <a:r>
              <a:rPr lang="en-US" sz="1400" b="1" dirty="0" smtClean="0"/>
              <a:t>Game 1: 2-Minute Tens</a:t>
            </a:r>
          </a:p>
          <a:p>
            <a:r>
              <a:rPr lang="en-US" sz="1400" b="1" dirty="0" smtClean="0"/>
              <a:t>To play:</a:t>
            </a:r>
            <a:r>
              <a:rPr lang="en-US" sz="1400" dirty="0" smtClean="0"/>
              <a:t> Players take turns challenging the rest of the group to name 10 things in any category: cookie varieties, animated movies, dog breeds, female professional athletes, automobile models, and so on. The group has two minutes to complete the list. </a:t>
            </a:r>
            <a:r>
              <a:rPr lang="en-US" sz="1400" b="1" dirty="0" smtClean="0"/>
              <a:t>Give it a twist:</a:t>
            </a:r>
            <a:r>
              <a:rPr lang="en-US" sz="1400" dirty="0" smtClean="0"/>
              <a:t> Allow yourselves fewer than two minutes or require that items be listed in alphabetical order. </a:t>
            </a:r>
            <a:br>
              <a:rPr lang="en-US" sz="1400" dirty="0" smtClean="0"/>
            </a:br>
            <a:r>
              <a:rPr lang="en-US" sz="1400" dirty="0" smtClean="0"/>
              <a:t/>
            </a:r>
            <a:br>
              <a:rPr lang="en-US" sz="1400" dirty="0" smtClean="0"/>
            </a:br>
            <a:r>
              <a:rPr lang="en-US" sz="1400" b="1" dirty="0" smtClean="0"/>
              <a:t>Game 2: Snoopy Sam</a:t>
            </a:r>
          </a:p>
          <a:p>
            <a:r>
              <a:rPr lang="en-US" sz="1400" b="1" dirty="0" smtClean="0"/>
              <a:t>To play:</a:t>
            </a:r>
            <a:r>
              <a:rPr lang="en-US" sz="1400" dirty="0" smtClean="0"/>
              <a:t> An adult makes a list for each player of things people in other cars could be doing, such as sleeping, wearing a red hat, or eating an ice-cream cone. The first player to see everything on her list wins. </a:t>
            </a:r>
            <a:r>
              <a:rPr lang="en-US" sz="1400" b="1" dirty="0" smtClean="0"/>
              <a:t>Give it a twist:</a:t>
            </a:r>
            <a:r>
              <a:rPr lang="en-US" sz="1400" dirty="0" smtClean="0"/>
              <a:t> The player who spots a nose picker automatically wins!</a:t>
            </a:r>
            <a:br>
              <a:rPr lang="en-US" sz="1400" dirty="0" smtClean="0"/>
            </a:br>
            <a:r>
              <a:rPr lang="en-US" sz="1400" dirty="0" smtClean="0"/>
              <a:t/>
            </a:r>
            <a:br>
              <a:rPr lang="en-US" sz="1400" dirty="0" smtClean="0"/>
            </a:br>
            <a:r>
              <a:rPr lang="en-US" sz="1400" b="1" dirty="0" smtClean="0"/>
              <a:t>Game 3: Car Colors</a:t>
            </a:r>
          </a:p>
          <a:p>
            <a:r>
              <a:rPr lang="en-US" sz="1400" b="1" dirty="0" smtClean="0"/>
              <a:t>To play:</a:t>
            </a:r>
            <a:r>
              <a:rPr lang="en-US" sz="1400" dirty="0" smtClean="0"/>
              <a:t> Each player chooses a color from the cars that pass by in one minute. Everyone then tries to spot 25 objects of their chosen color. When an object is spied, the player calls it out so that others can verify it, then writes it down on his list. The player with the highest tally after a set time wins.</a:t>
            </a:r>
            <a:br>
              <a:rPr lang="en-US" sz="1400" dirty="0" smtClean="0"/>
            </a:br>
            <a:r>
              <a:rPr lang="en-US" sz="1400" dirty="0" smtClean="0"/>
              <a:t/>
            </a:r>
            <a:br>
              <a:rPr lang="en-US" sz="1400" dirty="0" smtClean="0"/>
            </a:br>
            <a:r>
              <a:rPr lang="en-US" sz="1400" b="1" dirty="0" smtClean="0"/>
              <a:t>Game 4: Sing It Out</a:t>
            </a:r>
          </a:p>
          <a:p>
            <a:r>
              <a:rPr lang="en-US" sz="1400" b="1" dirty="0" smtClean="0"/>
              <a:t>To play:</a:t>
            </a:r>
            <a:r>
              <a:rPr lang="en-US" sz="1400" dirty="0" smtClean="0"/>
              <a:t> The first player sings the entirety of a simple song, such as "Mary Had a Little Lamb." The next player repeats the song, leaving off the last word. The following player leaves off the last and second-to-last words. (It's surprisingly hard!) Players have to sing the song correctly on their first try or they're out. The singing continues around the car until all the words have been left out. </a:t>
            </a:r>
            <a:br>
              <a:rPr lang="en-US" sz="1400" dirty="0" smtClean="0"/>
            </a:br>
            <a:r>
              <a:rPr lang="en-US" sz="1400" dirty="0" smtClean="0"/>
              <a:t/>
            </a:r>
            <a:br>
              <a:rPr lang="en-US" sz="1400" dirty="0" smtClean="0"/>
            </a:br>
            <a:endParaRPr lang="en-US" sz="1400" dirty="0"/>
          </a:p>
        </p:txBody>
      </p:sp>
      <p:sp>
        <p:nvSpPr>
          <p:cNvPr id="5" name="TextBox 4"/>
          <p:cNvSpPr txBox="1"/>
          <p:nvPr/>
        </p:nvSpPr>
        <p:spPr>
          <a:xfrm>
            <a:off x="4572001" y="152400"/>
            <a:ext cx="4571999" cy="6555641"/>
          </a:xfrm>
          <a:prstGeom prst="rect">
            <a:avLst/>
          </a:prstGeom>
          <a:noFill/>
        </p:spPr>
        <p:txBody>
          <a:bodyPr wrap="square" rtlCol="0">
            <a:spAutoFit/>
          </a:bodyPr>
          <a:lstStyle/>
          <a:p>
            <a:r>
              <a:rPr lang="en-US" sz="1400" b="1" dirty="0" smtClean="0"/>
              <a:t>Game 5: I'm Thinking of a Person</a:t>
            </a:r>
          </a:p>
          <a:p>
            <a:r>
              <a:rPr lang="en-US" sz="1400" b="1" dirty="0" smtClean="0"/>
              <a:t>To play:</a:t>
            </a:r>
            <a:r>
              <a:rPr lang="en-US" sz="1400" dirty="0" smtClean="0"/>
              <a:t> One player thinks of a person.  The others take turns asking simple yes-or-no questions to help them guess the person's name: Is the person an adult? Is the person a female? Does she have red hair? The player who guesses correctly thinks of a new person. </a:t>
            </a:r>
            <a:br>
              <a:rPr lang="en-US" sz="1400" dirty="0" smtClean="0"/>
            </a:br>
            <a:r>
              <a:rPr lang="en-US" sz="1400" dirty="0" smtClean="0"/>
              <a:t/>
            </a:r>
            <a:br>
              <a:rPr lang="en-US" sz="1400" dirty="0" smtClean="0"/>
            </a:br>
            <a:r>
              <a:rPr lang="en-US" sz="1400" b="1" dirty="0" smtClean="0"/>
              <a:t>Game 6: I Have Never</a:t>
            </a:r>
          </a:p>
          <a:p>
            <a:r>
              <a:rPr lang="en-US" sz="1400" b="1" dirty="0" smtClean="0"/>
              <a:t>To play:</a:t>
            </a:r>
            <a:r>
              <a:rPr lang="en-US" sz="1400" dirty="0" smtClean="0"/>
              <a:t> Players take turns saying things they have never done, such as eaten spinach or been on a boat, with the goal of trying to name something that everyone else in the car has done. A successful "I Have Never" earns a player one point. The first to reach five points wins.</a:t>
            </a:r>
            <a:br>
              <a:rPr lang="en-US" sz="1400" dirty="0" smtClean="0"/>
            </a:br>
            <a:r>
              <a:rPr lang="en-US" sz="1400" dirty="0" smtClean="0"/>
              <a:t/>
            </a:r>
            <a:br>
              <a:rPr lang="en-US" sz="1400" dirty="0" smtClean="0"/>
            </a:br>
            <a:r>
              <a:rPr lang="en-US" sz="1400" b="1" dirty="0" smtClean="0"/>
              <a:t>Game 7: Electric Light Brigade</a:t>
            </a:r>
          </a:p>
          <a:p>
            <a:r>
              <a:rPr lang="en-US" sz="1400" b="1" dirty="0" smtClean="0"/>
              <a:t>To play:</a:t>
            </a:r>
            <a:r>
              <a:rPr lang="en-US" sz="1400" dirty="0" smtClean="0"/>
              <a:t> In this night-driving game, players find lights in order of the colors of the rainbow — red, orange, yellow, green, blue, indigo, violet. Players call out the colors when they spot them; the first to finish the list wins. A car with one headlight is a wild card, good for any color for the player who spots it. </a:t>
            </a:r>
            <a:r>
              <a:rPr lang="en-US" sz="1400" b="1" dirty="0" smtClean="0"/>
              <a:t>Give it a twist:</a:t>
            </a:r>
            <a:r>
              <a:rPr lang="en-US" sz="1400" dirty="0" smtClean="0"/>
              <a:t> Add such colors as brown or pink. During the day, look for colors on signs.</a:t>
            </a:r>
            <a:br>
              <a:rPr lang="en-US" sz="1400" dirty="0" smtClean="0"/>
            </a:br>
            <a:r>
              <a:rPr lang="en-US" sz="1400" dirty="0" smtClean="0"/>
              <a:t/>
            </a:r>
            <a:br>
              <a:rPr lang="en-US" sz="1400" dirty="0" smtClean="0"/>
            </a:br>
            <a:r>
              <a:rPr lang="en-US" sz="1400" b="1" dirty="0" smtClean="0"/>
              <a:t>Game 8: Will We See Gophers?</a:t>
            </a:r>
          </a:p>
          <a:p>
            <a:r>
              <a:rPr lang="en-US" sz="1400" b="1" dirty="0" smtClean="0"/>
              <a:t>To play:</a:t>
            </a:r>
            <a:r>
              <a:rPr lang="en-US" sz="1400" dirty="0" smtClean="0"/>
              <a:t> One player thinks of something the family will see or do at the vacation destination. The other players ask yes-or-no questions (Is it something we are going to eat?) to help them guess the item or activity. The first player to guess correctly wins. </a:t>
            </a:r>
            <a:r>
              <a:rPr lang="en-US" sz="1400" b="1" dirty="0" smtClean="0"/>
              <a:t>Give it a twist:</a:t>
            </a:r>
            <a:r>
              <a:rPr lang="en-US" sz="1400" dirty="0" smtClean="0"/>
              <a:t> Allow the guessers just 10 questions, or just five.</a:t>
            </a:r>
            <a:endParaRPr lang="en-US" sz="1400" dirty="0"/>
          </a:p>
        </p:txBody>
      </p:sp>
      <p:cxnSp>
        <p:nvCxnSpPr>
          <p:cNvPr id="7" name="Straight Connector 6"/>
          <p:cNvCxnSpPr/>
          <p:nvPr/>
        </p:nvCxnSpPr>
        <p:spPr>
          <a:xfrm>
            <a:off x="4572001" y="152400"/>
            <a:ext cx="0" cy="6705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179667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http://www.missionscalifornia.com/sites/default/files/06.-Mission-Delores-1816-Stick-Game-by-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0956" y="1342935"/>
            <a:ext cx="5381625" cy="332422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180576" y="0"/>
            <a:ext cx="5155707" cy="1200329"/>
          </a:xfrm>
          <a:prstGeom prst="rect">
            <a:avLst/>
          </a:prstGeom>
          <a:noFill/>
        </p:spPr>
        <p:txBody>
          <a:bodyPr wrap="none" rtlCol="0">
            <a:spAutoFit/>
          </a:bodyPr>
          <a:lstStyle/>
          <a:p>
            <a:r>
              <a:rPr lang="en-US" sz="7200" b="1" dirty="0" smtClean="0"/>
              <a:t>Quiet Games</a:t>
            </a:r>
            <a:endParaRPr lang="en-US" sz="7200" b="1" dirty="0"/>
          </a:p>
        </p:txBody>
      </p:sp>
      <p:pic>
        <p:nvPicPr>
          <p:cNvPr id="4098" name="Picture 2" descr="http://4.bp.blogspot.com/_gP5-NiAUNNU/SaVyK_JhsII/AAAAAAAAA_M/A4dBbSVxq74/s400/gam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520" y="3864077"/>
            <a:ext cx="38100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playonwords.com/files/2011/11/Indian-Stick-Gam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99581" y="3567112"/>
            <a:ext cx="2286000" cy="304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683689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 y="142875"/>
            <a:ext cx="5362365" cy="923330"/>
          </a:xfrm>
          <a:prstGeom prst="rect">
            <a:avLst/>
          </a:prstGeom>
          <a:noFill/>
        </p:spPr>
        <p:txBody>
          <a:bodyPr wrap="none" rtlCol="0">
            <a:spAutoFit/>
          </a:bodyPr>
          <a:lstStyle/>
          <a:p>
            <a:r>
              <a:rPr lang="en-US" sz="5400" b="1" dirty="0" smtClean="0"/>
              <a:t>Indian Stick Game</a:t>
            </a:r>
            <a:endParaRPr lang="en-US" sz="5400" b="1" dirty="0"/>
          </a:p>
        </p:txBody>
      </p:sp>
      <p:sp>
        <p:nvSpPr>
          <p:cNvPr id="3" name="Rectangle 2"/>
          <p:cNvSpPr/>
          <p:nvPr/>
        </p:nvSpPr>
        <p:spPr>
          <a:xfrm>
            <a:off x="1647825" y="2982010"/>
            <a:ext cx="5848350" cy="369332"/>
          </a:xfrm>
          <a:prstGeom prst="rect">
            <a:avLst/>
          </a:prstGeom>
        </p:spPr>
        <p:txBody>
          <a:bodyPr wrap="square">
            <a:spAutoFit/>
          </a:bodyPr>
          <a:lstStyle/>
          <a:p>
            <a:r>
              <a:rPr lang="en-US" dirty="0"/>
              <a:t>https://www.youtube.com/watch?v=sqq8dWa68v0</a:t>
            </a:r>
          </a:p>
        </p:txBody>
      </p:sp>
    </p:spTree>
    <p:extLst>
      <p:ext uri="{BB962C8B-B14F-4D97-AF65-F5344CB8AC3E}">
        <p14:creationId xmlns:p14="http://schemas.microsoft.com/office/powerpoint/2010/main" val="62686624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 y="142875"/>
            <a:ext cx="3936270" cy="923330"/>
          </a:xfrm>
          <a:prstGeom prst="rect">
            <a:avLst/>
          </a:prstGeom>
          <a:noFill/>
        </p:spPr>
        <p:txBody>
          <a:bodyPr wrap="none" rtlCol="0">
            <a:spAutoFit/>
          </a:bodyPr>
          <a:lstStyle/>
          <a:p>
            <a:r>
              <a:rPr lang="en-US" sz="5400" b="1" dirty="0" smtClean="0"/>
              <a:t>Shut The Box</a:t>
            </a:r>
            <a:endParaRPr lang="en-US" sz="5400" b="1" dirty="0"/>
          </a:p>
        </p:txBody>
      </p:sp>
      <p:sp>
        <p:nvSpPr>
          <p:cNvPr id="3" name="Rectangle 2"/>
          <p:cNvSpPr/>
          <p:nvPr/>
        </p:nvSpPr>
        <p:spPr>
          <a:xfrm>
            <a:off x="1857375" y="3059668"/>
            <a:ext cx="5800725" cy="369332"/>
          </a:xfrm>
          <a:prstGeom prst="rect">
            <a:avLst/>
          </a:prstGeom>
        </p:spPr>
        <p:txBody>
          <a:bodyPr wrap="square">
            <a:spAutoFit/>
          </a:bodyPr>
          <a:lstStyle/>
          <a:p>
            <a:r>
              <a:rPr lang="en-US" dirty="0"/>
              <a:t>https://www.youtube.com/watch?v=fsIL7wet3dQ</a:t>
            </a:r>
          </a:p>
        </p:txBody>
      </p:sp>
    </p:spTree>
    <p:extLst>
      <p:ext uri="{BB962C8B-B14F-4D97-AF65-F5344CB8AC3E}">
        <p14:creationId xmlns:p14="http://schemas.microsoft.com/office/powerpoint/2010/main" val="379970531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9869" y="742949"/>
            <a:ext cx="5238233" cy="5229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9175" y="4676775"/>
            <a:ext cx="3676650" cy="177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4829175" y="6134100"/>
            <a:ext cx="3676650" cy="409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4972050" y="5876925"/>
            <a:ext cx="2152650" cy="180975"/>
          </a:xfrm>
          <a:prstGeom prst="rect">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Otherwise</a:t>
            </a:r>
            <a:endParaRPr lang="en-US" dirty="0">
              <a:solidFill>
                <a:schemeClr val="tx1"/>
              </a:solidFill>
            </a:endParaRPr>
          </a:p>
        </p:txBody>
      </p:sp>
      <p:sp>
        <p:nvSpPr>
          <p:cNvPr id="4" name="TextBox 3"/>
          <p:cNvSpPr txBox="1"/>
          <p:nvPr/>
        </p:nvSpPr>
        <p:spPr>
          <a:xfrm>
            <a:off x="5734051" y="2009775"/>
            <a:ext cx="3238500" cy="2031325"/>
          </a:xfrm>
          <a:prstGeom prst="rect">
            <a:avLst/>
          </a:prstGeom>
          <a:noFill/>
        </p:spPr>
        <p:txBody>
          <a:bodyPr wrap="square" rtlCol="0">
            <a:spAutoFit/>
          </a:bodyPr>
          <a:lstStyle/>
          <a:p>
            <a:pPr marL="285750" indent="-285750">
              <a:buFont typeface="Arial" panose="020B0604020202020204" pitchFamily="34" charset="0"/>
              <a:buChar char="•"/>
            </a:pPr>
            <a:r>
              <a:rPr lang="en-US" dirty="0" smtClean="0"/>
              <a:t>Two players or two teams</a:t>
            </a:r>
          </a:p>
          <a:p>
            <a:pPr marL="285750" indent="-285750">
              <a:buFont typeface="Arial" panose="020B0604020202020204" pitchFamily="34" charset="0"/>
              <a:buChar char="•"/>
            </a:pPr>
            <a:r>
              <a:rPr lang="en-US" dirty="0" smtClean="0"/>
              <a:t>Roll and take markers from the pile</a:t>
            </a:r>
          </a:p>
          <a:p>
            <a:pPr marL="285750" indent="-285750">
              <a:buFont typeface="Arial" panose="020B0604020202020204" pitchFamily="34" charset="0"/>
              <a:buChar char="•"/>
            </a:pPr>
            <a:r>
              <a:rPr lang="en-US" dirty="0" smtClean="0"/>
              <a:t>Once pile is gone take from your opponent’s pile</a:t>
            </a:r>
          </a:p>
          <a:p>
            <a:pPr marL="285750" indent="-285750">
              <a:buFont typeface="Arial" panose="020B0604020202020204" pitchFamily="34" charset="0"/>
              <a:buChar char="•"/>
            </a:pPr>
            <a:r>
              <a:rPr lang="en-US" dirty="0" smtClean="0"/>
              <a:t>Team to get all the markers wins</a:t>
            </a:r>
            <a:endParaRPr lang="en-US" dirty="0"/>
          </a:p>
        </p:txBody>
      </p:sp>
    </p:spTree>
    <p:extLst>
      <p:ext uri="{BB962C8B-B14F-4D97-AF65-F5344CB8AC3E}">
        <p14:creationId xmlns:p14="http://schemas.microsoft.com/office/powerpoint/2010/main" val="380632516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3" cstate="print">
            <a:extLst>
              <a:ext uri="{28A0092B-C50C-407E-A947-70E740481C1C}">
                <a14:useLocalDpi xmlns:a14="http://schemas.microsoft.com/office/drawing/2010/main" val="0"/>
              </a:ext>
            </a:extLst>
          </a:blip>
          <a:stretch>
            <a:fillRect/>
          </a:stretch>
        </p:blipFill>
        <p:spPr>
          <a:xfrm>
            <a:off x="1600200" y="1428750"/>
            <a:ext cx="5943600" cy="4457700"/>
          </a:xfrm>
          <a:prstGeom prst="rect">
            <a:avLst/>
          </a:prstGeom>
        </p:spPr>
      </p:pic>
      <p:sp>
        <p:nvSpPr>
          <p:cNvPr id="3" name="TextBox 2"/>
          <p:cNvSpPr txBox="1"/>
          <p:nvPr/>
        </p:nvSpPr>
        <p:spPr>
          <a:xfrm>
            <a:off x="2533172" y="180975"/>
            <a:ext cx="4077655" cy="923330"/>
          </a:xfrm>
          <a:prstGeom prst="rect">
            <a:avLst/>
          </a:prstGeom>
          <a:noFill/>
        </p:spPr>
        <p:txBody>
          <a:bodyPr wrap="none" rtlCol="0">
            <a:spAutoFit/>
          </a:bodyPr>
          <a:lstStyle/>
          <a:p>
            <a:r>
              <a:rPr lang="en-US" sz="5400" dirty="0" smtClean="0"/>
              <a:t>Shut The Box!</a:t>
            </a:r>
            <a:endParaRPr lang="en-US" sz="5400" dirty="0"/>
          </a:p>
        </p:txBody>
      </p:sp>
    </p:spTree>
    <p:extLst>
      <p:ext uri="{BB962C8B-B14F-4D97-AF65-F5344CB8AC3E}">
        <p14:creationId xmlns:p14="http://schemas.microsoft.com/office/powerpoint/2010/main" val="380958572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638" y="0"/>
            <a:ext cx="8848725" cy="693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376735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hollichristinemccormick.com/wp-content/uploads/2014/07/magic.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262" y="950679"/>
            <a:ext cx="8499475" cy="49566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802606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 y="142875"/>
            <a:ext cx="5617243" cy="923330"/>
          </a:xfrm>
          <a:prstGeom prst="rect">
            <a:avLst/>
          </a:prstGeom>
          <a:noFill/>
        </p:spPr>
        <p:txBody>
          <a:bodyPr wrap="none" rtlCol="0">
            <a:spAutoFit/>
          </a:bodyPr>
          <a:lstStyle/>
          <a:p>
            <a:r>
              <a:rPr lang="en-US" sz="5400" b="1" dirty="0" smtClean="0"/>
              <a:t>Random </a:t>
            </a:r>
            <a:r>
              <a:rPr lang="en-US" sz="5400" b="1" dirty="0" smtClean="0"/>
              <a:t>Number 1</a:t>
            </a:r>
            <a:endParaRPr lang="en-US" sz="5400" b="1" dirty="0"/>
          </a:p>
        </p:txBody>
      </p:sp>
      <p:sp>
        <p:nvSpPr>
          <p:cNvPr id="3" name="Rectangle 2"/>
          <p:cNvSpPr/>
          <p:nvPr/>
        </p:nvSpPr>
        <p:spPr>
          <a:xfrm>
            <a:off x="1171575" y="3105835"/>
            <a:ext cx="5686425" cy="369332"/>
          </a:xfrm>
          <a:prstGeom prst="rect">
            <a:avLst/>
          </a:prstGeom>
        </p:spPr>
        <p:txBody>
          <a:bodyPr wrap="square">
            <a:spAutoFit/>
          </a:bodyPr>
          <a:lstStyle/>
          <a:p>
            <a:r>
              <a:rPr lang="en-US" dirty="0"/>
              <a:t>https://www.youtube.com/watch?v=ERWOewANJDM</a:t>
            </a:r>
          </a:p>
        </p:txBody>
      </p:sp>
    </p:spTree>
    <p:extLst>
      <p:ext uri="{BB962C8B-B14F-4D97-AF65-F5344CB8AC3E}">
        <p14:creationId xmlns:p14="http://schemas.microsoft.com/office/powerpoint/2010/main" val="16062259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 y="142875"/>
            <a:ext cx="5631670" cy="923330"/>
          </a:xfrm>
          <a:prstGeom prst="rect">
            <a:avLst/>
          </a:prstGeom>
          <a:noFill/>
        </p:spPr>
        <p:txBody>
          <a:bodyPr wrap="none" rtlCol="0">
            <a:spAutoFit/>
          </a:bodyPr>
          <a:lstStyle/>
          <a:p>
            <a:r>
              <a:rPr lang="en-US" sz="5400" b="1" dirty="0" smtClean="0"/>
              <a:t>Disappearing Dime</a:t>
            </a:r>
            <a:endParaRPr lang="en-US" sz="5400" b="1" dirty="0"/>
          </a:p>
        </p:txBody>
      </p:sp>
      <p:sp>
        <p:nvSpPr>
          <p:cNvPr id="3" name="Rectangle 2"/>
          <p:cNvSpPr/>
          <p:nvPr/>
        </p:nvSpPr>
        <p:spPr>
          <a:xfrm>
            <a:off x="1104900" y="3105835"/>
            <a:ext cx="5753100" cy="369332"/>
          </a:xfrm>
          <a:prstGeom prst="rect">
            <a:avLst/>
          </a:prstGeom>
        </p:spPr>
        <p:txBody>
          <a:bodyPr wrap="square">
            <a:spAutoFit/>
          </a:bodyPr>
          <a:lstStyle/>
          <a:p>
            <a:r>
              <a:rPr lang="en-US" dirty="0"/>
              <a:t>https://www.youtube.com/watch?v=hp6-T0VZfYQ</a:t>
            </a:r>
          </a:p>
        </p:txBody>
      </p:sp>
    </p:spTree>
    <p:extLst>
      <p:ext uri="{BB962C8B-B14F-4D97-AF65-F5344CB8AC3E}">
        <p14:creationId xmlns:p14="http://schemas.microsoft.com/office/powerpoint/2010/main" val="35996595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 y="142875"/>
            <a:ext cx="5617243" cy="923330"/>
          </a:xfrm>
          <a:prstGeom prst="rect">
            <a:avLst/>
          </a:prstGeom>
          <a:noFill/>
        </p:spPr>
        <p:txBody>
          <a:bodyPr wrap="none" rtlCol="0">
            <a:spAutoFit/>
          </a:bodyPr>
          <a:lstStyle/>
          <a:p>
            <a:r>
              <a:rPr lang="en-US" sz="5400" b="1" dirty="0" smtClean="0"/>
              <a:t>Random </a:t>
            </a:r>
            <a:r>
              <a:rPr lang="en-US" sz="5400" b="1" dirty="0" smtClean="0"/>
              <a:t>Number 2</a:t>
            </a:r>
            <a:endParaRPr lang="en-US" sz="5400" b="1" dirty="0"/>
          </a:p>
        </p:txBody>
      </p:sp>
      <p:sp>
        <p:nvSpPr>
          <p:cNvPr id="3" name="Rectangle 2"/>
          <p:cNvSpPr/>
          <p:nvPr/>
        </p:nvSpPr>
        <p:spPr>
          <a:xfrm>
            <a:off x="2076450" y="2972485"/>
            <a:ext cx="5524500" cy="369332"/>
          </a:xfrm>
          <a:prstGeom prst="rect">
            <a:avLst/>
          </a:prstGeom>
        </p:spPr>
        <p:txBody>
          <a:bodyPr wrap="square">
            <a:spAutoFit/>
          </a:bodyPr>
          <a:lstStyle/>
          <a:p>
            <a:r>
              <a:rPr lang="en-US" dirty="0"/>
              <a:t>https://www.youtube.com/watch?v=KUTftRAYvCw</a:t>
            </a:r>
          </a:p>
        </p:txBody>
      </p:sp>
    </p:spTree>
    <p:extLst>
      <p:ext uri="{BB962C8B-B14F-4D97-AF65-F5344CB8AC3E}">
        <p14:creationId xmlns:p14="http://schemas.microsoft.com/office/powerpoint/2010/main" val="35996595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 y="142875"/>
            <a:ext cx="4519955" cy="923330"/>
          </a:xfrm>
          <a:prstGeom prst="rect">
            <a:avLst/>
          </a:prstGeom>
          <a:noFill/>
        </p:spPr>
        <p:txBody>
          <a:bodyPr wrap="none" rtlCol="0">
            <a:spAutoFit/>
          </a:bodyPr>
          <a:lstStyle/>
          <a:p>
            <a:r>
              <a:rPr lang="en-US" sz="5400" b="1" dirty="0" smtClean="0"/>
              <a:t>Hillbilly Billfold</a:t>
            </a:r>
            <a:endParaRPr lang="en-US" sz="5400" b="1" dirty="0"/>
          </a:p>
        </p:txBody>
      </p:sp>
      <p:sp>
        <p:nvSpPr>
          <p:cNvPr id="3" name="Rectangle 2"/>
          <p:cNvSpPr/>
          <p:nvPr/>
        </p:nvSpPr>
        <p:spPr>
          <a:xfrm>
            <a:off x="1885950" y="3134410"/>
            <a:ext cx="5534025" cy="369332"/>
          </a:xfrm>
          <a:prstGeom prst="rect">
            <a:avLst/>
          </a:prstGeom>
        </p:spPr>
        <p:txBody>
          <a:bodyPr wrap="square">
            <a:spAutoFit/>
          </a:bodyPr>
          <a:lstStyle/>
          <a:p>
            <a:r>
              <a:rPr lang="en-US" dirty="0"/>
              <a:t>https://www.youtube.com/watch?v=EChkJuFEIEc</a:t>
            </a:r>
          </a:p>
        </p:txBody>
      </p:sp>
    </p:spTree>
    <p:extLst>
      <p:ext uri="{BB962C8B-B14F-4D97-AF65-F5344CB8AC3E}">
        <p14:creationId xmlns:p14="http://schemas.microsoft.com/office/powerpoint/2010/main" val="14782603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 y="142875"/>
            <a:ext cx="5617243" cy="923330"/>
          </a:xfrm>
          <a:prstGeom prst="rect">
            <a:avLst/>
          </a:prstGeom>
          <a:noFill/>
        </p:spPr>
        <p:txBody>
          <a:bodyPr wrap="none" rtlCol="0">
            <a:spAutoFit/>
          </a:bodyPr>
          <a:lstStyle/>
          <a:p>
            <a:r>
              <a:rPr lang="en-US" sz="5400" b="1" dirty="0" smtClean="0"/>
              <a:t>Random </a:t>
            </a:r>
            <a:r>
              <a:rPr lang="en-US" sz="5400" b="1" dirty="0" smtClean="0"/>
              <a:t>Number 3</a:t>
            </a:r>
            <a:endParaRPr lang="en-US" sz="5400" b="1" dirty="0"/>
          </a:p>
        </p:txBody>
      </p:sp>
      <p:sp>
        <p:nvSpPr>
          <p:cNvPr id="3" name="Rectangle 2"/>
          <p:cNvSpPr/>
          <p:nvPr/>
        </p:nvSpPr>
        <p:spPr>
          <a:xfrm>
            <a:off x="1719262" y="3143935"/>
            <a:ext cx="5705475" cy="369332"/>
          </a:xfrm>
          <a:prstGeom prst="rect">
            <a:avLst/>
          </a:prstGeom>
        </p:spPr>
        <p:txBody>
          <a:bodyPr wrap="square">
            <a:spAutoFit/>
          </a:bodyPr>
          <a:lstStyle/>
          <a:p>
            <a:r>
              <a:rPr lang="en-US" dirty="0"/>
              <a:t>https://www.youtube.com/watch?v=Q9Lvpkz2jsM</a:t>
            </a:r>
          </a:p>
        </p:txBody>
      </p:sp>
    </p:spTree>
    <p:extLst>
      <p:ext uri="{BB962C8B-B14F-4D97-AF65-F5344CB8AC3E}">
        <p14:creationId xmlns:p14="http://schemas.microsoft.com/office/powerpoint/2010/main" val="35996595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 y="142875"/>
            <a:ext cx="6910866" cy="923330"/>
          </a:xfrm>
          <a:prstGeom prst="rect">
            <a:avLst/>
          </a:prstGeom>
          <a:noFill/>
        </p:spPr>
        <p:txBody>
          <a:bodyPr wrap="none" rtlCol="0">
            <a:spAutoFit/>
          </a:bodyPr>
          <a:lstStyle/>
          <a:p>
            <a:r>
              <a:rPr lang="en-US" sz="5400" b="1" dirty="0" err="1" smtClean="0"/>
              <a:t>Carnak</a:t>
            </a:r>
            <a:r>
              <a:rPr lang="en-US" sz="5400" b="1" dirty="0" smtClean="0"/>
              <a:t> the Magnificent</a:t>
            </a:r>
            <a:endParaRPr lang="en-US" sz="5400" b="1" dirty="0"/>
          </a:p>
        </p:txBody>
      </p:sp>
      <p:sp>
        <p:nvSpPr>
          <p:cNvPr id="3" name="Rectangle 2"/>
          <p:cNvSpPr/>
          <p:nvPr/>
        </p:nvSpPr>
        <p:spPr>
          <a:xfrm>
            <a:off x="1905000" y="3059668"/>
            <a:ext cx="5505450" cy="369332"/>
          </a:xfrm>
          <a:prstGeom prst="rect">
            <a:avLst/>
          </a:prstGeom>
        </p:spPr>
        <p:txBody>
          <a:bodyPr wrap="square">
            <a:spAutoFit/>
          </a:bodyPr>
          <a:lstStyle/>
          <a:p>
            <a:r>
              <a:rPr lang="en-US" dirty="0"/>
              <a:t>https://www.youtube.com/watch?v=D6Ju1lltPvo</a:t>
            </a:r>
          </a:p>
        </p:txBody>
      </p:sp>
    </p:spTree>
    <p:extLst>
      <p:ext uri="{BB962C8B-B14F-4D97-AF65-F5344CB8AC3E}">
        <p14:creationId xmlns:p14="http://schemas.microsoft.com/office/powerpoint/2010/main" val="14782603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 y="142875"/>
            <a:ext cx="5617243" cy="923330"/>
          </a:xfrm>
          <a:prstGeom prst="rect">
            <a:avLst/>
          </a:prstGeom>
          <a:noFill/>
        </p:spPr>
        <p:txBody>
          <a:bodyPr wrap="none" rtlCol="0">
            <a:spAutoFit/>
          </a:bodyPr>
          <a:lstStyle/>
          <a:p>
            <a:r>
              <a:rPr lang="en-US" sz="5400" b="1" dirty="0" smtClean="0"/>
              <a:t>Random </a:t>
            </a:r>
            <a:r>
              <a:rPr lang="en-US" sz="5400" b="1" dirty="0" smtClean="0"/>
              <a:t>Number 4</a:t>
            </a:r>
            <a:endParaRPr lang="en-US" sz="5400" b="1" dirty="0"/>
          </a:p>
        </p:txBody>
      </p:sp>
      <p:sp>
        <p:nvSpPr>
          <p:cNvPr id="3" name="Rectangle 2"/>
          <p:cNvSpPr/>
          <p:nvPr/>
        </p:nvSpPr>
        <p:spPr>
          <a:xfrm>
            <a:off x="1838325" y="3059668"/>
            <a:ext cx="5619750" cy="369332"/>
          </a:xfrm>
          <a:prstGeom prst="rect">
            <a:avLst/>
          </a:prstGeom>
        </p:spPr>
        <p:txBody>
          <a:bodyPr wrap="square">
            <a:spAutoFit/>
          </a:bodyPr>
          <a:lstStyle/>
          <a:p>
            <a:r>
              <a:rPr lang="en-US" dirty="0"/>
              <a:t>https://www.youtube.com/watch?v=3AnlHpDODas</a:t>
            </a:r>
          </a:p>
        </p:txBody>
      </p:sp>
    </p:spTree>
    <p:extLst>
      <p:ext uri="{BB962C8B-B14F-4D97-AF65-F5344CB8AC3E}">
        <p14:creationId xmlns:p14="http://schemas.microsoft.com/office/powerpoint/2010/main" val="35996595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 y="142875"/>
            <a:ext cx="4308680" cy="923330"/>
          </a:xfrm>
          <a:prstGeom prst="rect">
            <a:avLst/>
          </a:prstGeom>
          <a:noFill/>
        </p:spPr>
        <p:txBody>
          <a:bodyPr wrap="none" rtlCol="0">
            <a:spAutoFit/>
          </a:bodyPr>
          <a:lstStyle/>
          <a:p>
            <a:r>
              <a:rPr lang="en-US" sz="5400" b="1" dirty="0" smtClean="0"/>
              <a:t>Don’t Get Wet</a:t>
            </a:r>
            <a:endParaRPr lang="en-US" sz="5400" b="1" dirty="0"/>
          </a:p>
        </p:txBody>
      </p:sp>
      <p:sp>
        <p:nvSpPr>
          <p:cNvPr id="3" name="Rectangle 2"/>
          <p:cNvSpPr/>
          <p:nvPr/>
        </p:nvSpPr>
        <p:spPr>
          <a:xfrm>
            <a:off x="1381125" y="3105835"/>
            <a:ext cx="5476875" cy="369332"/>
          </a:xfrm>
          <a:prstGeom prst="rect">
            <a:avLst/>
          </a:prstGeom>
        </p:spPr>
        <p:txBody>
          <a:bodyPr wrap="square">
            <a:spAutoFit/>
          </a:bodyPr>
          <a:lstStyle/>
          <a:p>
            <a:r>
              <a:rPr lang="en-US" dirty="0"/>
              <a:t>https://www.youtube.com/watch?v=uYWtppbpD-Y</a:t>
            </a:r>
          </a:p>
        </p:txBody>
      </p:sp>
    </p:spTree>
    <p:extLst>
      <p:ext uri="{BB962C8B-B14F-4D97-AF65-F5344CB8AC3E}">
        <p14:creationId xmlns:p14="http://schemas.microsoft.com/office/powerpoint/2010/main" val="32152201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1775" y="1713825"/>
            <a:ext cx="6098400" cy="3430350"/>
          </a:xfrm>
          <a:prstGeom prst="rect">
            <a:avLst/>
          </a:prstGeom>
        </p:spPr>
      </p:pic>
      <p:sp>
        <p:nvSpPr>
          <p:cNvPr id="2" name="TextBox 1"/>
          <p:cNvSpPr txBox="1"/>
          <p:nvPr/>
        </p:nvSpPr>
        <p:spPr>
          <a:xfrm>
            <a:off x="114300" y="142875"/>
            <a:ext cx="4430700" cy="923330"/>
          </a:xfrm>
          <a:prstGeom prst="rect">
            <a:avLst/>
          </a:prstGeom>
          <a:noFill/>
        </p:spPr>
        <p:txBody>
          <a:bodyPr wrap="none" rtlCol="0">
            <a:spAutoFit/>
          </a:bodyPr>
          <a:lstStyle/>
          <a:p>
            <a:r>
              <a:rPr lang="en-US" sz="5400" b="1" dirty="0" smtClean="0"/>
              <a:t>Mentalist Trick</a:t>
            </a:r>
            <a:endParaRPr lang="en-US" sz="5400" b="1"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 y="1399274"/>
            <a:ext cx="2283441" cy="4059451"/>
          </a:xfrm>
          <a:prstGeom prst="rect">
            <a:avLst/>
          </a:prstGeom>
        </p:spPr>
      </p:pic>
    </p:spTree>
    <p:extLst>
      <p:ext uri="{BB962C8B-B14F-4D97-AF65-F5344CB8AC3E}">
        <p14:creationId xmlns:p14="http://schemas.microsoft.com/office/powerpoint/2010/main" val="38414348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 y="142875"/>
            <a:ext cx="3058594" cy="923330"/>
          </a:xfrm>
          <a:prstGeom prst="rect">
            <a:avLst/>
          </a:prstGeom>
          <a:noFill/>
        </p:spPr>
        <p:txBody>
          <a:bodyPr wrap="none" rtlCol="0">
            <a:spAutoFit/>
          </a:bodyPr>
          <a:lstStyle/>
          <a:p>
            <a:r>
              <a:rPr lang="en-US" sz="5400" b="1" dirty="0" smtClean="0"/>
              <a:t>Final Trick</a:t>
            </a:r>
            <a:endParaRPr lang="en-US" sz="5400" b="1" dirty="0"/>
          </a:p>
        </p:txBody>
      </p:sp>
      <p:sp>
        <p:nvSpPr>
          <p:cNvPr id="3" name="Rectangle 2"/>
          <p:cNvSpPr/>
          <p:nvPr/>
        </p:nvSpPr>
        <p:spPr>
          <a:xfrm>
            <a:off x="1819275" y="2982010"/>
            <a:ext cx="5305425" cy="369332"/>
          </a:xfrm>
          <a:prstGeom prst="rect">
            <a:avLst/>
          </a:prstGeom>
        </p:spPr>
        <p:txBody>
          <a:bodyPr wrap="square">
            <a:spAutoFit/>
          </a:bodyPr>
          <a:lstStyle/>
          <a:p>
            <a:r>
              <a:rPr lang="en-US" dirty="0"/>
              <a:t>https://www.youtube.com/watch?v=kCJNvJSdT-4</a:t>
            </a:r>
          </a:p>
        </p:txBody>
      </p:sp>
    </p:spTree>
    <p:extLst>
      <p:ext uri="{BB962C8B-B14F-4D97-AF65-F5344CB8AC3E}">
        <p14:creationId xmlns:p14="http://schemas.microsoft.com/office/powerpoint/2010/main" val="17639020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 y="142875"/>
            <a:ext cx="8517909" cy="923330"/>
          </a:xfrm>
          <a:prstGeom prst="rect">
            <a:avLst/>
          </a:prstGeom>
          <a:noFill/>
        </p:spPr>
        <p:txBody>
          <a:bodyPr wrap="none" rtlCol="0">
            <a:spAutoFit/>
          </a:bodyPr>
          <a:lstStyle/>
          <a:p>
            <a:r>
              <a:rPr lang="en-US" sz="5400" b="1" dirty="0" smtClean="0"/>
              <a:t>OK How was that trick done?</a:t>
            </a:r>
            <a:endParaRPr lang="en-US" sz="5400" b="1" dirty="0"/>
          </a:p>
        </p:txBody>
      </p:sp>
    </p:spTree>
    <p:extLst>
      <p:ext uri="{BB962C8B-B14F-4D97-AF65-F5344CB8AC3E}">
        <p14:creationId xmlns:p14="http://schemas.microsoft.com/office/powerpoint/2010/main" val="9555960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 y="142875"/>
            <a:ext cx="2239716" cy="923330"/>
          </a:xfrm>
          <a:prstGeom prst="rect">
            <a:avLst/>
          </a:prstGeom>
          <a:noFill/>
        </p:spPr>
        <p:txBody>
          <a:bodyPr wrap="none" rtlCol="0">
            <a:spAutoFit/>
          </a:bodyPr>
          <a:lstStyle/>
          <a:p>
            <a:r>
              <a:rPr lang="en-US" sz="5400" b="1" dirty="0" smtClean="0"/>
              <a:t>Closing</a:t>
            </a:r>
            <a:endParaRPr lang="en-US" sz="5400" b="1" dirty="0"/>
          </a:p>
        </p:txBody>
      </p:sp>
      <p:sp>
        <p:nvSpPr>
          <p:cNvPr id="4" name="Rectangle 3"/>
          <p:cNvSpPr/>
          <p:nvPr/>
        </p:nvSpPr>
        <p:spPr>
          <a:xfrm>
            <a:off x="2305050" y="3524935"/>
            <a:ext cx="5295900" cy="369332"/>
          </a:xfrm>
          <a:prstGeom prst="rect">
            <a:avLst/>
          </a:prstGeom>
        </p:spPr>
        <p:txBody>
          <a:bodyPr wrap="square">
            <a:spAutoFit/>
          </a:bodyPr>
          <a:lstStyle/>
          <a:p>
            <a:r>
              <a:rPr lang="en-US" dirty="0"/>
              <a:t>https://www.youtube.com/watch?v=pDLR3aX8rR0</a:t>
            </a:r>
          </a:p>
        </p:txBody>
      </p:sp>
    </p:spTree>
    <p:extLst>
      <p:ext uri="{BB962C8B-B14F-4D97-AF65-F5344CB8AC3E}">
        <p14:creationId xmlns:p14="http://schemas.microsoft.com/office/powerpoint/2010/main" val="38300353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0"/>
            <a:ext cx="9144000" cy="3810000"/>
            <a:chOff x="0" y="0"/>
            <a:chExt cx="9144000" cy="3810000"/>
          </a:xfrm>
        </p:grpSpPr>
        <p:grpSp>
          <p:nvGrpSpPr>
            <p:cNvPr id="3" name="Group 2"/>
            <p:cNvGrpSpPr/>
            <p:nvPr/>
          </p:nvGrpSpPr>
          <p:grpSpPr>
            <a:xfrm>
              <a:off x="0" y="0"/>
              <a:ext cx="1876425" cy="3810000"/>
              <a:chOff x="2032000" y="857250"/>
              <a:chExt cx="1876425" cy="3810000"/>
            </a:xfrm>
          </p:grpSpPr>
          <p:pic>
            <p:nvPicPr>
              <p:cNvPr id="1026" name="Picture 2" descr="http://www.nationalticket.com/images/tickets/roll/lg/roll_tickets_prize_drawing_coupon_orange.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2000" y="857250"/>
                <a:ext cx="1876425" cy="3810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032000" y="2762250"/>
                <a:ext cx="1876425" cy="190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1816894" y="0"/>
              <a:ext cx="1876425" cy="3810000"/>
              <a:chOff x="2032000" y="857250"/>
              <a:chExt cx="1876425" cy="3810000"/>
            </a:xfrm>
          </p:grpSpPr>
          <p:pic>
            <p:nvPicPr>
              <p:cNvPr id="10" name="Picture 2" descr="http://www.nationalticket.com/images/tickets/roll/lg/roll_tickets_prize_drawing_coupon_orange.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2000" y="857250"/>
                <a:ext cx="1876425" cy="38100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2032000" y="2762250"/>
                <a:ext cx="1876425" cy="190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p:cNvGrpSpPr/>
            <p:nvPr/>
          </p:nvGrpSpPr>
          <p:grpSpPr>
            <a:xfrm>
              <a:off x="3633788" y="0"/>
              <a:ext cx="1876425" cy="3810000"/>
              <a:chOff x="2032000" y="857250"/>
              <a:chExt cx="1876425" cy="3810000"/>
            </a:xfrm>
          </p:grpSpPr>
          <p:pic>
            <p:nvPicPr>
              <p:cNvPr id="13" name="Picture 2" descr="http://www.nationalticket.com/images/tickets/roll/lg/roll_tickets_prize_drawing_coupon_orange.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2000" y="857250"/>
                <a:ext cx="1876425" cy="3810000"/>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2032000" y="2762250"/>
                <a:ext cx="1876425" cy="190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p:cNvGrpSpPr/>
            <p:nvPr/>
          </p:nvGrpSpPr>
          <p:grpSpPr>
            <a:xfrm>
              <a:off x="5450682" y="0"/>
              <a:ext cx="1876425" cy="3810000"/>
              <a:chOff x="2032000" y="857250"/>
              <a:chExt cx="1876425" cy="3810000"/>
            </a:xfrm>
          </p:grpSpPr>
          <p:pic>
            <p:nvPicPr>
              <p:cNvPr id="16" name="Picture 2" descr="http://www.nationalticket.com/images/tickets/roll/lg/roll_tickets_prize_drawing_coupon_orange.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2000" y="857250"/>
                <a:ext cx="1876425" cy="3810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p:nvSpPr>
            <p:spPr>
              <a:xfrm>
                <a:off x="2032000" y="2762250"/>
                <a:ext cx="1876425" cy="190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p:cNvGrpSpPr/>
            <p:nvPr/>
          </p:nvGrpSpPr>
          <p:grpSpPr>
            <a:xfrm>
              <a:off x="7267575" y="0"/>
              <a:ext cx="1876425" cy="3810000"/>
              <a:chOff x="2032000" y="857250"/>
              <a:chExt cx="1876425" cy="3810000"/>
            </a:xfrm>
          </p:grpSpPr>
          <p:pic>
            <p:nvPicPr>
              <p:cNvPr id="19" name="Picture 2" descr="http://www.nationalticket.com/images/tickets/roll/lg/roll_tickets_prize_drawing_coupon_orange.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2000" y="857250"/>
                <a:ext cx="1876425" cy="3810000"/>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p:cNvSpPr/>
              <p:nvPr/>
            </p:nvSpPr>
            <p:spPr>
              <a:xfrm>
                <a:off x="2032000" y="2762250"/>
                <a:ext cx="1876425" cy="190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 name="Group 21"/>
          <p:cNvGrpSpPr/>
          <p:nvPr/>
        </p:nvGrpSpPr>
        <p:grpSpPr>
          <a:xfrm>
            <a:off x="0" y="1847850"/>
            <a:ext cx="9144000" cy="3810000"/>
            <a:chOff x="0" y="0"/>
            <a:chExt cx="9144000" cy="3810000"/>
          </a:xfrm>
        </p:grpSpPr>
        <p:grpSp>
          <p:nvGrpSpPr>
            <p:cNvPr id="23" name="Group 22"/>
            <p:cNvGrpSpPr/>
            <p:nvPr/>
          </p:nvGrpSpPr>
          <p:grpSpPr>
            <a:xfrm>
              <a:off x="0" y="0"/>
              <a:ext cx="1876425" cy="3810000"/>
              <a:chOff x="2032000" y="857250"/>
              <a:chExt cx="1876425" cy="3810000"/>
            </a:xfrm>
          </p:grpSpPr>
          <p:pic>
            <p:nvPicPr>
              <p:cNvPr id="36" name="Picture 2" descr="http://www.nationalticket.com/images/tickets/roll/lg/roll_tickets_prize_drawing_coupon_orange.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2000" y="857250"/>
                <a:ext cx="1876425" cy="3810000"/>
              </a:xfrm>
              <a:prstGeom prst="rect">
                <a:avLst/>
              </a:prstGeom>
              <a:noFill/>
              <a:extLst>
                <a:ext uri="{909E8E84-426E-40DD-AFC4-6F175D3DCCD1}">
                  <a14:hiddenFill xmlns:a14="http://schemas.microsoft.com/office/drawing/2010/main">
                    <a:solidFill>
                      <a:srgbClr val="FFFFFF"/>
                    </a:solidFill>
                  </a14:hiddenFill>
                </a:ext>
              </a:extLst>
            </p:spPr>
          </p:pic>
          <p:sp>
            <p:nvSpPr>
              <p:cNvPr id="37" name="Rectangle 36"/>
              <p:cNvSpPr/>
              <p:nvPr/>
            </p:nvSpPr>
            <p:spPr>
              <a:xfrm>
                <a:off x="2032000" y="2762250"/>
                <a:ext cx="1876425" cy="190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p:cNvGrpSpPr/>
            <p:nvPr/>
          </p:nvGrpSpPr>
          <p:grpSpPr>
            <a:xfrm>
              <a:off x="1816894" y="0"/>
              <a:ext cx="1876425" cy="3810000"/>
              <a:chOff x="2032000" y="857250"/>
              <a:chExt cx="1876425" cy="3810000"/>
            </a:xfrm>
          </p:grpSpPr>
          <p:pic>
            <p:nvPicPr>
              <p:cNvPr id="34" name="Picture 2" descr="http://www.nationalticket.com/images/tickets/roll/lg/roll_tickets_prize_drawing_coupon_orange.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2000" y="857250"/>
                <a:ext cx="1876425" cy="3810000"/>
              </a:xfrm>
              <a:prstGeom prst="rect">
                <a:avLst/>
              </a:prstGeom>
              <a:noFill/>
              <a:extLst>
                <a:ext uri="{909E8E84-426E-40DD-AFC4-6F175D3DCCD1}">
                  <a14:hiddenFill xmlns:a14="http://schemas.microsoft.com/office/drawing/2010/main">
                    <a:solidFill>
                      <a:srgbClr val="FFFFFF"/>
                    </a:solidFill>
                  </a14:hiddenFill>
                </a:ext>
              </a:extLst>
            </p:spPr>
          </p:pic>
          <p:sp>
            <p:nvSpPr>
              <p:cNvPr id="35" name="Rectangle 34"/>
              <p:cNvSpPr/>
              <p:nvPr/>
            </p:nvSpPr>
            <p:spPr>
              <a:xfrm>
                <a:off x="2032000" y="2762250"/>
                <a:ext cx="1876425" cy="190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p:cNvGrpSpPr/>
            <p:nvPr/>
          </p:nvGrpSpPr>
          <p:grpSpPr>
            <a:xfrm>
              <a:off x="3633788" y="0"/>
              <a:ext cx="1876425" cy="3810000"/>
              <a:chOff x="2032000" y="857250"/>
              <a:chExt cx="1876425" cy="3810000"/>
            </a:xfrm>
          </p:grpSpPr>
          <p:pic>
            <p:nvPicPr>
              <p:cNvPr id="32" name="Picture 2" descr="http://www.nationalticket.com/images/tickets/roll/lg/roll_tickets_prize_drawing_coupon_orange.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2000" y="857250"/>
                <a:ext cx="1876425" cy="381000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p:cNvSpPr/>
              <p:nvPr/>
            </p:nvSpPr>
            <p:spPr>
              <a:xfrm>
                <a:off x="2032000" y="2762250"/>
                <a:ext cx="1876425" cy="190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p:cNvGrpSpPr/>
            <p:nvPr/>
          </p:nvGrpSpPr>
          <p:grpSpPr>
            <a:xfrm>
              <a:off x="5450682" y="0"/>
              <a:ext cx="1876425" cy="3810000"/>
              <a:chOff x="2032000" y="857250"/>
              <a:chExt cx="1876425" cy="3810000"/>
            </a:xfrm>
          </p:grpSpPr>
          <p:pic>
            <p:nvPicPr>
              <p:cNvPr id="30" name="Picture 2" descr="http://www.nationalticket.com/images/tickets/roll/lg/roll_tickets_prize_drawing_coupon_orange.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2000" y="857250"/>
                <a:ext cx="1876425" cy="3810000"/>
              </a:xfrm>
              <a:prstGeom prst="rect">
                <a:avLst/>
              </a:prstGeom>
              <a:noFill/>
              <a:extLst>
                <a:ext uri="{909E8E84-426E-40DD-AFC4-6F175D3DCCD1}">
                  <a14:hiddenFill xmlns:a14="http://schemas.microsoft.com/office/drawing/2010/main">
                    <a:solidFill>
                      <a:srgbClr val="FFFFFF"/>
                    </a:solidFill>
                  </a14:hiddenFill>
                </a:ext>
              </a:extLst>
            </p:spPr>
          </p:pic>
          <p:sp>
            <p:nvSpPr>
              <p:cNvPr id="31" name="Rectangle 30"/>
              <p:cNvSpPr/>
              <p:nvPr/>
            </p:nvSpPr>
            <p:spPr>
              <a:xfrm>
                <a:off x="2032000" y="2762250"/>
                <a:ext cx="1876425" cy="190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p:cNvGrpSpPr/>
            <p:nvPr/>
          </p:nvGrpSpPr>
          <p:grpSpPr>
            <a:xfrm>
              <a:off x="7267575" y="0"/>
              <a:ext cx="1876425" cy="3810000"/>
              <a:chOff x="2032000" y="857250"/>
              <a:chExt cx="1876425" cy="3810000"/>
            </a:xfrm>
          </p:grpSpPr>
          <p:pic>
            <p:nvPicPr>
              <p:cNvPr id="28" name="Picture 2" descr="http://www.nationalticket.com/images/tickets/roll/lg/roll_tickets_prize_drawing_coupon_orange.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2000" y="857250"/>
                <a:ext cx="1876425" cy="3810000"/>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a:off x="2032000" y="2762250"/>
                <a:ext cx="1876425" cy="190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8" name="Group 37"/>
          <p:cNvGrpSpPr/>
          <p:nvPr/>
        </p:nvGrpSpPr>
        <p:grpSpPr>
          <a:xfrm>
            <a:off x="0" y="3695700"/>
            <a:ext cx="9144000" cy="3810000"/>
            <a:chOff x="0" y="0"/>
            <a:chExt cx="9144000" cy="3810000"/>
          </a:xfrm>
        </p:grpSpPr>
        <p:grpSp>
          <p:nvGrpSpPr>
            <p:cNvPr id="39" name="Group 38"/>
            <p:cNvGrpSpPr/>
            <p:nvPr/>
          </p:nvGrpSpPr>
          <p:grpSpPr>
            <a:xfrm>
              <a:off x="0" y="0"/>
              <a:ext cx="1876425" cy="3810000"/>
              <a:chOff x="2032000" y="857250"/>
              <a:chExt cx="1876425" cy="3810000"/>
            </a:xfrm>
          </p:grpSpPr>
          <p:pic>
            <p:nvPicPr>
              <p:cNvPr id="52" name="Picture 2" descr="http://www.nationalticket.com/images/tickets/roll/lg/roll_tickets_prize_drawing_coupon_orange.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2000" y="857250"/>
                <a:ext cx="1876425" cy="3810000"/>
              </a:xfrm>
              <a:prstGeom prst="rect">
                <a:avLst/>
              </a:prstGeom>
              <a:noFill/>
              <a:extLst>
                <a:ext uri="{909E8E84-426E-40DD-AFC4-6F175D3DCCD1}">
                  <a14:hiddenFill xmlns:a14="http://schemas.microsoft.com/office/drawing/2010/main">
                    <a:solidFill>
                      <a:srgbClr val="FFFFFF"/>
                    </a:solidFill>
                  </a14:hiddenFill>
                </a:ext>
              </a:extLst>
            </p:spPr>
          </p:pic>
          <p:sp>
            <p:nvSpPr>
              <p:cNvPr id="53" name="Rectangle 52"/>
              <p:cNvSpPr/>
              <p:nvPr/>
            </p:nvSpPr>
            <p:spPr>
              <a:xfrm>
                <a:off x="2032000" y="2762250"/>
                <a:ext cx="1876425" cy="190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p:cNvGrpSpPr/>
            <p:nvPr/>
          </p:nvGrpSpPr>
          <p:grpSpPr>
            <a:xfrm>
              <a:off x="1816894" y="0"/>
              <a:ext cx="1876425" cy="3810000"/>
              <a:chOff x="2032000" y="857250"/>
              <a:chExt cx="1876425" cy="3810000"/>
            </a:xfrm>
          </p:grpSpPr>
          <p:pic>
            <p:nvPicPr>
              <p:cNvPr id="50" name="Picture 2" descr="http://www.nationalticket.com/images/tickets/roll/lg/roll_tickets_prize_drawing_coupon_orange.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2000" y="857250"/>
                <a:ext cx="1876425" cy="3810000"/>
              </a:xfrm>
              <a:prstGeom prst="rect">
                <a:avLst/>
              </a:prstGeom>
              <a:noFill/>
              <a:extLst>
                <a:ext uri="{909E8E84-426E-40DD-AFC4-6F175D3DCCD1}">
                  <a14:hiddenFill xmlns:a14="http://schemas.microsoft.com/office/drawing/2010/main">
                    <a:solidFill>
                      <a:srgbClr val="FFFFFF"/>
                    </a:solidFill>
                  </a14:hiddenFill>
                </a:ext>
              </a:extLst>
            </p:spPr>
          </p:pic>
          <p:sp>
            <p:nvSpPr>
              <p:cNvPr id="51" name="Rectangle 50"/>
              <p:cNvSpPr/>
              <p:nvPr/>
            </p:nvSpPr>
            <p:spPr>
              <a:xfrm>
                <a:off x="2032000" y="2762250"/>
                <a:ext cx="1876425" cy="190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 name="Group 40"/>
            <p:cNvGrpSpPr/>
            <p:nvPr/>
          </p:nvGrpSpPr>
          <p:grpSpPr>
            <a:xfrm>
              <a:off x="3633788" y="0"/>
              <a:ext cx="1876425" cy="3810000"/>
              <a:chOff x="2032000" y="857250"/>
              <a:chExt cx="1876425" cy="3810000"/>
            </a:xfrm>
          </p:grpSpPr>
          <p:pic>
            <p:nvPicPr>
              <p:cNvPr id="48" name="Picture 2" descr="http://www.nationalticket.com/images/tickets/roll/lg/roll_tickets_prize_drawing_coupon_orange.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2000" y="857250"/>
                <a:ext cx="1876425" cy="3810000"/>
              </a:xfrm>
              <a:prstGeom prst="rect">
                <a:avLst/>
              </a:prstGeom>
              <a:noFill/>
              <a:extLst>
                <a:ext uri="{909E8E84-426E-40DD-AFC4-6F175D3DCCD1}">
                  <a14:hiddenFill xmlns:a14="http://schemas.microsoft.com/office/drawing/2010/main">
                    <a:solidFill>
                      <a:srgbClr val="FFFFFF"/>
                    </a:solidFill>
                  </a14:hiddenFill>
                </a:ext>
              </a:extLst>
            </p:spPr>
          </p:pic>
          <p:sp>
            <p:nvSpPr>
              <p:cNvPr id="49" name="Rectangle 48"/>
              <p:cNvSpPr/>
              <p:nvPr/>
            </p:nvSpPr>
            <p:spPr>
              <a:xfrm>
                <a:off x="2032000" y="2762250"/>
                <a:ext cx="1876425" cy="190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41"/>
            <p:cNvGrpSpPr/>
            <p:nvPr/>
          </p:nvGrpSpPr>
          <p:grpSpPr>
            <a:xfrm>
              <a:off x="5450682" y="0"/>
              <a:ext cx="1876425" cy="3810000"/>
              <a:chOff x="2032000" y="857250"/>
              <a:chExt cx="1876425" cy="3810000"/>
            </a:xfrm>
          </p:grpSpPr>
          <p:pic>
            <p:nvPicPr>
              <p:cNvPr id="46" name="Picture 2" descr="http://www.nationalticket.com/images/tickets/roll/lg/roll_tickets_prize_drawing_coupon_orange.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2000" y="857250"/>
                <a:ext cx="1876425" cy="3810000"/>
              </a:xfrm>
              <a:prstGeom prst="rect">
                <a:avLst/>
              </a:prstGeom>
              <a:noFill/>
              <a:extLst>
                <a:ext uri="{909E8E84-426E-40DD-AFC4-6F175D3DCCD1}">
                  <a14:hiddenFill xmlns:a14="http://schemas.microsoft.com/office/drawing/2010/main">
                    <a:solidFill>
                      <a:srgbClr val="FFFFFF"/>
                    </a:solidFill>
                  </a14:hiddenFill>
                </a:ext>
              </a:extLst>
            </p:spPr>
          </p:pic>
          <p:sp>
            <p:nvSpPr>
              <p:cNvPr id="47" name="Rectangle 46"/>
              <p:cNvSpPr/>
              <p:nvPr/>
            </p:nvSpPr>
            <p:spPr>
              <a:xfrm>
                <a:off x="2032000" y="2762250"/>
                <a:ext cx="1876425" cy="190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 name="Group 42"/>
            <p:cNvGrpSpPr/>
            <p:nvPr/>
          </p:nvGrpSpPr>
          <p:grpSpPr>
            <a:xfrm>
              <a:off x="7267575" y="0"/>
              <a:ext cx="1876425" cy="3810000"/>
              <a:chOff x="2032000" y="857250"/>
              <a:chExt cx="1876425" cy="3810000"/>
            </a:xfrm>
          </p:grpSpPr>
          <p:pic>
            <p:nvPicPr>
              <p:cNvPr id="44" name="Picture 2" descr="http://www.nationalticket.com/images/tickets/roll/lg/roll_tickets_prize_drawing_coupon_orange.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2000" y="857250"/>
                <a:ext cx="1876425" cy="3810000"/>
              </a:xfrm>
              <a:prstGeom prst="rect">
                <a:avLst/>
              </a:prstGeom>
              <a:noFill/>
              <a:extLst>
                <a:ext uri="{909E8E84-426E-40DD-AFC4-6F175D3DCCD1}">
                  <a14:hiddenFill xmlns:a14="http://schemas.microsoft.com/office/drawing/2010/main">
                    <a:solidFill>
                      <a:srgbClr val="FFFFFF"/>
                    </a:solidFill>
                  </a14:hiddenFill>
                </a:ext>
              </a:extLst>
            </p:spPr>
          </p:pic>
          <p:sp>
            <p:nvSpPr>
              <p:cNvPr id="45" name="Rectangle 44"/>
              <p:cNvSpPr/>
              <p:nvPr/>
            </p:nvSpPr>
            <p:spPr>
              <a:xfrm>
                <a:off x="2032000" y="2762250"/>
                <a:ext cx="1876425" cy="190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54" name="Group 53"/>
          <p:cNvGrpSpPr/>
          <p:nvPr/>
        </p:nvGrpSpPr>
        <p:grpSpPr>
          <a:xfrm>
            <a:off x="0" y="5553075"/>
            <a:ext cx="9144000" cy="3810000"/>
            <a:chOff x="0" y="0"/>
            <a:chExt cx="9144000" cy="3810000"/>
          </a:xfrm>
        </p:grpSpPr>
        <p:grpSp>
          <p:nvGrpSpPr>
            <p:cNvPr id="55" name="Group 54"/>
            <p:cNvGrpSpPr/>
            <p:nvPr/>
          </p:nvGrpSpPr>
          <p:grpSpPr>
            <a:xfrm>
              <a:off x="0" y="0"/>
              <a:ext cx="1876425" cy="3810000"/>
              <a:chOff x="2032000" y="857250"/>
              <a:chExt cx="1876425" cy="3810000"/>
            </a:xfrm>
          </p:grpSpPr>
          <p:pic>
            <p:nvPicPr>
              <p:cNvPr id="68" name="Picture 2" descr="http://www.nationalticket.com/images/tickets/roll/lg/roll_tickets_prize_drawing_coupon_orange.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2000" y="857250"/>
                <a:ext cx="1876425" cy="3810000"/>
              </a:xfrm>
              <a:prstGeom prst="rect">
                <a:avLst/>
              </a:prstGeom>
              <a:noFill/>
              <a:extLst>
                <a:ext uri="{909E8E84-426E-40DD-AFC4-6F175D3DCCD1}">
                  <a14:hiddenFill xmlns:a14="http://schemas.microsoft.com/office/drawing/2010/main">
                    <a:solidFill>
                      <a:srgbClr val="FFFFFF"/>
                    </a:solidFill>
                  </a14:hiddenFill>
                </a:ext>
              </a:extLst>
            </p:spPr>
          </p:pic>
          <p:sp>
            <p:nvSpPr>
              <p:cNvPr id="69" name="Rectangle 68"/>
              <p:cNvSpPr/>
              <p:nvPr/>
            </p:nvSpPr>
            <p:spPr>
              <a:xfrm>
                <a:off x="2032000" y="2762250"/>
                <a:ext cx="1876425" cy="190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6" name="Group 55"/>
            <p:cNvGrpSpPr/>
            <p:nvPr/>
          </p:nvGrpSpPr>
          <p:grpSpPr>
            <a:xfrm>
              <a:off x="1816894" y="0"/>
              <a:ext cx="1876425" cy="3810000"/>
              <a:chOff x="2032000" y="857250"/>
              <a:chExt cx="1876425" cy="3810000"/>
            </a:xfrm>
          </p:grpSpPr>
          <p:pic>
            <p:nvPicPr>
              <p:cNvPr id="66" name="Picture 2" descr="http://www.nationalticket.com/images/tickets/roll/lg/roll_tickets_prize_drawing_coupon_orange.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2000" y="857250"/>
                <a:ext cx="1876425" cy="3810000"/>
              </a:xfrm>
              <a:prstGeom prst="rect">
                <a:avLst/>
              </a:prstGeom>
              <a:noFill/>
              <a:extLst>
                <a:ext uri="{909E8E84-426E-40DD-AFC4-6F175D3DCCD1}">
                  <a14:hiddenFill xmlns:a14="http://schemas.microsoft.com/office/drawing/2010/main">
                    <a:solidFill>
                      <a:srgbClr val="FFFFFF"/>
                    </a:solidFill>
                  </a14:hiddenFill>
                </a:ext>
              </a:extLst>
            </p:spPr>
          </p:pic>
          <p:sp>
            <p:nvSpPr>
              <p:cNvPr id="67" name="Rectangle 66"/>
              <p:cNvSpPr/>
              <p:nvPr/>
            </p:nvSpPr>
            <p:spPr>
              <a:xfrm>
                <a:off x="2032000" y="2762250"/>
                <a:ext cx="1876425" cy="190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7" name="Group 56"/>
            <p:cNvGrpSpPr/>
            <p:nvPr/>
          </p:nvGrpSpPr>
          <p:grpSpPr>
            <a:xfrm>
              <a:off x="3633788" y="0"/>
              <a:ext cx="1876425" cy="3810000"/>
              <a:chOff x="2032000" y="857250"/>
              <a:chExt cx="1876425" cy="3810000"/>
            </a:xfrm>
          </p:grpSpPr>
          <p:pic>
            <p:nvPicPr>
              <p:cNvPr id="64" name="Picture 2" descr="http://www.nationalticket.com/images/tickets/roll/lg/roll_tickets_prize_drawing_coupon_orange.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2000" y="857250"/>
                <a:ext cx="1876425" cy="3810000"/>
              </a:xfrm>
              <a:prstGeom prst="rect">
                <a:avLst/>
              </a:prstGeom>
              <a:noFill/>
              <a:extLst>
                <a:ext uri="{909E8E84-426E-40DD-AFC4-6F175D3DCCD1}">
                  <a14:hiddenFill xmlns:a14="http://schemas.microsoft.com/office/drawing/2010/main">
                    <a:solidFill>
                      <a:srgbClr val="FFFFFF"/>
                    </a:solidFill>
                  </a14:hiddenFill>
                </a:ext>
              </a:extLst>
            </p:spPr>
          </p:pic>
          <p:sp>
            <p:nvSpPr>
              <p:cNvPr id="65" name="Rectangle 64"/>
              <p:cNvSpPr/>
              <p:nvPr/>
            </p:nvSpPr>
            <p:spPr>
              <a:xfrm>
                <a:off x="2032000" y="2762250"/>
                <a:ext cx="1876425" cy="190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8" name="Group 57"/>
            <p:cNvGrpSpPr/>
            <p:nvPr/>
          </p:nvGrpSpPr>
          <p:grpSpPr>
            <a:xfrm>
              <a:off x="5450682" y="0"/>
              <a:ext cx="1876425" cy="3810000"/>
              <a:chOff x="2032000" y="857250"/>
              <a:chExt cx="1876425" cy="3810000"/>
            </a:xfrm>
          </p:grpSpPr>
          <p:pic>
            <p:nvPicPr>
              <p:cNvPr id="62" name="Picture 2" descr="http://www.nationalticket.com/images/tickets/roll/lg/roll_tickets_prize_drawing_coupon_orange.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2000" y="857250"/>
                <a:ext cx="1876425" cy="3810000"/>
              </a:xfrm>
              <a:prstGeom prst="rect">
                <a:avLst/>
              </a:prstGeom>
              <a:noFill/>
              <a:extLst>
                <a:ext uri="{909E8E84-426E-40DD-AFC4-6F175D3DCCD1}">
                  <a14:hiddenFill xmlns:a14="http://schemas.microsoft.com/office/drawing/2010/main">
                    <a:solidFill>
                      <a:srgbClr val="FFFFFF"/>
                    </a:solidFill>
                  </a14:hiddenFill>
                </a:ext>
              </a:extLst>
            </p:spPr>
          </p:pic>
          <p:sp>
            <p:nvSpPr>
              <p:cNvPr id="63" name="Rectangle 62"/>
              <p:cNvSpPr/>
              <p:nvPr/>
            </p:nvSpPr>
            <p:spPr>
              <a:xfrm>
                <a:off x="2032000" y="2762250"/>
                <a:ext cx="1876425" cy="190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9" name="Group 58"/>
            <p:cNvGrpSpPr/>
            <p:nvPr/>
          </p:nvGrpSpPr>
          <p:grpSpPr>
            <a:xfrm>
              <a:off x="7267575" y="0"/>
              <a:ext cx="1876425" cy="3810000"/>
              <a:chOff x="2032000" y="857250"/>
              <a:chExt cx="1876425" cy="3810000"/>
            </a:xfrm>
          </p:grpSpPr>
          <p:pic>
            <p:nvPicPr>
              <p:cNvPr id="60" name="Picture 2" descr="http://www.nationalticket.com/images/tickets/roll/lg/roll_tickets_prize_drawing_coupon_orange.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2000" y="857250"/>
                <a:ext cx="1876425" cy="3810000"/>
              </a:xfrm>
              <a:prstGeom prst="rect">
                <a:avLst/>
              </a:prstGeom>
              <a:noFill/>
              <a:extLst>
                <a:ext uri="{909E8E84-426E-40DD-AFC4-6F175D3DCCD1}">
                  <a14:hiddenFill xmlns:a14="http://schemas.microsoft.com/office/drawing/2010/main">
                    <a:solidFill>
                      <a:srgbClr val="FFFFFF"/>
                    </a:solidFill>
                  </a14:hiddenFill>
                </a:ext>
              </a:extLst>
            </p:spPr>
          </p:pic>
          <p:sp>
            <p:nvSpPr>
              <p:cNvPr id="61" name="Rectangle 60"/>
              <p:cNvSpPr/>
              <p:nvPr/>
            </p:nvSpPr>
            <p:spPr>
              <a:xfrm>
                <a:off x="2032000" y="2762250"/>
                <a:ext cx="1876425" cy="190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17498321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8380</TotalTime>
  <Words>1551</Words>
  <Application>Microsoft Office PowerPoint</Application>
  <PresentationFormat>On-screen Show (4:3)</PresentationFormat>
  <Paragraphs>370</Paragraphs>
  <Slides>64</Slides>
  <Notes>31</Notes>
  <HiddenSlides>0</HiddenSlides>
  <MMClips>0</MMClips>
  <ScaleCrop>false</ScaleCrop>
  <HeadingPairs>
    <vt:vector size="4" baseType="variant">
      <vt:variant>
        <vt:lpstr>Theme</vt:lpstr>
      </vt:variant>
      <vt:variant>
        <vt:i4>1</vt:i4>
      </vt:variant>
      <vt:variant>
        <vt:lpstr>Slide Titles</vt:lpstr>
      </vt:variant>
      <vt:variant>
        <vt:i4>64</vt:i4>
      </vt:variant>
    </vt:vector>
  </HeadingPairs>
  <TitlesOfParts>
    <vt:vector size="6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bruces</dc:creator>
  <cp:lastModifiedBy>Alan Bruce</cp:lastModifiedBy>
  <cp:revision>79</cp:revision>
  <dcterms:created xsi:type="dcterms:W3CDTF">2012-10-17T23:33:13Z</dcterms:created>
  <dcterms:modified xsi:type="dcterms:W3CDTF">2020-10-17T18:27:51Z</dcterms:modified>
</cp:coreProperties>
</file>