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0"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4EDE99-3DCD-4467-BE41-0EA7467DE436}"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1283925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EDE99-3DCD-4467-BE41-0EA7467DE436}"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249951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4EDE99-3DCD-4467-BE41-0EA7467DE436}"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2669810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4EDE99-3DCD-4467-BE41-0EA7467DE436}"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830136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4EDE99-3DCD-4467-BE41-0EA7467DE436}" type="datetimeFigureOut">
              <a:rPr lang="en-US" smtClean="0"/>
              <a:t>10/17/2020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985363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4EDE99-3DCD-4467-BE41-0EA7467DE436}" type="datetimeFigureOut">
              <a:rPr lang="en-US" smtClean="0"/>
              <a:t>10/17/2020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421688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EDE99-3DCD-4467-BE41-0EA7467DE436}" type="datetimeFigureOut">
              <a:rPr lang="en-US" smtClean="0"/>
              <a:t>10/17/2020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3665382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EDE99-3DCD-4467-BE41-0EA7467DE436}"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3980159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EDE99-3DCD-4467-BE41-0EA7467DE436}"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175907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EDE99-3DCD-4467-BE41-0EA7467DE436}"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3025518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EDE99-3DCD-4467-BE41-0EA7467DE436}"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72DD9-5EEA-4872-836C-1DFE4FDD35FD}" type="slidenum">
              <a:rPr lang="en-US" smtClean="0"/>
              <a:t>‹#›</a:t>
            </a:fld>
            <a:endParaRPr lang="en-US"/>
          </a:p>
        </p:txBody>
      </p:sp>
    </p:spTree>
    <p:extLst>
      <p:ext uri="{BB962C8B-B14F-4D97-AF65-F5344CB8AC3E}">
        <p14:creationId xmlns:p14="http://schemas.microsoft.com/office/powerpoint/2010/main" val="3525084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4EDE99-3DCD-4467-BE41-0EA7467DE436}" type="datetimeFigureOut">
              <a:rPr lang="en-US" smtClean="0"/>
              <a:t>10/17/2020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E72DD9-5EEA-4872-836C-1DFE4FDD35FD}" type="slidenum">
              <a:rPr lang="en-US" smtClean="0"/>
              <a:t>‹#›</a:t>
            </a:fld>
            <a:endParaRPr lang="en-US"/>
          </a:p>
        </p:txBody>
      </p:sp>
    </p:spTree>
    <p:extLst>
      <p:ext uri="{BB962C8B-B14F-4D97-AF65-F5344CB8AC3E}">
        <p14:creationId xmlns:p14="http://schemas.microsoft.com/office/powerpoint/2010/main" val="391399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610600" cy="2308324"/>
          </a:xfrm>
          <a:prstGeom prst="rect">
            <a:avLst/>
          </a:prstGeom>
          <a:noFill/>
        </p:spPr>
        <p:txBody>
          <a:bodyPr wrap="square" rtlCol="0">
            <a:spAutoFit/>
          </a:bodyPr>
          <a:lstStyle/>
          <a:p>
            <a:r>
              <a:rPr lang="en-US" dirty="0" smtClean="0"/>
              <a:t>Shut the box game is a simple pencil box.  It has a string of wooden tiles on a piece of coat hangar wire. (Drilling al the holes in the bottom of the tiles is the hard part.). The wire is inserted in holes in the ends of the box.  Find someone in your pack that is handy with woodworking.  They can make all ( or most) of the parts so Cubs can assemble.  It is important to pre-drill the side nail holes.  That will make it easy for cubs make the finish nails look good.  For ease of construction, an adult can drill a hole as the cub hammers each nail in the bottom.  This will make it much easier for them to drive the nails and keep them straight.</a:t>
            </a:r>
            <a:endParaRPr lang="en-US" dirty="0"/>
          </a:p>
        </p:txBody>
      </p:sp>
      <p:sp>
        <p:nvSpPr>
          <p:cNvPr id="3" name="TextBox 2"/>
          <p:cNvSpPr txBox="1"/>
          <p:nvPr/>
        </p:nvSpPr>
        <p:spPr>
          <a:xfrm>
            <a:off x="379563" y="3303916"/>
            <a:ext cx="1592103" cy="1815882"/>
          </a:xfrm>
          <a:prstGeom prst="rect">
            <a:avLst/>
          </a:prstGeom>
          <a:noFill/>
        </p:spPr>
        <p:txBody>
          <a:bodyPr wrap="none" rtlCol="0">
            <a:spAutoFit/>
          </a:bodyPr>
          <a:lstStyle/>
          <a:p>
            <a:r>
              <a:rPr lang="en-US" sz="1600" dirty="0" smtClean="0"/>
              <a:t>Parts:</a:t>
            </a:r>
          </a:p>
          <a:p>
            <a:pPr marL="285750" indent="-285750">
              <a:buFont typeface="Arial" panose="020B0604020202020204" pitchFamily="34" charset="0"/>
              <a:buChar char="•"/>
            </a:pPr>
            <a:r>
              <a:rPr lang="en-US" sz="1600" dirty="0" smtClean="0"/>
              <a:t>2 sides A</a:t>
            </a:r>
          </a:p>
          <a:p>
            <a:pPr marL="285750" indent="-285750">
              <a:buFont typeface="Arial" panose="020B0604020202020204" pitchFamily="34" charset="0"/>
              <a:buChar char="•"/>
            </a:pPr>
            <a:r>
              <a:rPr lang="en-US" sz="1600" dirty="0" smtClean="0"/>
              <a:t>1 end piece B</a:t>
            </a:r>
          </a:p>
          <a:p>
            <a:pPr marL="285750" indent="-285750">
              <a:buFont typeface="Arial" panose="020B0604020202020204" pitchFamily="34" charset="0"/>
              <a:buChar char="•"/>
            </a:pPr>
            <a:r>
              <a:rPr lang="en-US" sz="1600" dirty="0" smtClean="0"/>
              <a:t>1 end piece C</a:t>
            </a:r>
          </a:p>
          <a:p>
            <a:pPr marL="285750" indent="-285750">
              <a:buFont typeface="Arial" panose="020B0604020202020204" pitchFamily="34" charset="0"/>
              <a:buChar char="•"/>
            </a:pPr>
            <a:r>
              <a:rPr lang="en-US" sz="1600" dirty="0" smtClean="0"/>
              <a:t>1 bottom D</a:t>
            </a:r>
          </a:p>
          <a:p>
            <a:pPr marL="285750" indent="-285750">
              <a:buFont typeface="Arial" panose="020B0604020202020204" pitchFamily="34" charset="0"/>
              <a:buChar char="•"/>
            </a:pPr>
            <a:r>
              <a:rPr lang="en-US" sz="1600" dirty="0" smtClean="0"/>
              <a:t>1 lid E</a:t>
            </a:r>
          </a:p>
          <a:p>
            <a:pPr marL="285750" indent="-285750">
              <a:buFont typeface="Arial" panose="020B0604020202020204" pitchFamily="34" charset="0"/>
              <a:buChar char="•"/>
            </a:pPr>
            <a:r>
              <a:rPr lang="en-US" sz="1600" dirty="0" smtClean="0"/>
              <a:t>9 tiles F</a:t>
            </a:r>
            <a:endParaRPr lang="en-US" sz="1600" dirty="0"/>
          </a:p>
        </p:txBody>
      </p:sp>
    </p:spTree>
    <p:extLst>
      <p:ext uri="{BB962C8B-B14F-4D97-AF65-F5344CB8AC3E}">
        <p14:creationId xmlns:p14="http://schemas.microsoft.com/office/powerpoint/2010/main" val="2916747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533400" y="1752600"/>
            <a:ext cx="3581400" cy="838200"/>
            <a:chOff x="1371600" y="1066800"/>
            <a:chExt cx="3581400" cy="838200"/>
          </a:xfrm>
        </p:grpSpPr>
        <p:sp>
          <p:nvSpPr>
            <p:cNvPr id="4" name="Rectangle 3"/>
            <p:cNvSpPr/>
            <p:nvPr/>
          </p:nvSpPr>
          <p:spPr>
            <a:xfrm>
              <a:off x="1371600" y="1066800"/>
              <a:ext cx="35814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1371600" y="117348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4710626" y="1219200"/>
              <a:ext cx="242374" cy="609600"/>
              <a:chOff x="4710626" y="1219200"/>
              <a:chExt cx="242374" cy="609600"/>
            </a:xfrm>
          </p:grpSpPr>
          <p:sp>
            <p:nvSpPr>
              <p:cNvPr id="7" name="TextBox 6"/>
              <p:cNvSpPr txBox="1"/>
              <p:nvPr/>
            </p:nvSpPr>
            <p:spPr>
              <a:xfrm>
                <a:off x="4710626" y="1219200"/>
                <a:ext cx="242374" cy="369332"/>
              </a:xfrm>
              <a:prstGeom prst="rect">
                <a:avLst/>
              </a:prstGeom>
              <a:noFill/>
            </p:spPr>
            <p:txBody>
              <a:bodyPr wrap="none" rtlCol="0">
                <a:spAutoFit/>
              </a:bodyPr>
              <a:lstStyle/>
              <a:p>
                <a:r>
                  <a:rPr lang="en-US" dirty="0" smtClean="0"/>
                  <a:t>.</a:t>
                </a:r>
                <a:endParaRPr lang="en-US" dirty="0"/>
              </a:p>
            </p:txBody>
          </p:sp>
          <p:sp>
            <p:nvSpPr>
              <p:cNvPr id="8" name="TextBox 7"/>
              <p:cNvSpPr txBox="1"/>
              <p:nvPr/>
            </p:nvSpPr>
            <p:spPr>
              <a:xfrm>
                <a:off x="4710626" y="1459468"/>
                <a:ext cx="242374" cy="369332"/>
              </a:xfrm>
              <a:prstGeom prst="rect">
                <a:avLst/>
              </a:prstGeom>
              <a:noFill/>
            </p:spPr>
            <p:txBody>
              <a:bodyPr wrap="none" rtlCol="0">
                <a:spAutoFit/>
              </a:bodyPr>
              <a:lstStyle/>
              <a:p>
                <a:r>
                  <a:rPr lang="en-US" dirty="0" smtClean="0"/>
                  <a:t>.</a:t>
                </a:r>
                <a:endParaRPr lang="en-US" dirty="0"/>
              </a:p>
            </p:txBody>
          </p:sp>
        </p:grpSp>
        <p:grpSp>
          <p:nvGrpSpPr>
            <p:cNvPr id="14" name="Group 13"/>
            <p:cNvGrpSpPr/>
            <p:nvPr/>
          </p:nvGrpSpPr>
          <p:grpSpPr>
            <a:xfrm>
              <a:off x="1371600" y="1219200"/>
              <a:ext cx="242374" cy="609600"/>
              <a:chOff x="4710626" y="1219200"/>
              <a:chExt cx="242374" cy="609600"/>
            </a:xfrm>
          </p:grpSpPr>
          <p:sp>
            <p:nvSpPr>
              <p:cNvPr id="15" name="TextBox 14"/>
              <p:cNvSpPr txBox="1"/>
              <p:nvPr/>
            </p:nvSpPr>
            <p:spPr>
              <a:xfrm>
                <a:off x="4710626" y="1219200"/>
                <a:ext cx="242374" cy="369332"/>
              </a:xfrm>
              <a:prstGeom prst="rect">
                <a:avLst/>
              </a:prstGeom>
              <a:noFill/>
            </p:spPr>
            <p:txBody>
              <a:bodyPr wrap="none" rtlCol="0">
                <a:spAutoFit/>
              </a:bodyPr>
              <a:lstStyle/>
              <a:p>
                <a:r>
                  <a:rPr lang="en-US" dirty="0" smtClean="0"/>
                  <a:t>.</a:t>
                </a:r>
                <a:endParaRPr lang="en-US" dirty="0"/>
              </a:p>
            </p:txBody>
          </p:sp>
          <p:sp>
            <p:nvSpPr>
              <p:cNvPr id="16" name="TextBox 15"/>
              <p:cNvSpPr txBox="1"/>
              <p:nvPr/>
            </p:nvSpPr>
            <p:spPr>
              <a:xfrm>
                <a:off x="4710626" y="1459468"/>
                <a:ext cx="242374" cy="369332"/>
              </a:xfrm>
              <a:prstGeom prst="rect">
                <a:avLst/>
              </a:prstGeom>
              <a:noFill/>
            </p:spPr>
            <p:txBody>
              <a:bodyPr wrap="none" rtlCol="0">
                <a:spAutoFit/>
              </a:bodyPr>
              <a:lstStyle/>
              <a:p>
                <a:r>
                  <a:rPr lang="en-US" dirty="0" smtClean="0"/>
                  <a:t>.</a:t>
                </a:r>
                <a:endParaRPr lang="en-US" dirty="0"/>
              </a:p>
            </p:txBody>
          </p:sp>
        </p:grpSp>
      </p:grpSp>
      <p:cxnSp>
        <p:nvCxnSpPr>
          <p:cNvPr id="20" name="Straight Arrow Connector 19"/>
          <p:cNvCxnSpPr>
            <a:stCxn id="22" idx="3"/>
          </p:cNvCxnSpPr>
          <p:nvPr/>
        </p:nvCxnSpPr>
        <p:spPr>
          <a:xfrm>
            <a:off x="2787110" y="1556266"/>
            <a:ext cx="132769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33400" y="1556266"/>
            <a:ext cx="160020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119940" y="1371600"/>
            <a:ext cx="667170" cy="369332"/>
          </a:xfrm>
          <a:prstGeom prst="rect">
            <a:avLst/>
          </a:prstGeom>
          <a:noFill/>
        </p:spPr>
        <p:txBody>
          <a:bodyPr wrap="none" rtlCol="0">
            <a:spAutoFit/>
          </a:bodyPr>
          <a:lstStyle/>
          <a:p>
            <a:r>
              <a:rPr lang="en-US" dirty="0" smtClean="0"/>
              <a:t>9 </a:t>
            </a:r>
            <a:r>
              <a:rPr lang="en-US" sz="1200" dirty="0" smtClean="0"/>
              <a:t>3/4</a:t>
            </a:r>
            <a:r>
              <a:rPr lang="en-US" dirty="0" smtClean="0"/>
              <a:t>”</a:t>
            </a:r>
            <a:endParaRPr lang="en-US" dirty="0"/>
          </a:p>
        </p:txBody>
      </p:sp>
      <p:grpSp>
        <p:nvGrpSpPr>
          <p:cNvPr id="27" name="Group 26"/>
          <p:cNvGrpSpPr/>
          <p:nvPr/>
        </p:nvGrpSpPr>
        <p:grpSpPr>
          <a:xfrm>
            <a:off x="4097934" y="1752600"/>
            <a:ext cx="397866" cy="858798"/>
            <a:chOff x="5060470" y="1066800"/>
            <a:chExt cx="397866" cy="858798"/>
          </a:xfrm>
        </p:grpSpPr>
        <p:cxnSp>
          <p:nvCxnSpPr>
            <p:cNvPr id="23" name="Straight Arrow Connector 22"/>
            <p:cNvCxnSpPr/>
            <p:nvPr/>
          </p:nvCxnSpPr>
          <p:spPr>
            <a:xfrm flipV="1">
              <a:off x="5257800" y="1066800"/>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60470" y="1301234"/>
              <a:ext cx="397866" cy="369332"/>
            </a:xfrm>
            <a:prstGeom prst="rect">
              <a:avLst/>
            </a:prstGeom>
            <a:noFill/>
          </p:spPr>
          <p:txBody>
            <a:bodyPr wrap="none" rtlCol="0">
              <a:spAutoFit/>
            </a:bodyPr>
            <a:lstStyle/>
            <a:p>
              <a:r>
                <a:rPr lang="en-US" dirty="0"/>
                <a:t>2</a:t>
              </a:r>
              <a:r>
                <a:rPr lang="en-US" dirty="0" smtClean="0"/>
                <a:t>”</a:t>
              </a:r>
              <a:endParaRPr lang="en-US" dirty="0"/>
            </a:p>
          </p:txBody>
        </p:sp>
        <p:cxnSp>
          <p:nvCxnSpPr>
            <p:cNvPr id="26" name="Straight Arrow Connector 25"/>
            <p:cNvCxnSpPr/>
            <p:nvPr/>
          </p:nvCxnSpPr>
          <p:spPr>
            <a:xfrm>
              <a:off x="5250180" y="1588532"/>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5181600" y="1743697"/>
            <a:ext cx="1177290" cy="5217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019800" y="1635231"/>
            <a:ext cx="301686" cy="646331"/>
          </a:xfrm>
          <a:prstGeom prst="rect">
            <a:avLst/>
          </a:prstGeom>
          <a:noFill/>
        </p:spPr>
        <p:txBody>
          <a:bodyPr wrap="none" rtlCol="0">
            <a:spAutoFit/>
          </a:bodyPr>
          <a:lstStyle/>
          <a:p>
            <a:r>
              <a:rPr lang="en-US" sz="3600" dirty="0" smtClean="0"/>
              <a:t>.</a:t>
            </a:r>
            <a:endParaRPr lang="en-US" sz="3600" dirty="0"/>
          </a:p>
        </p:txBody>
      </p:sp>
      <p:grpSp>
        <p:nvGrpSpPr>
          <p:cNvPr id="53" name="Group 52"/>
          <p:cNvGrpSpPr/>
          <p:nvPr/>
        </p:nvGrpSpPr>
        <p:grpSpPr>
          <a:xfrm>
            <a:off x="7028313" y="1113499"/>
            <a:ext cx="1177290" cy="369332"/>
            <a:chOff x="7028313" y="698123"/>
            <a:chExt cx="1177290" cy="369332"/>
          </a:xfrm>
        </p:grpSpPr>
        <p:cxnSp>
          <p:nvCxnSpPr>
            <p:cNvPr id="30" name="Straight Arrow Connector 29"/>
            <p:cNvCxnSpPr/>
            <p:nvPr/>
          </p:nvCxnSpPr>
          <p:spPr>
            <a:xfrm>
              <a:off x="7771332" y="873145"/>
              <a:ext cx="434271"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7028313" y="877848"/>
              <a:ext cx="44577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409313" y="698123"/>
              <a:ext cx="397866" cy="369332"/>
            </a:xfrm>
            <a:prstGeom prst="rect">
              <a:avLst/>
            </a:prstGeom>
            <a:noFill/>
          </p:spPr>
          <p:txBody>
            <a:bodyPr wrap="none" rtlCol="0">
              <a:spAutoFit/>
            </a:bodyPr>
            <a:lstStyle/>
            <a:p>
              <a:r>
                <a:rPr lang="en-US" dirty="0"/>
                <a:t>3</a:t>
              </a:r>
              <a:r>
                <a:rPr lang="en-US" dirty="0" smtClean="0"/>
                <a:t>”</a:t>
              </a:r>
              <a:endParaRPr lang="en-US" dirty="0"/>
            </a:p>
          </p:txBody>
        </p:sp>
      </p:grpSp>
      <p:sp>
        <p:nvSpPr>
          <p:cNvPr id="39" name="TextBox 38"/>
          <p:cNvSpPr txBox="1"/>
          <p:nvPr/>
        </p:nvSpPr>
        <p:spPr>
          <a:xfrm>
            <a:off x="6358890" y="1819897"/>
            <a:ext cx="667170" cy="369332"/>
          </a:xfrm>
          <a:prstGeom prst="rect">
            <a:avLst/>
          </a:prstGeom>
          <a:noFill/>
        </p:spPr>
        <p:txBody>
          <a:bodyPr wrap="none" rtlCol="0">
            <a:spAutoFit/>
          </a:bodyPr>
          <a:lstStyle/>
          <a:p>
            <a:r>
              <a:rPr lang="en-US" dirty="0" smtClean="0"/>
              <a:t>1 </a:t>
            </a:r>
            <a:r>
              <a:rPr lang="en-US" sz="1200" dirty="0" smtClean="0"/>
              <a:t>3/8</a:t>
            </a:r>
            <a:r>
              <a:rPr lang="en-US" dirty="0" smtClean="0"/>
              <a:t>”</a:t>
            </a:r>
            <a:endParaRPr lang="en-US" dirty="0"/>
          </a:p>
        </p:txBody>
      </p:sp>
      <p:cxnSp>
        <p:nvCxnSpPr>
          <p:cNvPr id="40" name="Straight Arrow Connector 39"/>
          <p:cNvCxnSpPr/>
          <p:nvPr/>
        </p:nvCxnSpPr>
        <p:spPr>
          <a:xfrm flipV="1">
            <a:off x="6553200" y="1720405"/>
            <a:ext cx="0" cy="1577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6549390" y="2096896"/>
            <a:ext cx="0" cy="1577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7026060" y="1459093"/>
            <a:ext cx="1179543"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p:cNvGrpSpPr/>
          <p:nvPr/>
        </p:nvGrpSpPr>
        <p:grpSpPr>
          <a:xfrm>
            <a:off x="8205603" y="1445401"/>
            <a:ext cx="397866" cy="858798"/>
            <a:chOff x="5060470" y="1066800"/>
            <a:chExt cx="397866" cy="858798"/>
          </a:xfrm>
        </p:grpSpPr>
        <p:cxnSp>
          <p:nvCxnSpPr>
            <p:cNvPr id="48" name="Straight Arrow Connector 47"/>
            <p:cNvCxnSpPr/>
            <p:nvPr/>
          </p:nvCxnSpPr>
          <p:spPr>
            <a:xfrm flipV="1">
              <a:off x="5257800" y="1066800"/>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060470" y="1301234"/>
              <a:ext cx="397866" cy="369332"/>
            </a:xfrm>
            <a:prstGeom prst="rect">
              <a:avLst/>
            </a:prstGeom>
            <a:noFill/>
          </p:spPr>
          <p:txBody>
            <a:bodyPr wrap="none" rtlCol="0">
              <a:spAutoFit/>
            </a:bodyPr>
            <a:lstStyle/>
            <a:p>
              <a:r>
                <a:rPr lang="en-US" dirty="0"/>
                <a:t>2</a:t>
              </a:r>
              <a:r>
                <a:rPr lang="en-US" dirty="0" smtClean="0"/>
                <a:t>”</a:t>
              </a:r>
              <a:endParaRPr lang="en-US" dirty="0"/>
            </a:p>
          </p:txBody>
        </p:sp>
        <p:cxnSp>
          <p:nvCxnSpPr>
            <p:cNvPr id="50" name="Straight Arrow Connector 49"/>
            <p:cNvCxnSpPr/>
            <p:nvPr/>
          </p:nvCxnSpPr>
          <p:spPr>
            <a:xfrm>
              <a:off x="5250180" y="1588532"/>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1" name="TextBox 50"/>
          <p:cNvSpPr txBox="1"/>
          <p:nvPr/>
        </p:nvSpPr>
        <p:spPr>
          <a:xfrm>
            <a:off x="7098102" y="1653603"/>
            <a:ext cx="301686" cy="646331"/>
          </a:xfrm>
          <a:prstGeom prst="rect">
            <a:avLst/>
          </a:prstGeom>
          <a:noFill/>
        </p:spPr>
        <p:txBody>
          <a:bodyPr wrap="none" rtlCol="0">
            <a:spAutoFit/>
          </a:bodyPr>
          <a:lstStyle/>
          <a:p>
            <a:r>
              <a:rPr lang="en-US" sz="3600" dirty="0" smtClean="0"/>
              <a:t>.</a:t>
            </a:r>
            <a:endParaRPr lang="en-US" sz="3600" dirty="0"/>
          </a:p>
        </p:txBody>
      </p:sp>
      <p:sp>
        <p:nvSpPr>
          <p:cNvPr id="52" name="TextBox 51"/>
          <p:cNvSpPr txBox="1"/>
          <p:nvPr/>
        </p:nvSpPr>
        <p:spPr>
          <a:xfrm>
            <a:off x="1524000" y="2590800"/>
            <a:ext cx="1968809" cy="369332"/>
          </a:xfrm>
          <a:prstGeom prst="rect">
            <a:avLst/>
          </a:prstGeom>
          <a:noFill/>
        </p:spPr>
        <p:txBody>
          <a:bodyPr wrap="none" rtlCol="0">
            <a:spAutoFit/>
          </a:bodyPr>
          <a:lstStyle/>
          <a:p>
            <a:r>
              <a:rPr lang="en-US" dirty="0" smtClean="0"/>
              <a:t>2 of </a:t>
            </a:r>
            <a:r>
              <a:rPr lang="en-US" dirty="0" smtClean="0"/>
              <a:t>these (sides A)</a:t>
            </a:r>
            <a:endParaRPr lang="en-US" dirty="0"/>
          </a:p>
        </p:txBody>
      </p:sp>
      <p:grpSp>
        <p:nvGrpSpPr>
          <p:cNvPr id="54" name="Group 53"/>
          <p:cNvGrpSpPr/>
          <p:nvPr/>
        </p:nvGrpSpPr>
        <p:grpSpPr>
          <a:xfrm>
            <a:off x="5181600" y="1407286"/>
            <a:ext cx="1177290" cy="369332"/>
            <a:chOff x="7028313" y="698123"/>
            <a:chExt cx="1177290" cy="369332"/>
          </a:xfrm>
        </p:grpSpPr>
        <p:cxnSp>
          <p:nvCxnSpPr>
            <p:cNvPr id="55" name="Straight Arrow Connector 54"/>
            <p:cNvCxnSpPr/>
            <p:nvPr/>
          </p:nvCxnSpPr>
          <p:spPr>
            <a:xfrm>
              <a:off x="7771332" y="873145"/>
              <a:ext cx="434271"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a:off x="7028313" y="877848"/>
              <a:ext cx="44577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409313" y="698123"/>
              <a:ext cx="397866" cy="369332"/>
            </a:xfrm>
            <a:prstGeom prst="rect">
              <a:avLst/>
            </a:prstGeom>
            <a:noFill/>
          </p:spPr>
          <p:txBody>
            <a:bodyPr wrap="none" rtlCol="0">
              <a:spAutoFit/>
            </a:bodyPr>
            <a:lstStyle/>
            <a:p>
              <a:r>
                <a:rPr lang="en-US" dirty="0"/>
                <a:t>3</a:t>
              </a:r>
              <a:r>
                <a:rPr lang="en-US" dirty="0" smtClean="0"/>
                <a:t>”</a:t>
              </a:r>
              <a:endParaRPr lang="en-US" dirty="0"/>
            </a:p>
          </p:txBody>
        </p:sp>
      </p:grpSp>
      <p:sp>
        <p:nvSpPr>
          <p:cNvPr id="58" name="Rectangle 57"/>
          <p:cNvSpPr/>
          <p:nvPr/>
        </p:nvSpPr>
        <p:spPr>
          <a:xfrm>
            <a:off x="6465725" y="4399090"/>
            <a:ext cx="346404" cy="10228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7074518" y="4399090"/>
            <a:ext cx="173202" cy="10228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7014059" y="4780090"/>
            <a:ext cx="301686" cy="646331"/>
          </a:xfrm>
          <a:prstGeom prst="rect">
            <a:avLst/>
          </a:prstGeom>
          <a:noFill/>
        </p:spPr>
        <p:txBody>
          <a:bodyPr wrap="none" rtlCol="0">
            <a:spAutoFit/>
          </a:bodyPr>
          <a:lstStyle/>
          <a:p>
            <a:r>
              <a:rPr lang="en-US" sz="3600" dirty="0" smtClean="0"/>
              <a:t>.</a:t>
            </a:r>
            <a:endParaRPr lang="en-US" sz="3600" dirty="0"/>
          </a:p>
        </p:txBody>
      </p:sp>
      <p:cxnSp>
        <p:nvCxnSpPr>
          <p:cNvPr id="63" name="Straight Connector 62"/>
          <p:cNvCxnSpPr/>
          <p:nvPr/>
        </p:nvCxnSpPr>
        <p:spPr>
          <a:xfrm>
            <a:off x="6465725" y="5237290"/>
            <a:ext cx="34640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rot="16200000">
            <a:off x="6284773" y="5585548"/>
            <a:ext cx="685380" cy="369332"/>
          </a:xfrm>
          <a:prstGeom prst="rect">
            <a:avLst/>
          </a:prstGeom>
          <a:noFill/>
        </p:spPr>
        <p:txBody>
          <a:bodyPr wrap="none" rtlCol="0">
            <a:spAutoFit/>
          </a:bodyPr>
          <a:lstStyle/>
          <a:p>
            <a:r>
              <a:rPr lang="en-US" dirty="0" smtClean="0"/>
              <a:t>Front</a:t>
            </a:r>
            <a:endParaRPr lang="en-US" dirty="0"/>
          </a:p>
        </p:txBody>
      </p:sp>
      <p:sp>
        <p:nvSpPr>
          <p:cNvPr id="65" name="TextBox 64"/>
          <p:cNvSpPr txBox="1"/>
          <p:nvPr/>
        </p:nvSpPr>
        <p:spPr>
          <a:xfrm rot="16200000">
            <a:off x="6839100" y="5533162"/>
            <a:ext cx="580608" cy="369332"/>
          </a:xfrm>
          <a:prstGeom prst="rect">
            <a:avLst/>
          </a:prstGeom>
          <a:noFill/>
        </p:spPr>
        <p:txBody>
          <a:bodyPr wrap="none" rtlCol="0">
            <a:spAutoFit/>
          </a:bodyPr>
          <a:lstStyle/>
          <a:p>
            <a:r>
              <a:rPr lang="en-US" dirty="0" smtClean="0"/>
              <a:t>Side</a:t>
            </a:r>
            <a:endParaRPr lang="en-US" dirty="0"/>
          </a:p>
        </p:txBody>
      </p:sp>
      <p:sp>
        <p:nvSpPr>
          <p:cNvPr id="72" name="TextBox 71"/>
          <p:cNvSpPr txBox="1"/>
          <p:nvPr/>
        </p:nvSpPr>
        <p:spPr>
          <a:xfrm>
            <a:off x="6915474" y="4050438"/>
            <a:ext cx="498855" cy="253916"/>
          </a:xfrm>
          <a:prstGeom prst="rect">
            <a:avLst/>
          </a:prstGeom>
          <a:noFill/>
        </p:spPr>
        <p:txBody>
          <a:bodyPr wrap="none" rtlCol="0">
            <a:spAutoFit/>
          </a:bodyPr>
          <a:lstStyle/>
          <a:p>
            <a:r>
              <a:rPr lang="en-US" sz="1050" dirty="0" smtClean="0"/>
              <a:t>5/16”</a:t>
            </a:r>
            <a:endParaRPr lang="en-US" sz="1050" dirty="0"/>
          </a:p>
        </p:txBody>
      </p:sp>
      <p:sp>
        <p:nvSpPr>
          <p:cNvPr id="73" name="Left Brace 72"/>
          <p:cNvSpPr/>
          <p:nvPr/>
        </p:nvSpPr>
        <p:spPr>
          <a:xfrm rot="5400000">
            <a:off x="7124114" y="4208034"/>
            <a:ext cx="50958" cy="243597"/>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Left Brace 73"/>
          <p:cNvSpPr/>
          <p:nvPr/>
        </p:nvSpPr>
        <p:spPr>
          <a:xfrm rot="5400000">
            <a:off x="6613447" y="4110444"/>
            <a:ext cx="50960" cy="429804"/>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TextBox 74"/>
          <p:cNvSpPr txBox="1"/>
          <p:nvPr/>
        </p:nvSpPr>
        <p:spPr>
          <a:xfrm>
            <a:off x="6424025" y="4074353"/>
            <a:ext cx="429926" cy="253916"/>
          </a:xfrm>
          <a:prstGeom prst="rect">
            <a:avLst/>
          </a:prstGeom>
          <a:noFill/>
        </p:spPr>
        <p:txBody>
          <a:bodyPr wrap="none" rtlCol="0">
            <a:spAutoFit/>
          </a:bodyPr>
          <a:lstStyle/>
          <a:p>
            <a:r>
              <a:rPr lang="en-US" sz="1050" dirty="0" smtClean="0"/>
              <a:t>3/4”</a:t>
            </a:r>
            <a:endParaRPr lang="en-US" sz="1050" dirty="0"/>
          </a:p>
        </p:txBody>
      </p:sp>
      <p:cxnSp>
        <p:nvCxnSpPr>
          <p:cNvPr id="77" name="Straight Arrow Connector 76"/>
          <p:cNvCxnSpPr/>
          <p:nvPr/>
        </p:nvCxnSpPr>
        <p:spPr>
          <a:xfrm flipV="1">
            <a:off x="6265189" y="4399090"/>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5871059" y="4703890"/>
            <a:ext cx="667170" cy="369332"/>
          </a:xfrm>
          <a:prstGeom prst="rect">
            <a:avLst/>
          </a:prstGeom>
          <a:noFill/>
        </p:spPr>
        <p:txBody>
          <a:bodyPr wrap="none" rtlCol="0">
            <a:spAutoFit/>
          </a:bodyPr>
          <a:lstStyle/>
          <a:p>
            <a:r>
              <a:rPr lang="en-US" dirty="0" smtClean="0"/>
              <a:t>2 </a:t>
            </a:r>
            <a:r>
              <a:rPr lang="en-US" sz="1200" dirty="0" smtClean="0"/>
              <a:t>1/2</a:t>
            </a:r>
            <a:r>
              <a:rPr lang="en-US" dirty="0" smtClean="0"/>
              <a:t>”</a:t>
            </a:r>
            <a:endParaRPr lang="en-US" dirty="0"/>
          </a:p>
        </p:txBody>
      </p:sp>
      <p:cxnSp>
        <p:nvCxnSpPr>
          <p:cNvPr id="79" name="Straight Arrow Connector 78"/>
          <p:cNvCxnSpPr/>
          <p:nvPr/>
        </p:nvCxnSpPr>
        <p:spPr>
          <a:xfrm>
            <a:off x="6257569" y="5084890"/>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6480659" y="5264853"/>
            <a:ext cx="34640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Right Brace 1"/>
          <p:cNvSpPr/>
          <p:nvPr/>
        </p:nvSpPr>
        <p:spPr>
          <a:xfrm rot="5400000">
            <a:off x="6517265" y="5505611"/>
            <a:ext cx="425859" cy="1171099"/>
          </a:xfrm>
          <a:prstGeom prst="rightBrace">
            <a:avLst>
              <a:gd name="adj1" fmla="val 8333"/>
              <a:gd name="adj2" fmla="val 50988"/>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p:cNvSpPr txBox="1"/>
          <p:nvPr/>
        </p:nvSpPr>
        <p:spPr>
          <a:xfrm>
            <a:off x="6358938" y="6304090"/>
            <a:ext cx="1042273" cy="369332"/>
          </a:xfrm>
          <a:prstGeom prst="rect">
            <a:avLst/>
          </a:prstGeom>
          <a:noFill/>
        </p:spPr>
        <p:txBody>
          <a:bodyPr wrap="none" rtlCol="0">
            <a:spAutoFit/>
          </a:bodyPr>
          <a:lstStyle/>
          <a:p>
            <a:r>
              <a:rPr lang="en-US" dirty="0" smtClean="0"/>
              <a:t>9 </a:t>
            </a:r>
            <a:r>
              <a:rPr lang="en-US" dirty="0" smtClean="0"/>
              <a:t>tiles (F)</a:t>
            </a:r>
            <a:endParaRPr lang="en-US" dirty="0"/>
          </a:p>
        </p:txBody>
      </p:sp>
      <p:sp>
        <p:nvSpPr>
          <p:cNvPr id="5" name="TextBox 4"/>
          <p:cNvSpPr txBox="1"/>
          <p:nvPr/>
        </p:nvSpPr>
        <p:spPr>
          <a:xfrm>
            <a:off x="5711079" y="3163669"/>
            <a:ext cx="3001467" cy="646331"/>
          </a:xfrm>
          <a:prstGeom prst="rect">
            <a:avLst/>
          </a:prstGeom>
          <a:noFill/>
        </p:spPr>
        <p:txBody>
          <a:bodyPr wrap="square" rtlCol="0">
            <a:spAutoFit/>
          </a:bodyPr>
          <a:lstStyle/>
          <a:p>
            <a:r>
              <a:rPr lang="en-US" dirty="0" smtClean="0"/>
              <a:t>Hole part way through to hold the coat hanger wire</a:t>
            </a:r>
            <a:endParaRPr lang="en-US" dirty="0"/>
          </a:p>
        </p:txBody>
      </p:sp>
      <p:cxnSp>
        <p:nvCxnSpPr>
          <p:cNvPr id="10" name="Straight Arrow Connector 9"/>
          <p:cNvCxnSpPr/>
          <p:nvPr/>
        </p:nvCxnSpPr>
        <p:spPr>
          <a:xfrm flipH="1" flipV="1">
            <a:off x="6170643" y="2112791"/>
            <a:ext cx="855418" cy="115490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7178461" y="2173857"/>
            <a:ext cx="41848" cy="111580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543801" y="5638800"/>
            <a:ext cx="1522562" cy="923330"/>
          </a:xfrm>
          <a:prstGeom prst="rect">
            <a:avLst/>
          </a:prstGeom>
          <a:noFill/>
        </p:spPr>
        <p:txBody>
          <a:bodyPr wrap="square" rtlCol="0">
            <a:spAutoFit/>
          </a:bodyPr>
          <a:lstStyle/>
          <a:p>
            <a:r>
              <a:rPr lang="en-US" dirty="0" smtClean="0"/>
              <a:t>Hole </a:t>
            </a:r>
            <a:r>
              <a:rPr lang="en-US" dirty="0" smtClean="0"/>
              <a:t>Big enough for </a:t>
            </a:r>
            <a:r>
              <a:rPr lang="en-US" dirty="0" smtClean="0"/>
              <a:t>wire</a:t>
            </a:r>
            <a:endParaRPr lang="en-US" dirty="0"/>
          </a:p>
        </p:txBody>
      </p:sp>
      <p:cxnSp>
        <p:nvCxnSpPr>
          <p:cNvPr id="31" name="Straight Arrow Connector 30"/>
          <p:cNvCxnSpPr/>
          <p:nvPr/>
        </p:nvCxnSpPr>
        <p:spPr>
          <a:xfrm flipH="1" flipV="1">
            <a:off x="7161119" y="5237291"/>
            <a:ext cx="448880" cy="48053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7201" y="304800"/>
            <a:ext cx="8534400" cy="923330"/>
          </a:xfrm>
          <a:prstGeom prst="rect">
            <a:avLst/>
          </a:prstGeom>
          <a:noFill/>
        </p:spPr>
        <p:txBody>
          <a:bodyPr wrap="square" rtlCol="0">
            <a:spAutoFit/>
          </a:bodyPr>
          <a:lstStyle/>
          <a:p>
            <a:r>
              <a:rPr lang="en-US" dirty="0" smtClean="0"/>
              <a:t>Here are the plans for a “Shut the Box” game.  The one you make doesn’t have to be exactly the same.  You just want a pencil box with a string of tiles strung on a coat hangar wire.</a:t>
            </a:r>
            <a:endParaRPr lang="en-US" dirty="0"/>
          </a:p>
        </p:txBody>
      </p:sp>
      <p:sp>
        <p:nvSpPr>
          <p:cNvPr id="62" name="Rectangle 61"/>
          <p:cNvSpPr/>
          <p:nvPr/>
        </p:nvSpPr>
        <p:spPr>
          <a:xfrm>
            <a:off x="3505200" y="3332202"/>
            <a:ext cx="346404"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p:cNvGrpSpPr/>
          <p:nvPr/>
        </p:nvGrpSpPr>
        <p:grpSpPr>
          <a:xfrm>
            <a:off x="3962400" y="3332202"/>
            <a:ext cx="397866" cy="858798"/>
            <a:chOff x="5060470" y="1066800"/>
            <a:chExt cx="397866" cy="858798"/>
          </a:xfrm>
        </p:grpSpPr>
        <p:cxnSp>
          <p:nvCxnSpPr>
            <p:cNvPr id="67" name="Straight Arrow Connector 66"/>
            <p:cNvCxnSpPr/>
            <p:nvPr/>
          </p:nvCxnSpPr>
          <p:spPr>
            <a:xfrm flipV="1">
              <a:off x="5257800" y="1066800"/>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060470" y="1301234"/>
              <a:ext cx="397866" cy="369332"/>
            </a:xfrm>
            <a:prstGeom prst="rect">
              <a:avLst/>
            </a:prstGeom>
            <a:noFill/>
          </p:spPr>
          <p:txBody>
            <a:bodyPr wrap="none" rtlCol="0">
              <a:spAutoFit/>
            </a:bodyPr>
            <a:lstStyle/>
            <a:p>
              <a:r>
                <a:rPr lang="en-US" dirty="0"/>
                <a:t>2</a:t>
              </a:r>
              <a:r>
                <a:rPr lang="en-US" dirty="0" smtClean="0"/>
                <a:t>”</a:t>
              </a:r>
              <a:endParaRPr lang="en-US" dirty="0"/>
            </a:p>
          </p:txBody>
        </p:sp>
        <p:cxnSp>
          <p:nvCxnSpPr>
            <p:cNvPr id="69" name="Straight Arrow Connector 68"/>
            <p:cNvCxnSpPr/>
            <p:nvPr/>
          </p:nvCxnSpPr>
          <p:spPr>
            <a:xfrm>
              <a:off x="5250180" y="1588532"/>
              <a:ext cx="0" cy="33706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0" name="Left Brace 69"/>
          <p:cNvSpPr/>
          <p:nvPr/>
        </p:nvSpPr>
        <p:spPr>
          <a:xfrm rot="5400000">
            <a:off x="3645818" y="3063493"/>
            <a:ext cx="50960" cy="429804"/>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TextBox 70"/>
          <p:cNvSpPr txBox="1"/>
          <p:nvPr/>
        </p:nvSpPr>
        <p:spPr>
          <a:xfrm>
            <a:off x="3456274" y="3027402"/>
            <a:ext cx="429926" cy="253916"/>
          </a:xfrm>
          <a:prstGeom prst="rect">
            <a:avLst/>
          </a:prstGeom>
          <a:noFill/>
        </p:spPr>
        <p:txBody>
          <a:bodyPr wrap="none" rtlCol="0">
            <a:spAutoFit/>
          </a:bodyPr>
          <a:lstStyle/>
          <a:p>
            <a:r>
              <a:rPr lang="en-US" sz="1050" dirty="0" smtClean="0"/>
              <a:t>3/4”</a:t>
            </a:r>
            <a:endParaRPr lang="en-US" sz="1050" dirty="0"/>
          </a:p>
        </p:txBody>
      </p:sp>
      <p:sp>
        <p:nvSpPr>
          <p:cNvPr id="76" name="TextBox 75"/>
          <p:cNvSpPr txBox="1"/>
          <p:nvPr/>
        </p:nvSpPr>
        <p:spPr>
          <a:xfrm>
            <a:off x="2895600" y="3637002"/>
            <a:ext cx="667170" cy="369332"/>
          </a:xfrm>
          <a:prstGeom prst="rect">
            <a:avLst/>
          </a:prstGeom>
          <a:noFill/>
        </p:spPr>
        <p:txBody>
          <a:bodyPr wrap="none" rtlCol="0">
            <a:spAutoFit/>
          </a:bodyPr>
          <a:lstStyle/>
          <a:p>
            <a:r>
              <a:rPr lang="en-US" dirty="0" smtClean="0"/>
              <a:t>1 </a:t>
            </a:r>
            <a:r>
              <a:rPr lang="en-US" sz="1200" dirty="0" smtClean="0"/>
              <a:t>3/8</a:t>
            </a:r>
            <a:r>
              <a:rPr lang="en-US" dirty="0" smtClean="0"/>
              <a:t>”</a:t>
            </a:r>
            <a:endParaRPr lang="en-US" dirty="0"/>
          </a:p>
        </p:txBody>
      </p:sp>
      <p:cxnSp>
        <p:nvCxnSpPr>
          <p:cNvPr id="81" name="Straight Arrow Connector 80"/>
          <p:cNvCxnSpPr/>
          <p:nvPr/>
        </p:nvCxnSpPr>
        <p:spPr>
          <a:xfrm flipV="1">
            <a:off x="3318510" y="3602042"/>
            <a:ext cx="0" cy="1577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3314700" y="3978533"/>
            <a:ext cx="0" cy="1577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505200" y="3484602"/>
            <a:ext cx="1524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 y="3027402"/>
            <a:ext cx="3329796" cy="738664"/>
          </a:xfrm>
          <a:prstGeom prst="rect">
            <a:avLst/>
          </a:prstGeom>
          <a:noFill/>
        </p:spPr>
        <p:txBody>
          <a:bodyPr wrap="square" rtlCol="0">
            <a:spAutoFit/>
          </a:bodyPr>
          <a:lstStyle/>
          <a:p>
            <a:r>
              <a:rPr lang="en-US" sz="1400" dirty="0" smtClean="0"/>
              <a:t>Dado slot slightly wider than 1/8”, ¼” deep.  Needs to be wide enough for lid E to slide into.</a:t>
            </a:r>
            <a:endParaRPr lang="en-US" sz="1400" dirty="0"/>
          </a:p>
        </p:txBody>
      </p:sp>
      <p:cxnSp>
        <p:nvCxnSpPr>
          <p:cNvPr id="83" name="Straight Arrow Connector 82"/>
          <p:cNvCxnSpPr/>
          <p:nvPr/>
        </p:nvCxnSpPr>
        <p:spPr>
          <a:xfrm>
            <a:off x="3200400" y="3256002"/>
            <a:ext cx="228600" cy="2286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143000" y="1219200"/>
            <a:ext cx="1069973" cy="369332"/>
          </a:xfrm>
          <a:prstGeom prst="rect">
            <a:avLst/>
          </a:prstGeom>
          <a:noFill/>
        </p:spPr>
        <p:txBody>
          <a:bodyPr wrap="none" rtlCol="0">
            <a:spAutoFit/>
          </a:bodyPr>
          <a:lstStyle/>
          <a:p>
            <a:r>
              <a:rPr lang="en-US" dirty="0" smtClean="0"/>
              <a:t>Side view</a:t>
            </a:r>
            <a:endParaRPr lang="en-US" dirty="0"/>
          </a:p>
        </p:txBody>
      </p:sp>
      <p:sp>
        <p:nvSpPr>
          <p:cNvPr id="37" name="TextBox 36"/>
          <p:cNvSpPr txBox="1"/>
          <p:nvPr/>
        </p:nvSpPr>
        <p:spPr>
          <a:xfrm>
            <a:off x="3276600" y="2819400"/>
            <a:ext cx="1057149" cy="369332"/>
          </a:xfrm>
          <a:prstGeom prst="rect">
            <a:avLst/>
          </a:prstGeom>
          <a:noFill/>
        </p:spPr>
        <p:txBody>
          <a:bodyPr wrap="none" rtlCol="0">
            <a:spAutoFit/>
          </a:bodyPr>
          <a:lstStyle/>
          <a:p>
            <a:r>
              <a:rPr lang="en-US" dirty="0" smtClean="0"/>
              <a:t>End View</a:t>
            </a:r>
            <a:endParaRPr lang="en-US" dirty="0"/>
          </a:p>
        </p:txBody>
      </p:sp>
      <p:sp>
        <p:nvSpPr>
          <p:cNvPr id="38" name="TextBox 37"/>
          <p:cNvSpPr txBox="1"/>
          <p:nvPr/>
        </p:nvSpPr>
        <p:spPr>
          <a:xfrm>
            <a:off x="1623646" y="2203551"/>
            <a:ext cx="1499962" cy="307777"/>
          </a:xfrm>
          <a:prstGeom prst="rect">
            <a:avLst/>
          </a:prstGeom>
          <a:noFill/>
        </p:spPr>
        <p:txBody>
          <a:bodyPr wrap="none" rtlCol="0">
            <a:spAutoFit/>
          </a:bodyPr>
          <a:lstStyle/>
          <a:p>
            <a:r>
              <a:rPr lang="en-US" sz="1400" dirty="0" smtClean="0"/>
              <a:t>Pre-drill nail holes</a:t>
            </a:r>
            <a:endParaRPr lang="en-US" sz="1400" dirty="0"/>
          </a:p>
        </p:txBody>
      </p:sp>
      <p:sp>
        <p:nvSpPr>
          <p:cNvPr id="41" name="TextBox 40"/>
          <p:cNvSpPr txBox="1"/>
          <p:nvPr/>
        </p:nvSpPr>
        <p:spPr>
          <a:xfrm>
            <a:off x="2130725" y="1992701"/>
            <a:ext cx="317716" cy="369332"/>
          </a:xfrm>
          <a:prstGeom prst="rect">
            <a:avLst/>
          </a:prstGeom>
          <a:noFill/>
        </p:spPr>
        <p:txBody>
          <a:bodyPr wrap="none" rtlCol="0">
            <a:spAutoFit/>
          </a:bodyPr>
          <a:lstStyle/>
          <a:p>
            <a:r>
              <a:rPr lang="en-US" dirty="0" smtClean="0"/>
              <a:t>A</a:t>
            </a:r>
            <a:endParaRPr lang="en-US" dirty="0"/>
          </a:p>
        </p:txBody>
      </p:sp>
      <p:sp>
        <p:nvSpPr>
          <p:cNvPr id="88" name="TextBox 87"/>
          <p:cNvSpPr txBox="1"/>
          <p:nvPr/>
        </p:nvSpPr>
        <p:spPr>
          <a:xfrm>
            <a:off x="7484853" y="1662022"/>
            <a:ext cx="317716" cy="369332"/>
          </a:xfrm>
          <a:prstGeom prst="rect">
            <a:avLst/>
          </a:prstGeom>
          <a:noFill/>
        </p:spPr>
        <p:txBody>
          <a:bodyPr wrap="none" rtlCol="0">
            <a:spAutoFit/>
          </a:bodyPr>
          <a:lstStyle/>
          <a:p>
            <a:r>
              <a:rPr lang="en-US" dirty="0" smtClean="0"/>
              <a:t>B</a:t>
            </a:r>
            <a:endParaRPr lang="en-US" dirty="0"/>
          </a:p>
        </p:txBody>
      </p:sp>
      <p:sp>
        <p:nvSpPr>
          <p:cNvPr id="89" name="TextBox 88"/>
          <p:cNvSpPr txBox="1"/>
          <p:nvPr/>
        </p:nvSpPr>
        <p:spPr>
          <a:xfrm>
            <a:off x="5604294" y="1765539"/>
            <a:ext cx="317716" cy="369332"/>
          </a:xfrm>
          <a:prstGeom prst="rect">
            <a:avLst/>
          </a:prstGeom>
          <a:noFill/>
        </p:spPr>
        <p:txBody>
          <a:bodyPr wrap="none" rtlCol="0">
            <a:spAutoFit/>
          </a:bodyPr>
          <a:lstStyle/>
          <a:p>
            <a:r>
              <a:rPr lang="en-US" dirty="0" smtClean="0"/>
              <a:t>C</a:t>
            </a:r>
            <a:endParaRPr lang="en-US" dirty="0"/>
          </a:p>
        </p:txBody>
      </p:sp>
      <p:grpSp>
        <p:nvGrpSpPr>
          <p:cNvPr id="42" name="Group 41"/>
          <p:cNvGrpSpPr/>
          <p:nvPr/>
        </p:nvGrpSpPr>
        <p:grpSpPr>
          <a:xfrm>
            <a:off x="304800" y="4343400"/>
            <a:ext cx="3657600" cy="2362200"/>
            <a:chOff x="304800" y="4343400"/>
            <a:chExt cx="3657600" cy="2362200"/>
          </a:xfrm>
        </p:grpSpPr>
        <p:sp>
          <p:nvSpPr>
            <p:cNvPr id="84" name="Rectangle 83"/>
            <p:cNvSpPr/>
            <p:nvPr/>
          </p:nvSpPr>
          <p:spPr>
            <a:xfrm>
              <a:off x="304800" y="4343400"/>
              <a:ext cx="36576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09600" y="4572000"/>
              <a:ext cx="3025700" cy="369332"/>
            </a:xfrm>
            <a:prstGeom prst="rect">
              <a:avLst/>
            </a:prstGeom>
            <a:noFill/>
          </p:spPr>
          <p:txBody>
            <a:bodyPr wrap="none" rtlCol="0">
              <a:spAutoFit/>
            </a:bodyPr>
            <a:lstStyle/>
            <a:p>
              <a:r>
                <a:rPr lang="en-US" dirty="0" smtClean="0"/>
                <a:t>4 ½” x 9 ¾”, 1/8” thin plywood</a:t>
              </a:r>
              <a:endParaRPr lang="en-US" dirty="0"/>
            </a:p>
          </p:txBody>
        </p:sp>
        <p:sp>
          <p:nvSpPr>
            <p:cNvPr id="35" name="TextBox 34"/>
            <p:cNvSpPr txBox="1"/>
            <p:nvPr/>
          </p:nvSpPr>
          <p:spPr>
            <a:xfrm>
              <a:off x="1371600" y="4876800"/>
              <a:ext cx="1277914" cy="369332"/>
            </a:xfrm>
            <a:prstGeom prst="rect">
              <a:avLst/>
            </a:prstGeom>
            <a:noFill/>
          </p:spPr>
          <p:txBody>
            <a:bodyPr wrap="none" rtlCol="0">
              <a:spAutoFit/>
            </a:bodyPr>
            <a:lstStyle/>
            <a:p>
              <a:r>
                <a:rPr lang="en-US" dirty="0" smtClean="0"/>
                <a:t>“Door Skin”</a:t>
              </a:r>
              <a:endParaRPr lang="en-US" dirty="0"/>
            </a:p>
          </p:txBody>
        </p:sp>
        <p:sp>
          <p:nvSpPr>
            <p:cNvPr id="85" name="Rectangle 84"/>
            <p:cNvSpPr/>
            <p:nvPr/>
          </p:nvSpPr>
          <p:spPr>
            <a:xfrm>
              <a:off x="304800" y="5715000"/>
              <a:ext cx="3657600" cy="990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p:cNvSpPr txBox="1"/>
            <p:nvPr/>
          </p:nvSpPr>
          <p:spPr>
            <a:xfrm>
              <a:off x="609600" y="5943600"/>
              <a:ext cx="2983509" cy="369332"/>
            </a:xfrm>
            <a:prstGeom prst="rect">
              <a:avLst/>
            </a:prstGeom>
            <a:noFill/>
          </p:spPr>
          <p:txBody>
            <a:bodyPr wrap="none" rtlCol="0">
              <a:spAutoFit/>
            </a:bodyPr>
            <a:lstStyle/>
            <a:p>
              <a:r>
                <a:rPr lang="en-US" dirty="0"/>
                <a:t>3</a:t>
              </a:r>
              <a:r>
                <a:rPr lang="en-US" dirty="0" smtClean="0"/>
                <a:t> </a:t>
              </a:r>
              <a:r>
                <a:rPr lang="en-US" smtClean="0"/>
                <a:t>3/8”x 9”, </a:t>
              </a:r>
              <a:r>
                <a:rPr lang="en-US" dirty="0" smtClean="0"/>
                <a:t>1/8” thin plywood</a:t>
              </a:r>
              <a:endParaRPr lang="en-US" dirty="0"/>
            </a:p>
          </p:txBody>
        </p:sp>
        <p:sp>
          <p:nvSpPr>
            <p:cNvPr id="87" name="TextBox 86"/>
            <p:cNvSpPr txBox="1"/>
            <p:nvPr/>
          </p:nvSpPr>
          <p:spPr>
            <a:xfrm>
              <a:off x="1371600" y="6248400"/>
              <a:ext cx="1277914" cy="369332"/>
            </a:xfrm>
            <a:prstGeom prst="rect">
              <a:avLst/>
            </a:prstGeom>
            <a:noFill/>
          </p:spPr>
          <p:txBody>
            <a:bodyPr wrap="none" rtlCol="0">
              <a:spAutoFit/>
            </a:bodyPr>
            <a:lstStyle/>
            <a:p>
              <a:r>
                <a:rPr lang="en-US" dirty="0" smtClean="0"/>
                <a:t>“Door Skin”</a:t>
              </a:r>
              <a:endParaRPr lang="en-US" dirty="0"/>
            </a:p>
          </p:txBody>
        </p:sp>
        <p:sp>
          <p:nvSpPr>
            <p:cNvPr id="90" name="TextBox 89"/>
            <p:cNvSpPr txBox="1"/>
            <p:nvPr/>
          </p:nvSpPr>
          <p:spPr>
            <a:xfrm>
              <a:off x="350808" y="5190226"/>
              <a:ext cx="327334" cy="369332"/>
            </a:xfrm>
            <a:prstGeom prst="rect">
              <a:avLst/>
            </a:prstGeom>
            <a:noFill/>
          </p:spPr>
          <p:txBody>
            <a:bodyPr wrap="none" rtlCol="0">
              <a:spAutoFit/>
            </a:bodyPr>
            <a:lstStyle/>
            <a:p>
              <a:r>
                <a:rPr lang="en-US" dirty="0" smtClean="0"/>
                <a:t>D</a:t>
              </a:r>
              <a:endParaRPr lang="en-US" dirty="0"/>
            </a:p>
          </p:txBody>
        </p:sp>
        <p:sp>
          <p:nvSpPr>
            <p:cNvPr id="91" name="TextBox 90"/>
            <p:cNvSpPr txBox="1"/>
            <p:nvPr/>
          </p:nvSpPr>
          <p:spPr>
            <a:xfrm>
              <a:off x="342182" y="6268528"/>
              <a:ext cx="296876" cy="369332"/>
            </a:xfrm>
            <a:prstGeom prst="rect">
              <a:avLst/>
            </a:prstGeom>
            <a:noFill/>
          </p:spPr>
          <p:txBody>
            <a:bodyPr wrap="none" rtlCol="0">
              <a:spAutoFit/>
            </a:bodyPr>
            <a:lstStyle/>
            <a:p>
              <a:r>
                <a:rPr lang="en-US" dirty="0" smtClean="0"/>
                <a:t>E</a:t>
              </a:r>
              <a:endParaRPr lang="en-US" dirty="0"/>
            </a:p>
          </p:txBody>
        </p:sp>
      </p:grpSp>
      <p:cxnSp>
        <p:nvCxnSpPr>
          <p:cNvPr id="46" name="Straight Arrow Connector 45"/>
          <p:cNvCxnSpPr>
            <a:stCxn id="38" idx="1"/>
          </p:cNvCxnSpPr>
          <p:nvPr/>
        </p:nvCxnSpPr>
        <p:spPr>
          <a:xfrm flipH="1" flipV="1">
            <a:off x="720969" y="2180492"/>
            <a:ext cx="902677" cy="1769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38" idx="1"/>
            <a:endCxn id="16" idx="3"/>
          </p:cNvCxnSpPr>
          <p:nvPr/>
        </p:nvCxnSpPr>
        <p:spPr>
          <a:xfrm flipH="1" flipV="1">
            <a:off x="775774" y="2329934"/>
            <a:ext cx="847872" cy="275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V="1">
            <a:off x="3036277" y="2174631"/>
            <a:ext cx="902677" cy="1769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V="1">
            <a:off x="3038328" y="2359241"/>
            <a:ext cx="847872" cy="275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765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81600" y="1743697"/>
            <a:ext cx="1177290" cy="5217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019800" y="1635231"/>
            <a:ext cx="301686" cy="646331"/>
          </a:xfrm>
          <a:prstGeom prst="rect">
            <a:avLst/>
          </a:prstGeom>
          <a:noFill/>
        </p:spPr>
        <p:txBody>
          <a:bodyPr wrap="none" rtlCol="0">
            <a:spAutoFit/>
          </a:bodyPr>
          <a:lstStyle/>
          <a:p>
            <a:r>
              <a:rPr lang="en-US" sz="3600" dirty="0" smtClean="0"/>
              <a:t>.</a:t>
            </a:r>
            <a:endParaRPr lang="en-US" sz="3600" dirty="0"/>
          </a:p>
        </p:txBody>
      </p:sp>
      <p:sp>
        <p:nvSpPr>
          <p:cNvPr id="11" name="Rectangle 10"/>
          <p:cNvSpPr/>
          <p:nvPr/>
        </p:nvSpPr>
        <p:spPr>
          <a:xfrm>
            <a:off x="7026060" y="1459093"/>
            <a:ext cx="1179543"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098102" y="1653603"/>
            <a:ext cx="301686" cy="646331"/>
          </a:xfrm>
          <a:prstGeom prst="rect">
            <a:avLst/>
          </a:prstGeom>
          <a:noFill/>
        </p:spPr>
        <p:txBody>
          <a:bodyPr wrap="none" rtlCol="0">
            <a:spAutoFit/>
          </a:bodyPr>
          <a:lstStyle/>
          <a:p>
            <a:r>
              <a:rPr lang="en-US" sz="3600" dirty="0" smtClean="0"/>
              <a:t>.</a:t>
            </a:r>
            <a:endParaRPr lang="en-US" sz="3600" dirty="0"/>
          </a:p>
        </p:txBody>
      </p:sp>
      <p:sp>
        <p:nvSpPr>
          <p:cNvPr id="21" name="Rectangle 20"/>
          <p:cNvSpPr/>
          <p:nvPr/>
        </p:nvSpPr>
        <p:spPr>
          <a:xfrm>
            <a:off x="6465725" y="4399090"/>
            <a:ext cx="346404" cy="10228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074518" y="4399090"/>
            <a:ext cx="173202" cy="10228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7014059" y="4780090"/>
            <a:ext cx="301686" cy="646331"/>
          </a:xfrm>
          <a:prstGeom prst="rect">
            <a:avLst/>
          </a:prstGeom>
          <a:noFill/>
        </p:spPr>
        <p:txBody>
          <a:bodyPr wrap="none" rtlCol="0">
            <a:spAutoFit/>
          </a:bodyPr>
          <a:lstStyle/>
          <a:p>
            <a:r>
              <a:rPr lang="en-US" sz="3600" dirty="0" smtClean="0"/>
              <a:t>.</a:t>
            </a:r>
            <a:endParaRPr lang="en-US" sz="3600" dirty="0"/>
          </a:p>
        </p:txBody>
      </p:sp>
      <p:cxnSp>
        <p:nvCxnSpPr>
          <p:cNvPr id="24" name="Straight Connector 23"/>
          <p:cNvCxnSpPr/>
          <p:nvPr/>
        </p:nvCxnSpPr>
        <p:spPr>
          <a:xfrm>
            <a:off x="6465725" y="5237290"/>
            <a:ext cx="34640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16200000">
            <a:off x="6284773" y="5585548"/>
            <a:ext cx="685380" cy="369332"/>
          </a:xfrm>
          <a:prstGeom prst="rect">
            <a:avLst/>
          </a:prstGeom>
          <a:noFill/>
        </p:spPr>
        <p:txBody>
          <a:bodyPr wrap="none" rtlCol="0">
            <a:spAutoFit/>
          </a:bodyPr>
          <a:lstStyle/>
          <a:p>
            <a:r>
              <a:rPr lang="en-US" dirty="0" smtClean="0"/>
              <a:t>Front</a:t>
            </a:r>
            <a:endParaRPr lang="en-US" dirty="0"/>
          </a:p>
        </p:txBody>
      </p:sp>
      <p:sp>
        <p:nvSpPr>
          <p:cNvPr id="26" name="TextBox 25"/>
          <p:cNvSpPr txBox="1"/>
          <p:nvPr/>
        </p:nvSpPr>
        <p:spPr>
          <a:xfrm rot="16200000">
            <a:off x="6839100" y="5533162"/>
            <a:ext cx="580608" cy="369332"/>
          </a:xfrm>
          <a:prstGeom prst="rect">
            <a:avLst/>
          </a:prstGeom>
          <a:noFill/>
        </p:spPr>
        <p:txBody>
          <a:bodyPr wrap="none" rtlCol="0">
            <a:spAutoFit/>
          </a:bodyPr>
          <a:lstStyle/>
          <a:p>
            <a:r>
              <a:rPr lang="en-US" dirty="0" smtClean="0"/>
              <a:t>Side</a:t>
            </a:r>
            <a:endParaRPr lang="en-US" dirty="0"/>
          </a:p>
        </p:txBody>
      </p:sp>
      <p:cxnSp>
        <p:nvCxnSpPr>
          <p:cNvPr id="34" name="Straight Connector 33"/>
          <p:cNvCxnSpPr/>
          <p:nvPr/>
        </p:nvCxnSpPr>
        <p:spPr>
          <a:xfrm>
            <a:off x="6480659" y="5264853"/>
            <a:ext cx="34640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5" name="Right Brace 34"/>
          <p:cNvSpPr/>
          <p:nvPr/>
        </p:nvSpPr>
        <p:spPr>
          <a:xfrm rot="5400000">
            <a:off x="6517265" y="5505611"/>
            <a:ext cx="425859" cy="1171099"/>
          </a:xfrm>
          <a:prstGeom prst="rightBrace">
            <a:avLst>
              <a:gd name="adj1" fmla="val 8333"/>
              <a:gd name="adj2" fmla="val 50988"/>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Box 35"/>
          <p:cNvSpPr txBox="1"/>
          <p:nvPr/>
        </p:nvSpPr>
        <p:spPr>
          <a:xfrm>
            <a:off x="6358938" y="6304090"/>
            <a:ext cx="1042273" cy="369332"/>
          </a:xfrm>
          <a:prstGeom prst="rect">
            <a:avLst/>
          </a:prstGeom>
          <a:noFill/>
        </p:spPr>
        <p:txBody>
          <a:bodyPr wrap="none" rtlCol="0">
            <a:spAutoFit/>
          </a:bodyPr>
          <a:lstStyle/>
          <a:p>
            <a:r>
              <a:rPr lang="en-US" dirty="0" smtClean="0"/>
              <a:t>9 </a:t>
            </a:r>
            <a:r>
              <a:rPr lang="en-US" dirty="0" smtClean="0"/>
              <a:t>tiles (F)</a:t>
            </a:r>
            <a:endParaRPr lang="en-US" dirty="0"/>
          </a:p>
        </p:txBody>
      </p:sp>
      <p:sp>
        <p:nvSpPr>
          <p:cNvPr id="42" name="TextBox 41"/>
          <p:cNvSpPr txBox="1"/>
          <p:nvPr/>
        </p:nvSpPr>
        <p:spPr>
          <a:xfrm>
            <a:off x="7484853" y="1662022"/>
            <a:ext cx="317716" cy="369332"/>
          </a:xfrm>
          <a:prstGeom prst="rect">
            <a:avLst/>
          </a:prstGeom>
          <a:noFill/>
        </p:spPr>
        <p:txBody>
          <a:bodyPr wrap="none" rtlCol="0">
            <a:spAutoFit/>
          </a:bodyPr>
          <a:lstStyle/>
          <a:p>
            <a:r>
              <a:rPr lang="en-US" dirty="0" smtClean="0"/>
              <a:t>B</a:t>
            </a:r>
            <a:endParaRPr lang="en-US" dirty="0"/>
          </a:p>
        </p:txBody>
      </p:sp>
      <p:sp>
        <p:nvSpPr>
          <p:cNvPr id="43" name="TextBox 42"/>
          <p:cNvSpPr txBox="1"/>
          <p:nvPr/>
        </p:nvSpPr>
        <p:spPr>
          <a:xfrm>
            <a:off x="5604294" y="1765539"/>
            <a:ext cx="317716" cy="369332"/>
          </a:xfrm>
          <a:prstGeom prst="rect">
            <a:avLst/>
          </a:prstGeom>
          <a:noFill/>
        </p:spPr>
        <p:txBody>
          <a:bodyPr wrap="none" rtlCol="0">
            <a:spAutoFit/>
          </a:bodyPr>
          <a:lstStyle/>
          <a:p>
            <a:r>
              <a:rPr lang="en-US" dirty="0" smtClean="0"/>
              <a:t>C</a:t>
            </a:r>
            <a:endParaRPr lang="en-US" dirty="0"/>
          </a:p>
        </p:txBody>
      </p:sp>
      <p:sp>
        <p:nvSpPr>
          <p:cNvPr id="44" name="Right Brace 43"/>
          <p:cNvSpPr/>
          <p:nvPr/>
        </p:nvSpPr>
        <p:spPr>
          <a:xfrm>
            <a:off x="6392174" y="2070339"/>
            <a:ext cx="77638" cy="20703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6" name="Straight Connector 45"/>
          <p:cNvCxnSpPr/>
          <p:nvPr/>
        </p:nvCxnSpPr>
        <p:spPr>
          <a:xfrm>
            <a:off x="6167889" y="2078968"/>
            <a:ext cx="224286"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010401" y="2101970"/>
            <a:ext cx="224286"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180053" y="5221857"/>
            <a:ext cx="224286"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0" name="Right Brace 49"/>
          <p:cNvSpPr/>
          <p:nvPr/>
        </p:nvSpPr>
        <p:spPr>
          <a:xfrm flipH="1" flipV="1">
            <a:off x="6898257" y="2084716"/>
            <a:ext cx="77638" cy="20703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1" name="Straight Connector 50"/>
          <p:cNvCxnSpPr/>
          <p:nvPr/>
        </p:nvCxnSpPr>
        <p:spPr>
          <a:xfrm>
            <a:off x="7177177" y="5417389"/>
            <a:ext cx="224286"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2" name="Right Brace 51"/>
          <p:cNvSpPr/>
          <p:nvPr/>
        </p:nvSpPr>
        <p:spPr>
          <a:xfrm>
            <a:off x="7433097" y="5207478"/>
            <a:ext cx="77638" cy="20703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3" name="Straight Connector 52"/>
          <p:cNvCxnSpPr/>
          <p:nvPr/>
        </p:nvCxnSpPr>
        <p:spPr>
          <a:xfrm rot="16200000">
            <a:off x="7128296" y="2211238"/>
            <a:ext cx="224286"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4" name="Right Brace 53"/>
          <p:cNvSpPr/>
          <p:nvPr/>
        </p:nvSpPr>
        <p:spPr>
          <a:xfrm rot="16200000" flipH="1" flipV="1">
            <a:off x="7093788" y="2271624"/>
            <a:ext cx="77638" cy="20703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Right Brace 54"/>
          <p:cNvSpPr/>
          <p:nvPr/>
        </p:nvSpPr>
        <p:spPr>
          <a:xfrm rot="16200000" flipH="1" flipV="1">
            <a:off x="6228271" y="2242869"/>
            <a:ext cx="77638" cy="20703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6" name="Straight Connector 55"/>
          <p:cNvCxnSpPr/>
          <p:nvPr/>
        </p:nvCxnSpPr>
        <p:spPr>
          <a:xfrm rot="16200000">
            <a:off x="6038492" y="2182484"/>
            <a:ext cx="224286"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01925" y="336430"/>
            <a:ext cx="2659895" cy="369332"/>
          </a:xfrm>
          <a:prstGeom prst="rect">
            <a:avLst/>
          </a:prstGeom>
          <a:noFill/>
        </p:spPr>
        <p:txBody>
          <a:bodyPr wrap="none" rtlCol="0">
            <a:spAutoFit/>
          </a:bodyPr>
          <a:lstStyle/>
          <a:p>
            <a:r>
              <a:rPr lang="en-US" dirty="0" smtClean="0"/>
              <a:t>A Note on Hole Placement</a:t>
            </a:r>
            <a:endParaRPr lang="en-US" dirty="0"/>
          </a:p>
        </p:txBody>
      </p:sp>
      <p:sp>
        <p:nvSpPr>
          <p:cNvPr id="58" name="TextBox 57"/>
          <p:cNvSpPr txBox="1"/>
          <p:nvPr/>
        </p:nvSpPr>
        <p:spPr>
          <a:xfrm>
            <a:off x="362310" y="1466491"/>
            <a:ext cx="4140680" cy="1169551"/>
          </a:xfrm>
          <a:prstGeom prst="rect">
            <a:avLst/>
          </a:prstGeom>
          <a:noFill/>
        </p:spPr>
        <p:txBody>
          <a:bodyPr wrap="square" rtlCol="0">
            <a:spAutoFit/>
          </a:bodyPr>
          <a:lstStyle/>
          <a:p>
            <a:r>
              <a:rPr lang="en-US" sz="1400" dirty="0" smtClean="0"/>
              <a:t>The distance from the hole to the bottom and side edge of pieces C and B must be a little larger than the distance from the hole and the bottom edge of the tile.  This will allow the tile to rotate unimpeded on the coat hanger wire.</a:t>
            </a:r>
            <a:endParaRPr lang="en-US" sz="1400" dirty="0"/>
          </a:p>
        </p:txBody>
      </p:sp>
      <p:sp>
        <p:nvSpPr>
          <p:cNvPr id="59" name="TextBox 58"/>
          <p:cNvSpPr txBox="1"/>
          <p:nvPr/>
        </p:nvSpPr>
        <p:spPr>
          <a:xfrm>
            <a:off x="6159260" y="2950235"/>
            <a:ext cx="1391407" cy="369332"/>
          </a:xfrm>
          <a:prstGeom prst="rect">
            <a:avLst/>
          </a:prstGeom>
          <a:noFill/>
        </p:spPr>
        <p:txBody>
          <a:bodyPr wrap="none" rtlCol="0">
            <a:spAutoFit/>
          </a:bodyPr>
          <a:lstStyle/>
          <a:p>
            <a:r>
              <a:rPr lang="en-US" dirty="0" smtClean="0"/>
              <a:t>A little larger</a:t>
            </a:r>
            <a:endParaRPr lang="en-US" dirty="0"/>
          </a:p>
        </p:txBody>
      </p:sp>
      <p:cxnSp>
        <p:nvCxnSpPr>
          <p:cNvPr id="61" name="Straight Arrow Connector 60"/>
          <p:cNvCxnSpPr>
            <a:endCxn id="55" idx="1"/>
          </p:cNvCxnSpPr>
          <p:nvPr/>
        </p:nvCxnSpPr>
        <p:spPr>
          <a:xfrm flipH="1" flipV="1">
            <a:off x="6267090" y="2385205"/>
            <a:ext cx="280359" cy="59090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6523008" y="2201174"/>
            <a:ext cx="196969" cy="72318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59" idx="0"/>
            <a:endCxn id="50" idx="1"/>
          </p:cNvCxnSpPr>
          <p:nvPr/>
        </p:nvCxnSpPr>
        <p:spPr>
          <a:xfrm flipV="1">
            <a:off x="6854964" y="2188233"/>
            <a:ext cx="43293" cy="76200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endCxn id="54" idx="1"/>
          </p:cNvCxnSpPr>
          <p:nvPr/>
        </p:nvCxnSpPr>
        <p:spPr>
          <a:xfrm flipV="1">
            <a:off x="7056408" y="2413960"/>
            <a:ext cx="76199" cy="57940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8143337" y="4813540"/>
            <a:ext cx="1285336" cy="646331"/>
          </a:xfrm>
          <a:prstGeom prst="rect">
            <a:avLst/>
          </a:prstGeom>
          <a:noFill/>
        </p:spPr>
        <p:txBody>
          <a:bodyPr wrap="square" rtlCol="0">
            <a:spAutoFit/>
          </a:bodyPr>
          <a:lstStyle/>
          <a:p>
            <a:r>
              <a:rPr lang="en-US" dirty="0" smtClean="0"/>
              <a:t>A Little Smaller</a:t>
            </a:r>
            <a:endParaRPr lang="en-US" dirty="0"/>
          </a:p>
        </p:txBody>
      </p:sp>
      <p:cxnSp>
        <p:nvCxnSpPr>
          <p:cNvPr id="72" name="Straight Arrow Connector 71"/>
          <p:cNvCxnSpPr>
            <a:stCxn id="71" idx="1"/>
            <a:endCxn id="52" idx="1"/>
          </p:cNvCxnSpPr>
          <p:nvPr/>
        </p:nvCxnSpPr>
        <p:spPr>
          <a:xfrm flipH="1">
            <a:off x="7510735" y="5136706"/>
            <a:ext cx="632602" cy="17428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403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107"/>
          <p:cNvSpPr/>
          <p:nvPr/>
        </p:nvSpPr>
        <p:spPr>
          <a:xfrm>
            <a:off x="457200" y="5762443"/>
            <a:ext cx="2518913" cy="9316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28600" y="228600"/>
            <a:ext cx="1075936" cy="369332"/>
          </a:xfrm>
          <a:prstGeom prst="rect">
            <a:avLst/>
          </a:prstGeom>
          <a:noFill/>
        </p:spPr>
        <p:txBody>
          <a:bodyPr wrap="none" rtlCol="0">
            <a:spAutoFit/>
          </a:bodyPr>
          <a:lstStyle/>
          <a:p>
            <a:r>
              <a:rPr lang="en-US" dirty="0" smtClean="0"/>
              <a:t>Assembly</a:t>
            </a:r>
            <a:endParaRPr lang="en-US" dirty="0"/>
          </a:p>
        </p:txBody>
      </p:sp>
      <p:sp>
        <p:nvSpPr>
          <p:cNvPr id="3" name="Rectangle 2"/>
          <p:cNvSpPr/>
          <p:nvPr/>
        </p:nvSpPr>
        <p:spPr>
          <a:xfrm>
            <a:off x="533400" y="1068250"/>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60717" y="3151542"/>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33400" y="1220650"/>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69344" y="3219116"/>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61359" y="3375829"/>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94429" y="3375829"/>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551653" y="1216337"/>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584723" y="1216337"/>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9138" y="517597"/>
            <a:ext cx="7551619" cy="276999"/>
          </a:xfrm>
          <a:prstGeom prst="rect">
            <a:avLst/>
          </a:prstGeom>
          <a:noFill/>
        </p:spPr>
        <p:txBody>
          <a:bodyPr wrap="none" rtlCol="0">
            <a:spAutoFit/>
          </a:bodyPr>
          <a:lstStyle/>
          <a:p>
            <a:r>
              <a:rPr lang="en-US" sz="1200" dirty="0" smtClean="0"/>
              <a:t>1. Starting from the side opposite the dado groove in a part A, start 2 finishing nails in two pre-drilled holes at one end.</a:t>
            </a:r>
            <a:endParaRPr lang="en-US" sz="1200" dirty="0"/>
          </a:p>
        </p:txBody>
      </p:sp>
      <p:sp>
        <p:nvSpPr>
          <p:cNvPr id="23" name="TextBox 22"/>
          <p:cNvSpPr txBox="1"/>
          <p:nvPr/>
        </p:nvSpPr>
        <p:spPr>
          <a:xfrm>
            <a:off x="89138" y="1558517"/>
            <a:ext cx="5915850" cy="276999"/>
          </a:xfrm>
          <a:prstGeom prst="rect">
            <a:avLst/>
          </a:prstGeom>
          <a:noFill/>
        </p:spPr>
        <p:txBody>
          <a:bodyPr wrap="none" rtlCol="0">
            <a:spAutoFit/>
          </a:bodyPr>
          <a:lstStyle/>
          <a:p>
            <a:r>
              <a:rPr lang="en-US" sz="1200" dirty="0"/>
              <a:t>2</a:t>
            </a:r>
            <a:r>
              <a:rPr lang="en-US" sz="1200" dirty="0" smtClean="0"/>
              <a:t>. Finish driving the nails into part B.  Notice the relative positon of the hole and the groove. </a:t>
            </a:r>
            <a:endParaRPr lang="en-US" sz="1200" dirty="0"/>
          </a:p>
        </p:txBody>
      </p:sp>
      <p:sp>
        <p:nvSpPr>
          <p:cNvPr id="28" name="TextBox 27"/>
          <p:cNvSpPr txBox="1"/>
          <p:nvPr/>
        </p:nvSpPr>
        <p:spPr>
          <a:xfrm>
            <a:off x="1664898" y="1017929"/>
            <a:ext cx="399468" cy="276999"/>
          </a:xfrm>
          <a:prstGeom prst="rect">
            <a:avLst/>
          </a:prstGeom>
          <a:noFill/>
        </p:spPr>
        <p:txBody>
          <a:bodyPr wrap="none" rtlCol="0">
            <a:spAutoFit/>
          </a:bodyPr>
          <a:lstStyle/>
          <a:p>
            <a:r>
              <a:rPr lang="en-US" sz="1200" dirty="0" smtClean="0"/>
              <a:t>A-1</a:t>
            </a:r>
            <a:endParaRPr lang="en-US" sz="1200" dirty="0"/>
          </a:p>
        </p:txBody>
      </p:sp>
      <p:sp>
        <p:nvSpPr>
          <p:cNvPr id="31" name="Rectangle 30"/>
          <p:cNvSpPr/>
          <p:nvPr/>
        </p:nvSpPr>
        <p:spPr>
          <a:xfrm>
            <a:off x="3411747" y="1056748"/>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786996" y="1173205"/>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p:nvPr/>
        </p:nvCxnSpPr>
        <p:spPr>
          <a:xfrm>
            <a:off x="3531080" y="828147"/>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710798" y="836774"/>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337094" y="1285348"/>
            <a:ext cx="752129" cy="276999"/>
          </a:xfrm>
          <a:prstGeom prst="rect">
            <a:avLst/>
          </a:prstGeom>
          <a:noFill/>
        </p:spPr>
        <p:txBody>
          <a:bodyPr wrap="none" rtlCol="0">
            <a:spAutoFit/>
          </a:bodyPr>
          <a:lstStyle/>
          <a:p>
            <a:r>
              <a:rPr lang="en-US" sz="1200" dirty="0" smtClean="0"/>
              <a:t>Top View</a:t>
            </a:r>
            <a:endParaRPr lang="en-US" sz="1200" dirty="0"/>
          </a:p>
        </p:txBody>
      </p:sp>
      <p:sp>
        <p:nvSpPr>
          <p:cNvPr id="36" name="TextBox 35"/>
          <p:cNvSpPr txBox="1"/>
          <p:nvPr/>
        </p:nvSpPr>
        <p:spPr>
          <a:xfrm>
            <a:off x="3309668" y="1247973"/>
            <a:ext cx="764184" cy="276999"/>
          </a:xfrm>
          <a:prstGeom prst="rect">
            <a:avLst/>
          </a:prstGeom>
          <a:noFill/>
        </p:spPr>
        <p:txBody>
          <a:bodyPr wrap="none" rtlCol="0">
            <a:spAutoFit/>
          </a:bodyPr>
          <a:lstStyle/>
          <a:p>
            <a:r>
              <a:rPr lang="en-US" sz="1200" dirty="0" smtClean="0"/>
              <a:t>End View</a:t>
            </a:r>
            <a:endParaRPr lang="en-US" sz="1200" dirty="0"/>
          </a:p>
        </p:txBody>
      </p:sp>
      <p:sp>
        <p:nvSpPr>
          <p:cNvPr id="42" name="TextBox 41"/>
          <p:cNvSpPr txBox="1"/>
          <p:nvPr/>
        </p:nvSpPr>
        <p:spPr>
          <a:xfrm>
            <a:off x="3464944" y="1023680"/>
            <a:ext cx="399468" cy="276999"/>
          </a:xfrm>
          <a:prstGeom prst="rect">
            <a:avLst/>
          </a:prstGeom>
          <a:noFill/>
        </p:spPr>
        <p:txBody>
          <a:bodyPr wrap="none" rtlCol="0">
            <a:spAutoFit/>
          </a:bodyPr>
          <a:lstStyle/>
          <a:p>
            <a:r>
              <a:rPr lang="en-US" sz="1200" dirty="0" smtClean="0"/>
              <a:t>A-1</a:t>
            </a:r>
            <a:endParaRPr lang="en-US" sz="1200" dirty="0"/>
          </a:p>
        </p:txBody>
      </p:sp>
      <p:grpSp>
        <p:nvGrpSpPr>
          <p:cNvPr id="56" name="Group 55"/>
          <p:cNvGrpSpPr/>
          <p:nvPr/>
        </p:nvGrpSpPr>
        <p:grpSpPr>
          <a:xfrm>
            <a:off x="589471" y="1869075"/>
            <a:ext cx="3266537" cy="747623"/>
            <a:chOff x="589471" y="2119229"/>
            <a:chExt cx="3266537" cy="747623"/>
          </a:xfrm>
        </p:grpSpPr>
        <p:grpSp>
          <p:nvGrpSpPr>
            <p:cNvPr id="14" name="Group 13"/>
            <p:cNvGrpSpPr/>
            <p:nvPr/>
          </p:nvGrpSpPr>
          <p:grpSpPr>
            <a:xfrm>
              <a:off x="612476" y="2409652"/>
              <a:ext cx="228600" cy="457200"/>
              <a:chOff x="457200" y="3505200"/>
              <a:chExt cx="228600" cy="457200"/>
            </a:xfrm>
          </p:grpSpPr>
          <p:sp>
            <p:nvSpPr>
              <p:cNvPr id="5" name="Rectangle 4"/>
              <p:cNvSpPr/>
              <p:nvPr/>
            </p:nvSpPr>
            <p:spPr>
              <a:xfrm rot="5400000">
                <a:off x="342900" y="3619500"/>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609600" y="3581400"/>
                <a:ext cx="762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599536" y="2178178"/>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599536" y="2330578"/>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627516" y="2119229"/>
              <a:ext cx="399468" cy="276999"/>
            </a:xfrm>
            <a:prstGeom prst="rect">
              <a:avLst/>
            </a:prstGeom>
            <a:noFill/>
          </p:spPr>
          <p:txBody>
            <a:bodyPr wrap="none" rtlCol="0">
              <a:spAutoFit/>
            </a:bodyPr>
            <a:lstStyle/>
            <a:p>
              <a:r>
                <a:rPr lang="en-US" sz="1200" dirty="0" smtClean="0"/>
                <a:t>A-1</a:t>
              </a:r>
              <a:endParaRPr lang="en-US" sz="1200" dirty="0"/>
            </a:p>
          </p:txBody>
        </p:sp>
        <p:sp>
          <p:nvSpPr>
            <p:cNvPr id="30" name="TextBox 29"/>
            <p:cNvSpPr txBox="1"/>
            <p:nvPr/>
          </p:nvSpPr>
          <p:spPr>
            <a:xfrm>
              <a:off x="589471" y="2539048"/>
              <a:ext cx="274434" cy="276999"/>
            </a:xfrm>
            <a:prstGeom prst="rect">
              <a:avLst/>
            </a:prstGeom>
            <a:noFill/>
          </p:spPr>
          <p:txBody>
            <a:bodyPr wrap="none" rtlCol="0">
              <a:spAutoFit/>
            </a:bodyPr>
            <a:lstStyle/>
            <a:p>
              <a:r>
                <a:rPr lang="en-US" sz="1200" dirty="0" smtClean="0"/>
                <a:t>B</a:t>
              </a:r>
              <a:endParaRPr lang="en-US" sz="1200" dirty="0"/>
            </a:p>
          </p:txBody>
        </p:sp>
        <p:sp>
          <p:nvSpPr>
            <p:cNvPr id="37" name="Rectangle 36"/>
            <p:cNvSpPr/>
            <p:nvPr/>
          </p:nvSpPr>
          <p:spPr>
            <a:xfrm>
              <a:off x="3357113" y="2166676"/>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732362" y="2283133"/>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rot="5400000">
              <a:off x="3381555" y="2389524"/>
              <a:ext cx="457200" cy="4917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p:nvPr/>
          </p:nvCxnSpPr>
          <p:spPr>
            <a:xfrm>
              <a:off x="1900688" y="2672758"/>
              <a:ext cx="762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3421811" y="2145109"/>
              <a:ext cx="399468" cy="276999"/>
            </a:xfrm>
            <a:prstGeom prst="rect">
              <a:avLst/>
            </a:prstGeom>
            <a:noFill/>
          </p:spPr>
          <p:txBody>
            <a:bodyPr wrap="none" rtlCol="0">
              <a:spAutoFit/>
            </a:bodyPr>
            <a:lstStyle/>
            <a:p>
              <a:r>
                <a:rPr lang="en-US" sz="1200" dirty="0" smtClean="0"/>
                <a:t>A-1</a:t>
              </a:r>
              <a:endParaRPr lang="en-US" sz="1200" dirty="0"/>
            </a:p>
          </p:txBody>
        </p:sp>
        <p:sp>
          <p:nvSpPr>
            <p:cNvPr id="44" name="TextBox 43"/>
            <p:cNvSpPr txBox="1"/>
            <p:nvPr/>
          </p:nvSpPr>
          <p:spPr>
            <a:xfrm>
              <a:off x="3467818" y="2493040"/>
              <a:ext cx="274434" cy="276999"/>
            </a:xfrm>
            <a:prstGeom prst="rect">
              <a:avLst/>
            </a:prstGeom>
            <a:noFill/>
          </p:spPr>
          <p:txBody>
            <a:bodyPr wrap="none" rtlCol="0">
              <a:spAutoFit/>
            </a:bodyPr>
            <a:lstStyle/>
            <a:p>
              <a:r>
                <a:rPr lang="en-US" sz="1200" dirty="0" smtClean="0"/>
                <a:t>B</a:t>
              </a:r>
              <a:endParaRPr lang="en-US" sz="1200" dirty="0"/>
            </a:p>
          </p:txBody>
        </p:sp>
        <p:sp>
          <p:nvSpPr>
            <p:cNvPr id="45" name="TextBox 44"/>
            <p:cNvSpPr txBox="1"/>
            <p:nvPr/>
          </p:nvSpPr>
          <p:spPr>
            <a:xfrm>
              <a:off x="3328356" y="2205700"/>
              <a:ext cx="261610" cy="461665"/>
            </a:xfrm>
            <a:prstGeom prst="rect">
              <a:avLst/>
            </a:prstGeom>
            <a:noFill/>
          </p:spPr>
          <p:txBody>
            <a:bodyPr wrap="none" rtlCol="0">
              <a:spAutoFit/>
            </a:bodyPr>
            <a:lstStyle/>
            <a:p>
              <a:r>
                <a:rPr lang="en-US" sz="2400" dirty="0" smtClean="0"/>
                <a:t>.</a:t>
              </a:r>
              <a:endParaRPr lang="en-US" sz="2400" dirty="0"/>
            </a:p>
          </p:txBody>
        </p:sp>
      </p:grpSp>
      <p:sp>
        <p:nvSpPr>
          <p:cNvPr id="46" name="TextBox 45"/>
          <p:cNvSpPr txBox="1"/>
          <p:nvPr/>
        </p:nvSpPr>
        <p:spPr>
          <a:xfrm>
            <a:off x="89138" y="2668457"/>
            <a:ext cx="8099846" cy="276999"/>
          </a:xfrm>
          <a:prstGeom prst="rect">
            <a:avLst/>
          </a:prstGeom>
          <a:noFill/>
        </p:spPr>
        <p:txBody>
          <a:bodyPr wrap="none" rtlCol="0">
            <a:spAutoFit/>
          </a:bodyPr>
          <a:lstStyle/>
          <a:p>
            <a:r>
              <a:rPr lang="en-US" sz="1200" dirty="0" smtClean="0"/>
              <a:t>3. </a:t>
            </a:r>
            <a:r>
              <a:rPr lang="en-US" sz="1200" dirty="0"/>
              <a:t>Starting from the side opposite the dado groove in </a:t>
            </a:r>
            <a:r>
              <a:rPr lang="en-US" sz="1200" dirty="0" smtClean="0"/>
              <a:t>the other </a:t>
            </a:r>
            <a:r>
              <a:rPr lang="en-US" sz="1200" dirty="0"/>
              <a:t>part </a:t>
            </a:r>
            <a:r>
              <a:rPr lang="en-US" sz="1200" dirty="0" smtClean="0"/>
              <a:t>A, </a:t>
            </a:r>
            <a:r>
              <a:rPr lang="en-US" sz="1200" dirty="0"/>
              <a:t>start 2 finishing nails in two pre-drilled holes at one end.</a:t>
            </a:r>
            <a:endParaRPr lang="en-US" sz="1200" dirty="0"/>
          </a:p>
        </p:txBody>
      </p:sp>
      <p:sp>
        <p:nvSpPr>
          <p:cNvPr id="47" name="TextBox 46"/>
          <p:cNvSpPr txBox="1"/>
          <p:nvPr/>
        </p:nvSpPr>
        <p:spPr>
          <a:xfrm>
            <a:off x="1641886" y="3151547"/>
            <a:ext cx="399468" cy="276999"/>
          </a:xfrm>
          <a:prstGeom prst="rect">
            <a:avLst/>
          </a:prstGeom>
          <a:noFill/>
        </p:spPr>
        <p:txBody>
          <a:bodyPr wrap="none" rtlCol="0">
            <a:spAutoFit/>
          </a:bodyPr>
          <a:lstStyle/>
          <a:p>
            <a:r>
              <a:rPr lang="en-US" sz="1200" dirty="0" smtClean="0"/>
              <a:t>A-2</a:t>
            </a:r>
            <a:endParaRPr lang="en-US" sz="1200" dirty="0"/>
          </a:p>
        </p:txBody>
      </p:sp>
      <p:sp>
        <p:nvSpPr>
          <p:cNvPr id="54" name="TextBox 53"/>
          <p:cNvSpPr txBox="1"/>
          <p:nvPr/>
        </p:nvSpPr>
        <p:spPr>
          <a:xfrm>
            <a:off x="1325593" y="2876452"/>
            <a:ext cx="752129" cy="276999"/>
          </a:xfrm>
          <a:prstGeom prst="rect">
            <a:avLst/>
          </a:prstGeom>
          <a:noFill/>
        </p:spPr>
        <p:txBody>
          <a:bodyPr wrap="none" rtlCol="0">
            <a:spAutoFit/>
          </a:bodyPr>
          <a:lstStyle/>
          <a:p>
            <a:r>
              <a:rPr lang="en-US" sz="1200" dirty="0" smtClean="0"/>
              <a:t>Top View</a:t>
            </a:r>
            <a:endParaRPr lang="en-US" sz="1200" dirty="0"/>
          </a:p>
        </p:txBody>
      </p:sp>
      <p:sp>
        <p:nvSpPr>
          <p:cNvPr id="55" name="TextBox 54"/>
          <p:cNvSpPr txBox="1"/>
          <p:nvPr/>
        </p:nvSpPr>
        <p:spPr>
          <a:xfrm>
            <a:off x="3168770" y="2876452"/>
            <a:ext cx="764184" cy="276999"/>
          </a:xfrm>
          <a:prstGeom prst="rect">
            <a:avLst/>
          </a:prstGeom>
          <a:noFill/>
        </p:spPr>
        <p:txBody>
          <a:bodyPr wrap="none" rtlCol="0">
            <a:spAutoFit/>
          </a:bodyPr>
          <a:lstStyle/>
          <a:p>
            <a:r>
              <a:rPr lang="en-US" sz="1200" dirty="0" smtClean="0"/>
              <a:t>End View</a:t>
            </a:r>
            <a:endParaRPr lang="en-US" sz="1200" dirty="0"/>
          </a:p>
        </p:txBody>
      </p:sp>
      <p:grpSp>
        <p:nvGrpSpPr>
          <p:cNvPr id="57" name="Group 56"/>
          <p:cNvGrpSpPr/>
          <p:nvPr/>
        </p:nvGrpSpPr>
        <p:grpSpPr>
          <a:xfrm>
            <a:off x="483079" y="4014185"/>
            <a:ext cx="3266537" cy="747623"/>
            <a:chOff x="589471" y="2119229"/>
            <a:chExt cx="3266537" cy="747623"/>
          </a:xfrm>
        </p:grpSpPr>
        <p:grpSp>
          <p:nvGrpSpPr>
            <p:cNvPr id="58" name="Group 57"/>
            <p:cNvGrpSpPr/>
            <p:nvPr/>
          </p:nvGrpSpPr>
          <p:grpSpPr>
            <a:xfrm>
              <a:off x="603850" y="2409652"/>
              <a:ext cx="237226" cy="457200"/>
              <a:chOff x="448574" y="3505200"/>
              <a:chExt cx="237226" cy="457200"/>
            </a:xfrm>
          </p:grpSpPr>
          <p:sp>
            <p:nvSpPr>
              <p:cNvPr id="70" name="Rectangle 69"/>
              <p:cNvSpPr/>
              <p:nvPr/>
            </p:nvSpPr>
            <p:spPr>
              <a:xfrm rot="5400000">
                <a:off x="334274" y="3619500"/>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p:cNvCxnSpPr/>
              <p:nvPr/>
            </p:nvCxnSpPr>
            <p:spPr>
              <a:xfrm>
                <a:off x="609600" y="3581400"/>
                <a:ext cx="762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59" name="Rectangle 58"/>
            <p:cNvSpPr/>
            <p:nvPr/>
          </p:nvSpPr>
          <p:spPr>
            <a:xfrm>
              <a:off x="599536" y="2178178"/>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599536" y="2330578"/>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627516" y="2119229"/>
              <a:ext cx="399468" cy="276999"/>
            </a:xfrm>
            <a:prstGeom prst="rect">
              <a:avLst/>
            </a:prstGeom>
            <a:noFill/>
          </p:spPr>
          <p:txBody>
            <a:bodyPr wrap="none" rtlCol="0">
              <a:spAutoFit/>
            </a:bodyPr>
            <a:lstStyle/>
            <a:p>
              <a:r>
                <a:rPr lang="en-US" sz="1200" dirty="0" smtClean="0"/>
                <a:t>A-1</a:t>
              </a:r>
              <a:endParaRPr lang="en-US" sz="1200" dirty="0"/>
            </a:p>
          </p:txBody>
        </p:sp>
        <p:sp>
          <p:nvSpPr>
            <p:cNvPr id="62" name="TextBox 61"/>
            <p:cNvSpPr txBox="1"/>
            <p:nvPr/>
          </p:nvSpPr>
          <p:spPr>
            <a:xfrm>
              <a:off x="589471" y="2539048"/>
              <a:ext cx="274434" cy="276999"/>
            </a:xfrm>
            <a:prstGeom prst="rect">
              <a:avLst/>
            </a:prstGeom>
            <a:noFill/>
          </p:spPr>
          <p:txBody>
            <a:bodyPr wrap="none" rtlCol="0">
              <a:spAutoFit/>
            </a:bodyPr>
            <a:lstStyle/>
            <a:p>
              <a:r>
                <a:rPr lang="en-US" sz="1200" dirty="0" smtClean="0"/>
                <a:t>B</a:t>
              </a:r>
              <a:endParaRPr lang="en-US" sz="1200" dirty="0"/>
            </a:p>
          </p:txBody>
        </p:sp>
        <p:sp>
          <p:nvSpPr>
            <p:cNvPr id="63" name="Rectangle 62"/>
            <p:cNvSpPr/>
            <p:nvPr/>
          </p:nvSpPr>
          <p:spPr>
            <a:xfrm>
              <a:off x="3357113" y="2166676"/>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3732362" y="2283133"/>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rot="5400000">
              <a:off x="3381555" y="2389524"/>
              <a:ext cx="457200" cy="4917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3421811" y="2145109"/>
              <a:ext cx="399468" cy="276999"/>
            </a:xfrm>
            <a:prstGeom prst="rect">
              <a:avLst/>
            </a:prstGeom>
            <a:noFill/>
          </p:spPr>
          <p:txBody>
            <a:bodyPr wrap="none" rtlCol="0">
              <a:spAutoFit/>
            </a:bodyPr>
            <a:lstStyle/>
            <a:p>
              <a:r>
                <a:rPr lang="en-US" sz="1200" dirty="0" smtClean="0"/>
                <a:t>A-1</a:t>
              </a:r>
              <a:endParaRPr lang="en-US" sz="1200" dirty="0"/>
            </a:p>
          </p:txBody>
        </p:sp>
        <p:sp>
          <p:nvSpPr>
            <p:cNvPr id="68" name="TextBox 67"/>
            <p:cNvSpPr txBox="1"/>
            <p:nvPr/>
          </p:nvSpPr>
          <p:spPr>
            <a:xfrm>
              <a:off x="3467818" y="2493040"/>
              <a:ext cx="274434" cy="276999"/>
            </a:xfrm>
            <a:prstGeom prst="rect">
              <a:avLst/>
            </a:prstGeom>
            <a:noFill/>
          </p:spPr>
          <p:txBody>
            <a:bodyPr wrap="none" rtlCol="0">
              <a:spAutoFit/>
            </a:bodyPr>
            <a:lstStyle/>
            <a:p>
              <a:r>
                <a:rPr lang="en-US" sz="1200" dirty="0" smtClean="0"/>
                <a:t>B</a:t>
              </a:r>
              <a:endParaRPr lang="en-US" sz="1200" dirty="0"/>
            </a:p>
          </p:txBody>
        </p:sp>
        <p:sp>
          <p:nvSpPr>
            <p:cNvPr id="69" name="TextBox 68"/>
            <p:cNvSpPr txBox="1"/>
            <p:nvPr/>
          </p:nvSpPr>
          <p:spPr>
            <a:xfrm>
              <a:off x="3328356" y="2205700"/>
              <a:ext cx="261610" cy="461665"/>
            </a:xfrm>
            <a:prstGeom prst="rect">
              <a:avLst/>
            </a:prstGeom>
            <a:noFill/>
          </p:spPr>
          <p:txBody>
            <a:bodyPr wrap="none" rtlCol="0">
              <a:spAutoFit/>
            </a:bodyPr>
            <a:lstStyle/>
            <a:p>
              <a:r>
                <a:rPr lang="en-US" sz="2400" dirty="0" smtClean="0"/>
                <a:t>.</a:t>
              </a:r>
              <a:endParaRPr lang="en-US" sz="2400" dirty="0"/>
            </a:p>
          </p:txBody>
        </p:sp>
      </p:grpSp>
      <p:grpSp>
        <p:nvGrpSpPr>
          <p:cNvPr id="73" name="Group 72"/>
          <p:cNvGrpSpPr/>
          <p:nvPr/>
        </p:nvGrpSpPr>
        <p:grpSpPr>
          <a:xfrm>
            <a:off x="3234900" y="4753185"/>
            <a:ext cx="514717" cy="276999"/>
            <a:chOff x="3303909" y="3545467"/>
            <a:chExt cx="514717" cy="276999"/>
          </a:xfrm>
        </p:grpSpPr>
        <p:sp>
          <p:nvSpPr>
            <p:cNvPr id="48" name="Rectangle 47"/>
            <p:cNvSpPr/>
            <p:nvPr/>
          </p:nvSpPr>
          <p:spPr>
            <a:xfrm flipV="1">
              <a:off x="3322607" y="3566542"/>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flipV="1">
              <a:off x="3697856" y="3583795"/>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303909" y="3545467"/>
              <a:ext cx="399468" cy="276999"/>
            </a:xfrm>
            <a:prstGeom prst="rect">
              <a:avLst/>
            </a:prstGeom>
            <a:noFill/>
          </p:spPr>
          <p:txBody>
            <a:bodyPr wrap="none" rtlCol="0">
              <a:spAutoFit/>
            </a:bodyPr>
            <a:lstStyle/>
            <a:p>
              <a:r>
                <a:rPr lang="en-US" sz="1200" dirty="0" smtClean="0"/>
                <a:t>A-2</a:t>
              </a:r>
              <a:endParaRPr lang="en-US" sz="1200" dirty="0"/>
            </a:p>
          </p:txBody>
        </p:sp>
      </p:grpSp>
      <p:sp>
        <p:nvSpPr>
          <p:cNvPr id="74" name="Rectangle 73"/>
          <p:cNvSpPr/>
          <p:nvPr/>
        </p:nvSpPr>
        <p:spPr>
          <a:xfrm>
            <a:off x="488830" y="4761806"/>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p:nvPr/>
        </p:nvCxnSpPr>
        <p:spPr>
          <a:xfrm>
            <a:off x="497457" y="4829380"/>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569999" y="4761811"/>
            <a:ext cx="399468" cy="276999"/>
          </a:xfrm>
          <a:prstGeom prst="rect">
            <a:avLst/>
          </a:prstGeom>
          <a:noFill/>
        </p:spPr>
        <p:txBody>
          <a:bodyPr wrap="none" rtlCol="0">
            <a:spAutoFit/>
          </a:bodyPr>
          <a:lstStyle/>
          <a:p>
            <a:r>
              <a:rPr lang="en-US" sz="1200" dirty="0" smtClean="0"/>
              <a:t>A-2</a:t>
            </a:r>
            <a:endParaRPr lang="en-US" sz="1200" dirty="0"/>
          </a:p>
        </p:txBody>
      </p:sp>
      <p:sp>
        <p:nvSpPr>
          <p:cNvPr id="77" name="TextBox 76"/>
          <p:cNvSpPr txBox="1"/>
          <p:nvPr/>
        </p:nvSpPr>
        <p:spPr>
          <a:xfrm>
            <a:off x="89138" y="3752509"/>
            <a:ext cx="3309239" cy="276999"/>
          </a:xfrm>
          <a:prstGeom prst="rect">
            <a:avLst/>
          </a:prstGeom>
          <a:noFill/>
        </p:spPr>
        <p:txBody>
          <a:bodyPr wrap="none" rtlCol="0">
            <a:spAutoFit/>
          </a:bodyPr>
          <a:lstStyle/>
          <a:p>
            <a:r>
              <a:rPr lang="en-US" sz="1200" dirty="0"/>
              <a:t>4</a:t>
            </a:r>
            <a:r>
              <a:rPr lang="en-US" sz="1200" dirty="0" smtClean="0"/>
              <a:t>. Finish driving the nails into part B forming a “U”</a:t>
            </a:r>
            <a:endParaRPr lang="en-US" sz="1200" dirty="0"/>
          </a:p>
        </p:txBody>
      </p:sp>
      <p:sp>
        <p:nvSpPr>
          <p:cNvPr id="78" name="TextBox 77"/>
          <p:cNvSpPr txBox="1"/>
          <p:nvPr/>
        </p:nvSpPr>
        <p:spPr>
          <a:xfrm>
            <a:off x="1339970" y="4995674"/>
            <a:ext cx="752129" cy="276999"/>
          </a:xfrm>
          <a:prstGeom prst="rect">
            <a:avLst/>
          </a:prstGeom>
          <a:noFill/>
        </p:spPr>
        <p:txBody>
          <a:bodyPr wrap="none" rtlCol="0">
            <a:spAutoFit/>
          </a:bodyPr>
          <a:lstStyle/>
          <a:p>
            <a:r>
              <a:rPr lang="en-US" sz="1200" dirty="0" smtClean="0"/>
              <a:t>Top View</a:t>
            </a:r>
            <a:endParaRPr lang="en-US" sz="1200" dirty="0"/>
          </a:p>
        </p:txBody>
      </p:sp>
      <p:sp>
        <p:nvSpPr>
          <p:cNvPr id="79" name="TextBox 78"/>
          <p:cNvSpPr txBox="1"/>
          <p:nvPr/>
        </p:nvSpPr>
        <p:spPr>
          <a:xfrm>
            <a:off x="3140015" y="4995675"/>
            <a:ext cx="764184" cy="276999"/>
          </a:xfrm>
          <a:prstGeom prst="rect">
            <a:avLst/>
          </a:prstGeom>
          <a:noFill/>
        </p:spPr>
        <p:txBody>
          <a:bodyPr wrap="none" rtlCol="0">
            <a:spAutoFit/>
          </a:bodyPr>
          <a:lstStyle/>
          <a:p>
            <a:r>
              <a:rPr lang="en-US" sz="1200" dirty="0" smtClean="0"/>
              <a:t>End View</a:t>
            </a:r>
            <a:endParaRPr lang="en-US" sz="1200" dirty="0"/>
          </a:p>
        </p:txBody>
      </p:sp>
      <p:grpSp>
        <p:nvGrpSpPr>
          <p:cNvPr id="80" name="Group 79"/>
          <p:cNvGrpSpPr/>
          <p:nvPr/>
        </p:nvGrpSpPr>
        <p:grpSpPr>
          <a:xfrm>
            <a:off x="3283783" y="3119917"/>
            <a:ext cx="514717" cy="276999"/>
            <a:chOff x="3303909" y="3545467"/>
            <a:chExt cx="514717" cy="276999"/>
          </a:xfrm>
        </p:grpSpPr>
        <p:sp>
          <p:nvSpPr>
            <p:cNvPr id="81" name="Rectangle 80"/>
            <p:cNvSpPr/>
            <p:nvPr/>
          </p:nvSpPr>
          <p:spPr>
            <a:xfrm flipV="1">
              <a:off x="3322607" y="3566542"/>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flipV="1">
              <a:off x="3697856" y="3583795"/>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3303909" y="3545467"/>
              <a:ext cx="399468" cy="276999"/>
            </a:xfrm>
            <a:prstGeom prst="rect">
              <a:avLst/>
            </a:prstGeom>
            <a:noFill/>
          </p:spPr>
          <p:txBody>
            <a:bodyPr wrap="none" rtlCol="0">
              <a:spAutoFit/>
            </a:bodyPr>
            <a:lstStyle/>
            <a:p>
              <a:r>
                <a:rPr lang="en-US" sz="1200" dirty="0" smtClean="0"/>
                <a:t>A-2</a:t>
              </a:r>
              <a:endParaRPr lang="en-US" sz="1200" dirty="0"/>
            </a:p>
          </p:txBody>
        </p:sp>
      </p:grpSp>
      <p:cxnSp>
        <p:nvCxnSpPr>
          <p:cNvPr id="84" name="Straight Connector 83"/>
          <p:cNvCxnSpPr/>
          <p:nvPr/>
        </p:nvCxnSpPr>
        <p:spPr>
          <a:xfrm>
            <a:off x="3398808" y="3352819"/>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578526" y="3361446"/>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146648" y="5276514"/>
            <a:ext cx="7080400" cy="276999"/>
          </a:xfrm>
          <a:prstGeom prst="rect">
            <a:avLst/>
          </a:prstGeom>
          <a:noFill/>
        </p:spPr>
        <p:txBody>
          <a:bodyPr wrap="none" rtlCol="0">
            <a:spAutoFit/>
          </a:bodyPr>
          <a:lstStyle/>
          <a:p>
            <a:r>
              <a:rPr lang="en-US" sz="1200" dirty="0" smtClean="0"/>
              <a:t>5. Insert end C to get the spacing, but don’t nail it into place.  Place bottom D on “U” and nail with headed nails</a:t>
            </a:r>
            <a:endParaRPr lang="en-US" sz="1200" dirty="0"/>
          </a:p>
        </p:txBody>
      </p:sp>
      <p:sp>
        <p:nvSpPr>
          <p:cNvPr id="93" name="Rectangle 92"/>
          <p:cNvSpPr/>
          <p:nvPr/>
        </p:nvSpPr>
        <p:spPr>
          <a:xfrm>
            <a:off x="3213340" y="5749524"/>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3588589" y="5865981"/>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rot="5400000">
            <a:off x="3237782" y="5972372"/>
            <a:ext cx="457200" cy="4917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p:cNvSpPr txBox="1"/>
          <p:nvPr/>
        </p:nvSpPr>
        <p:spPr>
          <a:xfrm>
            <a:off x="3278038" y="5727957"/>
            <a:ext cx="399468" cy="276999"/>
          </a:xfrm>
          <a:prstGeom prst="rect">
            <a:avLst/>
          </a:prstGeom>
          <a:noFill/>
        </p:spPr>
        <p:txBody>
          <a:bodyPr wrap="none" rtlCol="0">
            <a:spAutoFit/>
          </a:bodyPr>
          <a:lstStyle/>
          <a:p>
            <a:r>
              <a:rPr lang="en-US" sz="1200" dirty="0" smtClean="0"/>
              <a:t>A-1</a:t>
            </a:r>
            <a:endParaRPr lang="en-US" sz="1200" dirty="0"/>
          </a:p>
        </p:txBody>
      </p:sp>
      <p:sp>
        <p:nvSpPr>
          <p:cNvPr id="97" name="TextBox 96"/>
          <p:cNvSpPr txBox="1"/>
          <p:nvPr/>
        </p:nvSpPr>
        <p:spPr>
          <a:xfrm>
            <a:off x="3324045" y="6075888"/>
            <a:ext cx="274434" cy="276999"/>
          </a:xfrm>
          <a:prstGeom prst="rect">
            <a:avLst/>
          </a:prstGeom>
          <a:noFill/>
        </p:spPr>
        <p:txBody>
          <a:bodyPr wrap="none" rtlCol="0">
            <a:spAutoFit/>
          </a:bodyPr>
          <a:lstStyle/>
          <a:p>
            <a:r>
              <a:rPr lang="en-US" sz="1200" dirty="0" smtClean="0"/>
              <a:t>B</a:t>
            </a:r>
            <a:endParaRPr lang="en-US" sz="1200" dirty="0"/>
          </a:p>
        </p:txBody>
      </p:sp>
      <p:sp>
        <p:nvSpPr>
          <p:cNvPr id="98" name="TextBox 97"/>
          <p:cNvSpPr txBox="1"/>
          <p:nvPr/>
        </p:nvSpPr>
        <p:spPr>
          <a:xfrm>
            <a:off x="3184583" y="5788548"/>
            <a:ext cx="261610" cy="461665"/>
          </a:xfrm>
          <a:prstGeom prst="rect">
            <a:avLst/>
          </a:prstGeom>
          <a:noFill/>
        </p:spPr>
        <p:txBody>
          <a:bodyPr wrap="none" rtlCol="0">
            <a:spAutoFit/>
          </a:bodyPr>
          <a:lstStyle/>
          <a:p>
            <a:r>
              <a:rPr lang="en-US" sz="2400" dirty="0" smtClean="0"/>
              <a:t>.</a:t>
            </a:r>
            <a:endParaRPr lang="en-US" sz="2400" dirty="0"/>
          </a:p>
        </p:txBody>
      </p:sp>
      <p:grpSp>
        <p:nvGrpSpPr>
          <p:cNvPr id="101" name="Group 100"/>
          <p:cNvGrpSpPr/>
          <p:nvPr/>
        </p:nvGrpSpPr>
        <p:grpSpPr>
          <a:xfrm>
            <a:off x="3197519" y="6441077"/>
            <a:ext cx="514717" cy="276999"/>
            <a:chOff x="3303909" y="3545467"/>
            <a:chExt cx="514717" cy="276999"/>
          </a:xfrm>
        </p:grpSpPr>
        <p:sp>
          <p:nvSpPr>
            <p:cNvPr id="102" name="Rectangle 101"/>
            <p:cNvSpPr/>
            <p:nvPr/>
          </p:nvSpPr>
          <p:spPr>
            <a:xfrm flipV="1">
              <a:off x="3322607" y="3566542"/>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flipV="1">
              <a:off x="3697856" y="3583795"/>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p:cNvSpPr txBox="1"/>
            <p:nvPr/>
          </p:nvSpPr>
          <p:spPr>
            <a:xfrm>
              <a:off x="3303909" y="3545467"/>
              <a:ext cx="399468" cy="276999"/>
            </a:xfrm>
            <a:prstGeom prst="rect">
              <a:avLst/>
            </a:prstGeom>
            <a:noFill/>
          </p:spPr>
          <p:txBody>
            <a:bodyPr wrap="none" rtlCol="0">
              <a:spAutoFit/>
            </a:bodyPr>
            <a:lstStyle/>
            <a:p>
              <a:r>
                <a:rPr lang="en-US" sz="1200" dirty="0" smtClean="0"/>
                <a:t>A-2</a:t>
              </a:r>
              <a:endParaRPr lang="en-US" sz="1200" dirty="0"/>
            </a:p>
          </p:txBody>
        </p:sp>
      </p:grpSp>
      <p:cxnSp>
        <p:nvCxnSpPr>
          <p:cNvPr id="110" name="Straight Connector 109"/>
          <p:cNvCxnSpPr/>
          <p:nvPr/>
        </p:nvCxnSpPr>
        <p:spPr>
          <a:xfrm>
            <a:off x="3183147" y="5753817"/>
            <a:ext cx="0" cy="9747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2664123" y="5268093"/>
            <a:ext cx="288862" cy="584775"/>
          </a:xfrm>
          <a:prstGeom prst="rect">
            <a:avLst/>
          </a:prstGeom>
          <a:noFill/>
        </p:spPr>
        <p:txBody>
          <a:bodyPr wrap="none" rtlCol="0">
            <a:spAutoFit/>
          </a:bodyPr>
          <a:lstStyle/>
          <a:p>
            <a:r>
              <a:rPr lang="en-US" sz="3200" dirty="0" smtClean="0"/>
              <a:t>.</a:t>
            </a:r>
            <a:endParaRPr lang="en-US" sz="3200" dirty="0"/>
          </a:p>
        </p:txBody>
      </p:sp>
      <p:sp>
        <p:nvSpPr>
          <p:cNvPr id="112" name="TextBox 111"/>
          <p:cNvSpPr txBox="1"/>
          <p:nvPr/>
        </p:nvSpPr>
        <p:spPr>
          <a:xfrm>
            <a:off x="1600199" y="5291093"/>
            <a:ext cx="288862" cy="584775"/>
          </a:xfrm>
          <a:prstGeom prst="rect">
            <a:avLst/>
          </a:prstGeom>
          <a:noFill/>
        </p:spPr>
        <p:txBody>
          <a:bodyPr wrap="none" rtlCol="0">
            <a:spAutoFit/>
          </a:bodyPr>
          <a:lstStyle/>
          <a:p>
            <a:r>
              <a:rPr lang="en-US" sz="3200" dirty="0" smtClean="0"/>
              <a:t>.</a:t>
            </a:r>
            <a:endParaRPr lang="en-US" sz="3200" dirty="0"/>
          </a:p>
        </p:txBody>
      </p:sp>
      <p:sp>
        <p:nvSpPr>
          <p:cNvPr id="113" name="TextBox 112"/>
          <p:cNvSpPr txBox="1"/>
          <p:nvPr/>
        </p:nvSpPr>
        <p:spPr>
          <a:xfrm>
            <a:off x="424130" y="5305463"/>
            <a:ext cx="288862" cy="584775"/>
          </a:xfrm>
          <a:prstGeom prst="rect">
            <a:avLst/>
          </a:prstGeom>
          <a:noFill/>
        </p:spPr>
        <p:txBody>
          <a:bodyPr wrap="none" rtlCol="0">
            <a:spAutoFit/>
          </a:bodyPr>
          <a:lstStyle/>
          <a:p>
            <a:r>
              <a:rPr lang="en-US" sz="3200" dirty="0" smtClean="0"/>
              <a:t>.</a:t>
            </a:r>
            <a:endParaRPr lang="en-US" sz="3200" dirty="0"/>
          </a:p>
        </p:txBody>
      </p:sp>
      <p:sp>
        <p:nvSpPr>
          <p:cNvPr id="114" name="TextBox 113"/>
          <p:cNvSpPr txBox="1"/>
          <p:nvPr/>
        </p:nvSpPr>
        <p:spPr>
          <a:xfrm>
            <a:off x="429881" y="5794286"/>
            <a:ext cx="288862" cy="584775"/>
          </a:xfrm>
          <a:prstGeom prst="rect">
            <a:avLst/>
          </a:prstGeom>
          <a:noFill/>
        </p:spPr>
        <p:txBody>
          <a:bodyPr wrap="none" rtlCol="0">
            <a:spAutoFit/>
          </a:bodyPr>
          <a:lstStyle/>
          <a:p>
            <a:r>
              <a:rPr lang="en-US" sz="3200" dirty="0" smtClean="0"/>
              <a:t>.</a:t>
            </a:r>
            <a:endParaRPr lang="en-US" sz="3200" dirty="0"/>
          </a:p>
        </p:txBody>
      </p:sp>
      <p:sp>
        <p:nvSpPr>
          <p:cNvPr id="115" name="TextBox 114"/>
          <p:cNvSpPr txBox="1"/>
          <p:nvPr/>
        </p:nvSpPr>
        <p:spPr>
          <a:xfrm>
            <a:off x="435632" y="6145095"/>
            <a:ext cx="288862" cy="584775"/>
          </a:xfrm>
          <a:prstGeom prst="rect">
            <a:avLst/>
          </a:prstGeom>
          <a:noFill/>
        </p:spPr>
        <p:txBody>
          <a:bodyPr wrap="none" rtlCol="0">
            <a:spAutoFit/>
          </a:bodyPr>
          <a:lstStyle/>
          <a:p>
            <a:r>
              <a:rPr lang="en-US" sz="3200" dirty="0" smtClean="0"/>
              <a:t>.</a:t>
            </a:r>
            <a:endParaRPr lang="en-US" sz="3200" dirty="0"/>
          </a:p>
        </p:txBody>
      </p:sp>
      <p:sp>
        <p:nvSpPr>
          <p:cNvPr id="116" name="TextBox 115"/>
          <p:cNvSpPr txBox="1"/>
          <p:nvPr/>
        </p:nvSpPr>
        <p:spPr>
          <a:xfrm>
            <a:off x="1562818" y="6168100"/>
            <a:ext cx="288862" cy="584775"/>
          </a:xfrm>
          <a:prstGeom prst="rect">
            <a:avLst/>
          </a:prstGeom>
          <a:noFill/>
        </p:spPr>
        <p:txBody>
          <a:bodyPr wrap="none" rtlCol="0">
            <a:spAutoFit/>
          </a:bodyPr>
          <a:lstStyle/>
          <a:p>
            <a:r>
              <a:rPr lang="en-US" sz="3200" dirty="0" smtClean="0"/>
              <a:t>.</a:t>
            </a:r>
            <a:endParaRPr lang="en-US" sz="3200" dirty="0"/>
          </a:p>
        </p:txBody>
      </p:sp>
      <p:sp>
        <p:nvSpPr>
          <p:cNvPr id="117" name="TextBox 116"/>
          <p:cNvSpPr txBox="1"/>
          <p:nvPr/>
        </p:nvSpPr>
        <p:spPr>
          <a:xfrm>
            <a:off x="2623867" y="6176725"/>
            <a:ext cx="288862" cy="584775"/>
          </a:xfrm>
          <a:prstGeom prst="rect">
            <a:avLst/>
          </a:prstGeom>
          <a:noFill/>
        </p:spPr>
        <p:txBody>
          <a:bodyPr wrap="none" rtlCol="0">
            <a:spAutoFit/>
          </a:bodyPr>
          <a:lstStyle/>
          <a:p>
            <a:r>
              <a:rPr lang="en-US" sz="3200" dirty="0" smtClean="0"/>
              <a:t>.</a:t>
            </a:r>
            <a:endParaRPr lang="en-US" sz="3200" dirty="0"/>
          </a:p>
        </p:txBody>
      </p:sp>
      <p:sp>
        <p:nvSpPr>
          <p:cNvPr id="118" name="Rectangle 117"/>
          <p:cNvSpPr/>
          <p:nvPr/>
        </p:nvSpPr>
        <p:spPr>
          <a:xfrm>
            <a:off x="470140" y="5758142"/>
            <a:ext cx="2514600" cy="2286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p:cNvSpPr/>
          <p:nvPr/>
        </p:nvSpPr>
        <p:spPr>
          <a:xfrm>
            <a:off x="450012" y="6454006"/>
            <a:ext cx="2514600" cy="2286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p:cNvSpPr/>
          <p:nvPr/>
        </p:nvSpPr>
        <p:spPr>
          <a:xfrm rot="5400000">
            <a:off x="337149" y="6089548"/>
            <a:ext cx="457200" cy="2286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rot="5400000">
            <a:off x="2620273" y="6095299"/>
            <a:ext cx="457200" cy="2286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2700068" y="6073012"/>
            <a:ext cx="274434" cy="276999"/>
          </a:xfrm>
          <a:prstGeom prst="rect">
            <a:avLst/>
          </a:prstGeom>
          <a:noFill/>
        </p:spPr>
        <p:txBody>
          <a:bodyPr wrap="none" rtlCol="0">
            <a:spAutoFit/>
          </a:bodyPr>
          <a:lstStyle/>
          <a:p>
            <a:r>
              <a:rPr lang="en-US" sz="1200" dirty="0" smtClean="0"/>
              <a:t>C</a:t>
            </a:r>
            <a:endParaRPr lang="en-US" sz="1200" dirty="0"/>
          </a:p>
        </p:txBody>
      </p:sp>
    </p:spTree>
    <p:extLst>
      <p:ext uri="{BB962C8B-B14F-4D97-AF65-F5344CB8AC3E}">
        <p14:creationId xmlns:p14="http://schemas.microsoft.com/office/powerpoint/2010/main" val="3403895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4" name="Straight Connector 263"/>
          <p:cNvCxnSpPr>
            <a:endCxn id="261" idx="3"/>
          </p:cNvCxnSpPr>
          <p:nvPr/>
        </p:nvCxnSpPr>
        <p:spPr>
          <a:xfrm>
            <a:off x="3620220" y="4123883"/>
            <a:ext cx="1437" cy="5715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1" name="Group 300"/>
          <p:cNvGrpSpPr/>
          <p:nvPr/>
        </p:nvGrpSpPr>
        <p:grpSpPr>
          <a:xfrm>
            <a:off x="3925013" y="3876163"/>
            <a:ext cx="514717" cy="990119"/>
            <a:chOff x="6978764" y="4497265"/>
            <a:chExt cx="514717" cy="990119"/>
          </a:xfrm>
        </p:grpSpPr>
        <p:sp>
          <p:nvSpPr>
            <p:cNvPr id="8" name="Rectangle 7"/>
            <p:cNvSpPr/>
            <p:nvPr/>
          </p:nvSpPr>
          <p:spPr>
            <a:xfrm rot="10800000">
              <a:off x="6981641" y="5237217"/>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10800000">
              <a:off x="7056692" y="5254470"/>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7053529" y="4820275"/>
              <a:ext cx="457200" cy="3536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82502" y="5210385"/>
              <a:ext cx="399468" cy="276999"/>
            </a:xfrm>
            <a:prstGeom prst="rect">
              <a:avLst/>
            </a:prstGeom>
            <a:noFill/>
          </p:spPr>
          <p:txBody>
            <a:bodyPr wrap="none" rtlCol="0">
              <a:spAutoFit/>
            </a:bodyPr>
            <a:lstStyle/>
            <a:p>
              <a:r>
                <a:rPr lang="en-US" sz="1200" dirty="0" smtClean="0"/>
                <a:t>A-1</a:t>
              </a:r>
              <a:endParaRPr lang="en-US" sz="1200" dirty="0"/>
            </a:p>
          </p:txBody>
        </p:sp>
        <p:sp>
          <p:nvSpPr>
            <p:cNvPr id="12" name="TextBox 11"/>
            <p:cNvSpPr txBox="1"/>
            <p:nvPr/>
          </p:nvSpPr>
          <p:spPr>
            <a:xfrm>
              <a:off x="7100535" y="4862454"/>
              <a:ext cx="266420" cy="276999"/>
            </a:xfrm>
            <a:prstGeom prst="rect">
              <a:avLst/>
            </a:prstGeom>
            <a:noFill/>
          </p:spPr>
          <p:txBody>
            <a:bodyPr wrap="none" rtlCol="0">
              <a:spAutoFit/>
            </a:bodyPr>
            <a:lstStyle/>
            <a:p>
              <a:r>
                <a:rPr lang="en-US" sz="1200" dirty="0"/>
                <a:t>C</a:t>
              </a:r>
              <a:endParaRPr lang="en-US" sz="1200" dirty="0"/>
            </a:p>
          </p:txBody>
        </p:sp>
        <p:sp>
          <p:nvSpPr>
            <p:cNvPr id="17" name="Rectangle 16"/>
            <p:cNvSpPr/>
            <p:nvPr/>
          </p:nvSpPr>
          <p:spPr>
            <a:xfrm rot="10800000" flipV="1">
              <a:off x="6978764" y="4524589"/>
              <a:ext cx="496019"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10800000" flipV="1">
              <a:off x="7053815" y="4641046"/>
              <a:ext cx="45719" cy="94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094013" y="4497265"/>
              <a:ext cx="399468" cy="276999"/>
            </a:xfrm>
            <a:prstGeom prst="rect">
              <a:avLst/>
            </a:prstGeom>
            <a:noFill/>
          </p:spPr>
          <p:txBody>
            <a:bodyPr wrap="none" rtlCol="0">
              <a:spAutoFit/>
            </a:bodyPr>
            <a:lstStyle/>
            <a:p>
              <a:r>
                <a:rPr lang="en-US" sz="1200" dirty="0" smtClean="0"/>
                <a:t>A-2</a:t>
              </a:r>
              <a:endParaRPr lang="en-US" sz="1200" dirty="0"/>
            </a:p>
          </p:txBody>
        </p:sp>
      </p:grpSp>
      <p:sp>
        <p:nvSpPr>
          <p:cNvPr id="4" name="Rectangle 3"/>
          <p:cNvSpPr/>
          <p:nvPr/>
        </p:nvSpPr>
        <p:spPr>
          <a:xfrm>
            <a:off x="1062487" y="2463324"/>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062487" y="2615724"/>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090467" y="2404375"/>
            <a:ext cx="399468" cy="276999"/>
          </a:xfrm>
          <a:prstGeom prst="rect">
            <a:avLst/>
          </a:prstGeom>
          <a:noFill/>
        </p:spPr>
        <p:txBody>
          <a:bodyPr wrap="none" rtlCol="0">
            <a:spAutoFit/>
          </a:bodyPr>
          <a:lstStyle/>
          <a:p>
            <a:r>
              <a:rPr lang="en-US" sz="1200" dirty="0" smtClean="0"/>
              <a:t>A-2</a:t>
            </a:r>
            <a:endParaRPr lang="en-US" sz="1200" dirty="0"/>
          </a:p>
        </p:txBody>
      </p:sp>
      <p:grpSp>
        <p:nvGrpSpPr>
          <p:cNvPr id="212" name="Group 211"/>
          <p:cNvGrpSpPr/>
          <p:nvPr/>
        </p:nvGrpSpPr>
        <p:grpSpPr>
          <a:xfrm>
            <a:off x="1052421" y="2677546"/>
            <a:ext cx="276048" cy="457200"/>
            <a:chOff x="646980" y="3505681"/>
            <a:chExt cx="276048" cy="457200"/>
          </a:xfrm>
        </p:grpSpPr>
        <p:grpSp>
          <p:nvGrpSpPr>
            <p:cNvPr id="211" name="Group 210"/>
            <p:cNvGrpSpPr/>
            <p:nvPr/>
          </p:nvGrpSpPr>
          <p:grpSpPr>
            <a:xfrm>
              <a:off x="652733" y="3505681"/>
              <a:ext cx="270295" cy="457200"/>
              <a:chOff x="652733" y="3505681"/>
              <a:chExt cx="270295" cy="457200"/>
            </a:xfrm>
          </p:grpSpPr>
          <p:sp>
            <p:nvSpPr>
              <p:cNvPr id="14" name="Rectangle 13"/>
              <p:cNvSpPr/>
              <p:nvPr/>
            </p:nvSpPr>
            <p:spPr>
              <a:xfrm rot="5400000">
                <a:off x="538433" y="3619981"/>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flipV="1">
                <a:off x="793631" y="3614468"/>
                <a:ext cx="129397" cy="333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646980" y="3626450"/>
              <a:ext cx="274434" cy="276999"/>
            </a:xfrm>
            <a:prstGeom prst="rect">
              <a:avLst/>
            </a:prstGeom>
            <a:noFill/>
          </p:spPr>
          <p:txBody>
            <a:bodyPr wrap="none" rtlCol="0">
              <a:spAutoFit/>
            </a:bodyPr>
            <a:lstStyle/>
            <a:p>
              <a:r>
                <a:rPr lang="en-US" sz="1200" dirty="0" smtClean="0"/>
                <a:t>B</a:t>
              </a:r>
              <a:endParaRPr lang="en-US" sz="1200" dirty="0"/>
            </a:p>
          </p:txBody>
        </p:sp>
      </p:grpSp>
      <p:sp>
        <p:nvSpPr>
          <p:cNvPr id="20" name="Rectangle 19"/>
          <p:cNvSpPr/>
          <p:nvPr/>
        </p:nvSpPr>
        <p:spPr>
          <a:xfrm>
            <a:off x="1058173" y="3151996"/>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1066800" y="3219570"/>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139342" y="3152001"/>
            <a:ext cx="399468" cy="276999"/>
          </a:xfrm>
          <a:prstGeom prst="rect">
            <a:avLst/>
          </a:prstGeom>
          <a:noFill/>
        </p:spPr>
        <p:txBody>
          <a:bodyPr wrap="none" rtlCol="0">
            <a:spAutoFit/>
          </a:bodyPr>
          <a:lstStyle/>
          <a:p>
            <a:r>
              <a:rPr lang="en-US" sz="1200" dirty="0" smtClean="0"/>
              <a:t>A-1</a:t>
            </a:r>
            <a:endParaRPr lang="en-US" sz="1200" dirty="0"/>
          </a:p>
        </p:txBody>
      </p:sp>
      <p:cxnSp>
        <p:nvCxnSpPr>
          <p:cNvPr id="25" name="Straight Connector 24"/>
          <p:cNvCxnSpPr>
            <a:endCxn id="20" idx="3"/>
          </p:cNvCxnSpPr>
          <p:nvPr/>
        </p:nvCxnSpPr>
        <p:spPr>
          <a:xfrm>
            <a:off x="3571336" y="2694772"/>
            <a:ext cx="1437" cy="5715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897147" y="586623"/>
            <a:ext cx="2064581" cy="382411"/>
            <a:chOff x="854014" y="207061"/>
            <a:chExt cx="2064581" cy="382411"/>
          </a:xfrm>
        </p:grpSpPr>
        <p:grpSp>
          <p:nvGrpSpPr>
            <p:cNvPr id="105" name="Group 104"/>
            <p:cNvGrpSpPr/>
            <p:nvPr/>
          </p:nvGrpSpPr>
          <p:grpSpPr>
            <a:xfrm>
              <a:off x="905763" y="207061"/>
              <a:ext cx="1952456" cy="382411"/>
              <a:chOff x="5305235" y="2734601"/>
              <a:chExt cx="1952456" cy="382411"/>
            </a:xfrm>
          </p:grpSpPr>
          <p:grpSp>
            <p:nvGrpSpPr>
              <p:cNvPr id="54" name="Group 53"/>
              <p:cNvGrpSpPr/>
              <p:nvPr/>
            </p:nvGrpSpPr>
            <p:grpSpPr>
              <a:xfrm>
                <a:off x="5305235" y="2734601"/>
                <a:ext cx="172539" cy="382411"/>
                <a:chOff x="6780356" y="2582201"/>
                <a:chExt cx="257602" cy="382411"/>
              </a:xfrm>
            </p:grpSpPr>
            <p:sp>
              <p:nvSpPr>
                <p:cNvPr id="52" name="Rectangle 51"/>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81" name="Group 80"/>
              <p:cNvGrpSpPr/>
              <p:nvPr/>
            </p:nvGrpSpPr>
            <p:grpSpPr>
              <a:xfrm>
                <a:off x="5527725" y="2734601"/>
                <a:ext cx="172539" cy="382411"/>
                <a:chOff x="6780356" y="2582201"/>
                <a:chExt cx="257602" cy="382411"/>
              </a:xfrm>
            </p:grpSpPr>
            <p:sp>
              <p:nvSpPr>
                <p:cNvPr id="82" name="Rectangle 81"/>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84" name="Group 83"/>
              <p:cNvGrpSpPr/>
              <p:nvPr/>
            </p:nvGrpSpPr>
            <p:grpSpPr>
              <a:xfrm>
                <a:off x="5750215" y="2734601"/>
                <a:ext cx="172539" cy="382411"/>
                <a:chOff x="6780356" y="2582201"/>
                <a:chExt cx="257602" cy="382411"/>
              </a:xfrm>
            </p:grpSpPr>
            <p:sp>
              <p:nvSpPr>
                <p:cNvPr id="85" name="Rectangle 84"/>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5972705" y="2734601"/>
                <a:ext cx="172539" cy="382411"/>
                <a:chOff x="6780356" y="2582201"/>
                <a:chExt cx="257602" cy="382411"/>
              </a:xfrm>
            </p:grpSpPr>
            <p:sp>
              <p:nvSpPr>
                <p:cNvPr id="88" name="Rectangle 87"/>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6195195" y="2734601"/>
                <a:ext cx="172539" cy="382411"/>
                <a:chOff x="6780356" y="2582201"/>
                <a:chExt cx="257602" cy="382411"/>
              </a:xfrm>
            </p:grpSpPr>
            <p:sp>
              <p:nvSpPr>
                <p:cNvPr id="91" name="Rectangle 90"/>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Connector 91"/>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6417685" y="2734601"/>
                <a:ext cx="172539" cy="382411"/>
                <a:chOff x="6780356" y="2582201"/>
                <a:chExt cx="257602" cy="382411"/>
              </a:xfrm>
            </p:grpSpPr>
            <p:sp>
              <p:nvSpPr>
                <p:cNvPr id="94" name="Rectangle 93"/>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6640175" y="2734601"/>
                <a:ext cx="172539" cy="382411"/>
                <a:chOff x="6780356" y="2582201"/>
                <a:chExt cx="257602" cy="382411"/>
              </a:xfrm>
            </p:grpSpPr>
            <p:sp>
              <p:nvSpPr>
                <p:cNvPr id="97" name="Rectangle 96"/>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6862665" y="2734601"/>
                <a:ext cx="172539" cy="382411"/>
                <a:chOff x="6780356" y="2582201"/>
                <a:chExt cx="257602" cy="382411"/>
              </a:xfrm>
            </p:grpSpPr>
            <p:sp>
              <p:nvSpPr>
                <p:cNvPr id="100" name="Rectangle 99"/>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 name="Straight Connector 100"/>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7085152" y="2734601"/>
                <a:ext cx="172539" cy="382411"/>
                <a:chOff x="6780356" y="2582201"/>
                <a:chExt cx="257602" cy="382411"/>
              </a:xfrm>
            </p:grpSpPr>
            <p:sp>
              <p:nvSpPr>
                <p:cNvPr id="103" name="Rectangle 102"/>
                <p:cNvSpPr/>
                <p:nvPr/>
              </p:nvSpPr>
              <p:spPr>
                <a:xfrm rot="5400000">
                  <a:off x="6717951" y="2644606"/>
                  <a:ext cx="382411" cy="25760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p:cNvCxnSpPr/>
                <p:nvPr/>
              </p:nvCxnSpPr>
              <p:spPr>
                <a:xfrm>
                  <a:off x="6786114" y="2912853"/>
                  <a:ext cx="2415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15" name="Group 114"/>
            <p:cNvGrpSpPr/>
            <p:nvPr/>
          </p:nvGrpSpPr>
          <p:grpSpPr>
            <a:xfrm>
              <a:off x="854014" y="215661"/>
              <a:ext cx="2064581" cy="307777"/>
              <a:chOff x="845387" y="621103"/>
              <a:chExt cx="2064581" cy="307777"/>
            </a:xfrm>
          </p:grpSpPr>
          <p:sp>
            <p:nvSpPr>
              <p:cNvPr id="106" name="TextBox 105"/>
              <p:cNvSpPr txBox="1"/>
              <p:nvPr/>
            </p:nvSpPr>
            <p:spPr>
              <a:xfrm>
                <a:off x="845387" y="621103"/>
                <a:ext cx="276038" cy="307777"/>
              </a:xfrm>
              <a:prstGeom prst="rect">
                <a:avLst/>
              </a:prstGeom>
              <a:noFill/>
            </p:spPr>
            <p:txBody>
              <a:bodyPr wrap="none" rtlCol="0">
                <a:spAutoFit/>
              </a:bodyPr>
              <a:lstStyle/>
              <a:p>
                <a:r>
                  <a:rPr lang="en-US" sz="1400" dirty="0" smtClean="0"/>
                  <a:t>1</a:t>
                </a:r>
                <a:endParaRPr lang="en-US" sz="1400" dirty="0"/>
              </a:p>
            </p:txBody>
          </p:sp>
          <p:sp>
            <p:nvSpPr>
              <p:cNvPr id="107" name="TextBox 106"/>
              <p:cNvSpPr txBox="1"/>
              <p:nvPr/>
            </p:nvSpPr>
            <p:spPr>
              <a:xfrm>
                <a:off x="1068955" y="621103"/>
                <a:ext cx="276038" cy="307777"/>
              </a:xfrm>
              <a:prstGeom prst="rect">
                <a:avLst/>
              </a:prstGeom>
              <a:noFill/>
            </p:spPr>
            <p:txBody>
              <a:bodyPr wrap="none" rtlCol="0">
                <a:spAutoFit/>
              </a:bodyPr>
              <a:lstStyle/>
              <a:p>
                <a:r>
                  <a:rPr lang="en-US" sz="1400" dirty="0" smtClean="0"/>
                  <a:t>2</a:t>
                </a:r>
                <a:endParaRPr lang="en-US" sz="1400" dirty="0"/>
              </a:p>
            </p:txBody>
          </p:sp>
          <p:sp>
            <p:nvSpPr>
              <p:cNvPr id="108" name="TextBox 107"/>
              <p:cNvSpPr txBox="1"/>
              <p:nvPr/>
            </p:nvSpPr>
            <p:spPr>
              <a:xfrm>
                <a:off x="1292523" y="621103"/>
                <a:ext cx="276038" cy="307777"/>
              </a:xfrm>
              <a:prstGeom prst="rect">
                <a:avLst/>
              </a:prstGeom>
              <a:noFill/>
            </p:spPr>
            <p:txBody>
              <a:bodyPr wrap="none" rtlCol="0">
                <a:spAutoFit/>
              </a:bodyPr>
              <a:lstStyle/>
              <a:p>
                <a:r>
                  <a:rPr lang="en-US" sz="1400" dirty="0" smtClean="0"/>
                  <a:t>3</a:t>
                </a:r>
                <a:endParaRPr lang="en-US" sz="1400" dirty="0"/>
              </a:p>
            </p:txBody>
          </p:sp>
          <p:sp>
            <p:nvSpPr>
              <p:cNvPr id="109" name="TextBox 108"/>
              <p:cNvSpPr txBox="1"/>
              <p:nvPr/>
            </p:nvSpPr>
            <p:spPr>
              <a:xfrm>
                <a:off x="1516091" y="621103"/>
                <a:ext cx="276038" cy="307777"/>
              </a:xfrm>
              <a:prstGeom prst="rect">
                <a:avLst/>
              </a:prstGeom>
              <a:noFill/>
            </p:spPr>
            <p:txBody>
              <a:bodyPr wrap="none" rtlCol="0">
                <a:spAutoFit/>
              </a:bodyPr>
              <a:lstStyle/>
              <a:p>
                <a:r>
                  <a:rPr lang="en-US" sz="1400" dirty="0" smtClean="0"/>
                  <a:t>4</a:t>
                </a:r>
                <a:endParaRPr lang="en-US" sz="1400" dirty="0"/>
              </a:p>
            </p:txBody>
          </p:sp>
          <p:sp>
            <p:nvSpPr>
              <p:cNvPr id="110" name="TextBox 109"/>
              <p:cNvSpPr txBox="1"/>
              <p:nvPr/>
            </p:nvSpPr>
            <p:spPr>
              <a:xfrm>
                <a:off x="1739659" y="621103"/>
                <a:ext cx="276038" cy="307777"/>
              </a:xfrm>
              <a:prstGeom prst="rect">
                <a:avLst/>
              </a:prstGeom>
              <a:noFill/>
            </p:spPr>
            <p:txBody>
              <a:bodyPr wrap="none" rtlCol="0">
                <a:spAutoFit/>
              </a:bodyPr>
              <a:lstStyle/>
              <a:p>
                <a:r>
                  <a:rPr lang="en-US" sz="1400" dirty="0" smtClean="0"/>
                  <a:t>5</a:t>
                </a:r>
                <a:endParaRPr lang="en-US" sz="1400" dirty="0"/>
              </a:p>
            </p:txBody>
          </p:sp>
          <p:sp>
            <p:nvSpPr>
              <p:cNvPr id="111" name="TextBox 110"/>
              <p:cNvSpPr txBox="1"/>
              <p:nvPr/>
            </p:nvSpPr>
            <p:spPr>
              <a:xfrm>
                <a:off x="1963227" y="621103"/>
                <a:ext cx="276038" cy="307777"/>
              </a:xfrm>
              <a:prstGeom prst="rect">
                <a:avLst/>
              </a:prstGeom>
              <a:noFill/>
            </p:spPr>
            <p:txBody>
              <a:bodyPr wrap="none" rtlCol="0">
                <a:spAutoFit/>
              </a:bodyPr>
              <a:lstStyle/>
              <a:p>
                <a:r>
                  <a:rPr lang="en-US" sz="1400" dirty="0" smtClean="0"/>
                  <a:t>6</a:t>
                </a:r>
                <a:endParaRPr lang="en-US" sz="1400" dirty="0"/>
              </a:p>
            </p:txBody>
          </p:sp>
          <p:sp>
            <p:nvSpPr>
              <p:cNvPr id="112" name="TextBox 111"/>
              <p:cNvSpPr txBox="1"/>
              <p:nvPr/>
            </p:nvSpPr>
            <p:spPr>
              <a:xfrm>
                <a:off x="2186795" y="621103"/>
                <a:ext cx="276038" cy="307777"/>
              </a:xfrm>
              <a:prstGeom prst="rect">
                <a:avLst/>
              </a:prstGeom>
              <a:noFill/>
            </p:spPr>
            <p:txBody>
              <a:bodyPr wrap="none" rtlCol="0">
                <a:spAutoFit/>
              </a:bodyPr>
              <a:lstStyle/>
              <a:p>
                <a:r>
                  <a:rPr lang="en-US" sz="1400" dirty="0" smtClean="0"/>
                  <a:t>7</a:t>
                </a:r>
                <a:endParaRPr lang="en-US" sz="1400" dirty="0"/>
              </a:p>
            </p:txBody>
          </p:sp>
          <p:sp>
            <p:nvSpPr>
              <p:cNvPr id="113" name="TextBox 112"/>
              <p:cNvSpPr txBox="1"/>
              <p:nvPr/>
            </p:nvSpPr>
            <p:spPr>
              <a:xfrm>
                <a:off x="2410363" y="621103"/>
                <a:ext cx="276038" cy="307777"/>
              </a:xfrm>
              <a:prstGeom prst="rect">
                <a:avLst/>
              </a:prstGeom>
              <a:noFill/>
            </p:spPr>
            <p:txBody>
              <a:bodyPr wrap="none" rtlCol="0">
                <a:spAutoFit/>
              </a:bodyPr>
              <a:lstStyle/>
              <a:p>
                <a:r>
                  <a:rPr lang="en-US" sz="1400" dirty="0" smtClean="0"/>
                  <a:t>8</a:t>
                </a:r>
                <a:endParaRPr lang="en-US" sz="1400" dirty="0"/>
              </a:p>
            </p:txBody>
          </p:sp>
          <p:sp>
            <p:nvSpPr>
              <p:cNvPr id="114" name="TextBox 113"/>
              <p:cNvSpPr txBox="1"/>
              <p:nvPr/>
            </p:nvSpPr>
            <p:spPr>
              <a:xfrm>
                <a:off x="2633930" y="621103"/>
                <a:ext cx="276038" cy="307777"/>
              </a:xfrm>
              <a:prstGeom prst="rect">
                <a:avLst/>
              </a:prstGeom>
              <a:noFill/>
            </p:spPr>
            <p:txBody>
              <a:bodyPr wrap="none" rtlCol="0">
                <a:spAutoFit/>
              </a:bodyPr>
              <a:lstStyle/>
              <a:p>
                <a:r>
                  <a:rPr lang="en-US" sz="1400" dirty="0" smtClean="0"/>
                  <a:t>9</a:t>
                </a:r>
                <a:endParaRPr lang="en-US" sz="1400" dirty="0"/>
              </a:p>
            </p:txBody>
          </p:sp>
        </p:grpSp>
      </p:grpSp>
      <p:sp>
        <p:nvSpPr>
          <p:cNvPr id="117" name="TextBox 116"/>
          <p:cNvSpPr txBox="1"/>
          <p:nvPr/>
        </p:nvSpPr>
        <p:spPr>
          <a:xfrm>
            <a:off x="146648" y="126544"/>
            <a:ext cx="5581656" cy="276999"/>
          </a:xfrm>
          <a:prstGeom prst="rect">
            <a:avLst/>
          </a:prstGeom>
          <a:noFill/>
        </p:spPr>
        <p:txBody>
          <a:bodyPr wrap="none" rtlCol="0">
            <a:spAutoFit/>
          </a:bodyPr>
          <a:lstStyle/>
          <a:p>
            <a:r>
              <a:rPr lang="en-US" sz="1200" dirty="0" smtClean="0"/>
              <a:t>5. With the cub using their best handwriting, put the numbers 1 through 9 on the tiles.</a:t>
            </a:r>
            <a:endParaRPr lang="en-US" sz="1200" dirty="0"/>
          </a:p>
        </p:txBody>
      </p:sp>
      <p:sp>
        <p:nvSpPr>
          <p:cNvPr id="120" name="TextBox 119"/>
          <p:cNvSpPr txBox="1"/>
          <p:nvPr/>
        </p:nvSpPr>
        <p:spPr>
          <a:xfrm>
            <a:off x="204157" y="1124333"/>
            <a:ext cx="3943900" cy="276999"/>
          </a:xfrm>
          <a:prstGeom prst="rect">
            <a:avLst/>
          </a:prstGeom>
          <a:noFill/>
        </p:spPr>
        <p:txBody>
          <a:bodyPr wrap="none" rtlCol="0">
            <a:spAutoFit/>
          </a:bodyPr>
          <a:lstStyle/>
          <a:p>
            <a:r>
              <a:rPr lang="en-US" sz="1200" dirty="0"/>
              <a:t>6</a:t>
            </a:r>
            <a:r>
              <a:rPr lang="en-US" sz="1200" dirty="0" smtClean="0"/>
              <a:t>. String the tiles on the coat hangar wire in numerical order.</a:t>
            </a:r>
            <a:endParaRPr lang="en-US" sz="1200" dirty="0"/>
          </a:p>
        </p:txBody>
      </p:sp>
      <p:cxnSp>
        <p:nvCxnSpPr>
          <p:cNvPr id="161" name="Straight Connector 160"/>
          <p:cNvCxnSpPr/>
          <p:nvPr/>
        </p:nvCxnSpPr>
        <p:spPr>
          <a:xfrm flipV="1">
            <a:off x="871268" y="1958197"/>
            <a:ext cx="2096219" cy="172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980527" y="1636171"/>
            <a:ext cx="1952456" cy="382411"/>
            <a:chOff x="5305235" y="2734601"/>
            <a:chExt cx="1952456" cy="382411"/>
          </a:xfrm>
          <a:solidFill>
            <a:schemeClr val="bg1"/>
          </a:solidFill>
        </p:grpSpPr>
        <p:grpSp>
          <p:nvGrpSpPr>
            <p:cNvPr id="133" name="Group 132"/>
            <p:cNvGrpSpPr/>
            <p:nvPr/>
          </p:nvGrpSpPr>
          <p:grpSpPr>
            <a:xfrm>
              <a:off x="5305235" y="2734601"/>
              <a:ext cx="172539" cy="382411"/>
              <a:chOff x="6780356" y="2582201"/>
              <a:chExt cx="257602" cy="382411"/>
            </a:xfrm>
            <a:grpFill/>
          </p:grpSpPr>
          <p:sp>
            <p:nvSpPr>
              <p:cNvPr id="158" name="Rectangle 157"/>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9" name="Straight Connector 158"/>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5527725" y="2734601"/>
              <a:ext cx="172539" cy="382411"/>
              <a:chOff x="6780356" y="2582201"/>
              <a:chExt cx="257602" cy="382411"/>
            </a:xfrm>
            <a:grpFill/>
          </p:grpSpPr>
          <p:sp>
            <p:nvSpPr>
              <p:cNvPr id="156" name="Rectangle 155"/>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7" name="Straight Connector 156"/>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5" name="Group 134"/>
            <p:cNvGrpSpPr/>
            <p:nvPr/>
          </p:nvGrpSpPr>
          <p:grpSpPr>
            <a:xfrm>
              <a:off x="5750215" y="2734601"/>
              <a:ext cx="172539" cy="382411"/>
              <a:chOff x="6780356" y="2582201"/>
              <a:chExt cx="257602" cy="382411"/>
            </a:xfrm>
            <a:grpFill/>
          </p:grpSpPr>
          <p:sp>
            <p:nvSpPr>
              <p:cNvPr id="154" name="Rectangle 153"/>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 name="Straight Connector 154"/>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6" name="Group 135"/>
            <p:cNvGrpSpPr/>
            <p:nvPr/>
          </p:nvGrpSpPr>
          <p:grpSpPr>
            <a:xfrm>
              <a:off x="5972705" y="2734601"/>
              <a:ext cx="172539" cy="382411"/>
              <a:chOff x="6780356" y="2582201"/>
              <a:chExt cx="257602" cy="382411"/>
            </a:xfrm>
            <a:grpFill/>
          </p:grpSpPr>
          <p:sp>
            <p:nvSpPr>
              <p:cNvPr id="152" name="Rectangle 151"/>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3" name="Straight Connector 152"/>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7" name="Group 136"/>
            <p:cNvGrpSpPr/>
            <p:nvPr/>
          </p:nvGrpSpPr>
          <p:grpSpPr>
            <a:xfrm>
              <a:off x="6195195" y="2734601"/>
              <a:ext cx="172539" cy="382411"/>
              <a:chOff x="6780356" y="2582201"/>
              <a:chExt cx="257602" cy="382411"/>
            </a:xfrm>
            <a:grpFill/>
          </p:grpSpPr>
          <p:sp>
            <p:nvSpPr>
              <p:cNvPr id="150" name="Rectangle 149"/>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1" name="Straight Connector 150"/>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6417685" y="2734601"/>
              <a:ext cx="172539" cy="382411"/>
              <a:chOff x="6780356" y="2582201"/>
              <a:chExt cx="257602" cy="382411"/>
            </a:xfrm>
            <a:grpFill/>
          </p:grpSpPr>
          <p:sp>
            <p:nvSpPr>
              <p:cNvPr id="148" name="Rectangle 147"/>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 name="Straight Connector 148"/>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9" name="Group 138"/>
            <p:cNvGrpSpPr/>
            <p:nvPr/>
          </p:nvGrpSpPr>
          <p:grpSpPr>
            <a:xfrm>
              <a:off x="6640175" y="2734601"/>
              <a:ext cx="172539" cy="382411"/>
              <a:chOff x="6780356" y="2582201"/>
              <a:chExt cx="257602" cy="382411"/>
            </a:xfrm>
            <a:grpFill/>
          </p:grpSpPr>
          <p:sp>
            <p:nvSpPr>
              <p:cNvPr id="146" name="Rectangle 145"/>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7" name="Straight Connector 146"/>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0" name="Group 139"/>
            <p:cNvGrpSpPr/>
            <p:nvPr/>
          </p:nvGrpSpPr>
          <p:grpSpPr>
            <a:xfrm>
              <a:off x="6862665" y="2734601"/>
              <a:ext cx="172539" cy="382411"/>
              <a:chOff x="6780356" y="2582201"/>
              <a:chExt cx="257602" cy="382411"/>
            </a:xfrm>
            <a:grpFill/>
          </p:grpSpPr>
          <p:sp>
            <p:nvSpPr>
              <p:cNvPr id="144" name="Rectangle 143"/>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Connector 144"/>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1" name="Group 140"/>
            <p:cNvGrpSpPr/>
            <p:nvPr/>
          </p:nvGrpSpPr>
          <p:grpSpPr>
            <a:xfrm>
              <a:off x="7085152" y="2734601"/>
              <a:ext cx="172539" cy="382411"/>
              <a:chOff x="6780356" y="2582201"/>
              <a:chExt cx="257602" cy="382411"/>
            </a:xfrm>
            <a:grpFill/>
          </p:grpSpPr>
          <p:sp>
            <p:nvSpPr>
              <p:cNvPr id="142" name="Rectangle 141"/>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3" name="Straight Connector 142"/>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sp>
        <p:nvSpPr>
          <p:cNvPr id="124" name="TextBox 123"/>
          <p:cNvSpPr txBox="1"/>
          <p:nvPr/>
        </p:nvSpPr>
        <p:spPr>
          <a:xfrm>
            <a:off x="928779" y="1636092"/>
            <a:ext cx="276038" cy="307777"/>
          </a:xfrm>
          <a:prstGeom prst="rect">
            <a:avLst/>
          </a:prstGeom>
          <a:noFill/>
        </p:spPr>
        <p:txBody>
          <a:bodyPr wrap="none" rtlCol="0">
            <a:spAutoFit/>
          </a:bodyPr>
          <a:lstStyle/>
          <a:p>
            <a:r>
              <a:rPr lang="en-US" sz="1400" dirty="0" smtClean="0"/>
              <a:t>1</a:t>
            </a:r>
            <a:endParaRPr lang="en-US" sz="1400" dirty="0"/>
          </a:p>
        </p:txBody>
      </p:sp>
      <p:sp>
        <p:nvSpPr>
          <p:cNvPr id="125" name="TextBox 124"/>
          <p:cNvSpPr txBox="1"/>
          <p:nvPr/>
        </p:nvSpPr>
        <p:spPr>
          <a:xfrm>
            <a:off x="1152347" y="1636092"/>
            <a:ext cx="276038" cy="307777"/>
          </a:xfrm>
          <a:prstGeom prst="rect">
            <a:avLst/>
          </a:prstGeom>
          <a:noFill/>
        </p:spPr>
        <p:txBody>
          <a:bodyPr wrap="none" rtlCol="0">
            <a:spAutoFit/>
          </a:bodyPr>
          <a:lstStyle/>
          <a:p>
            <a:r>
              <a:rPr lang="en-US" sz="1400" dirty="0" smtClean="0"/>
              <a:t>2</a:t>
            </a:r>
            <a:endParaRPr lang="en-US" sz="1400" dirty="0"/>
          </a:p>
        </p:txBody>
      </p:sp>
      <p:sp>
        <p:nvSpPr>
          <p:cNvPr id="126" name="TextBox 125"/>
          <p:cNvSpPr txBox="1"/>
          <p:nvPr/>
        </p:nvSpPr>
        <p:spPr>
          <a:xfrm>
            <a:off x="1375915" y="1636092"/>
            <a:ext cx="276038" cy="307777"/>
          </a:xfrm>
          <a:prstGeom prst="rect">
            <a:avLst/>
          </a:prstGeom>
          <a:noFill/>
        </p:spPr>
        <p:txBody>
          <a:bodyPr wrap="none" rtlCol="0">
            <a:spAutoFit/>
          </a:bodyPr>
          <a:lstStyle/>
          <a:p>
            <a:r>
              <a:rPr lang="en-US" sz="1400" dirty="0" smtClean="0"/>
              <a:t>3</a:t>
            </a:r>
            <a:endParaRPr lang="en-US" sz="1400" dirty="0"/>
          </a:p>
        </p:txBody>
      </p:sp>
      <p:sp>
        <p:nvSpPr>
          <p:cNvPr id="127" name="TextBox 126"/>
          <p:cNvSpPr txBox="1"/>
          <p:nvPr/>
        </p:nvSpPr>
        <p:spPr>
          <a:xfrm>
            <a:off x="1599483" y="1636092"/>
            <a:ext cx="276038" cy="307777"/>
          </a:xfrm>
          <a:prstGeom prst="rect">
            <a:avLst/>
          </a:prstGeom>
          <a:noFill/>
        </p:spPr>
        <p:txBody>
          <a:bodyPr wrap="none" rtlCol="0">
            <a:spAutoFit/>
          </a:bodyPr>
          <a:lstStyle/>
          <a:p>
            <a:r>
              <a:rPr lang="en-US" sz="1400" dirty="0" smtClean="0"/>
              <a:t>4</a:t>
            </a:r>
            <a:endParaRPr lang="en-US" sz="1400" dirty="0"/>
          </a:p>
        </p:txBody>
      </p:sp>
      <p:sp>
        <p:nvSpPr>
          <p:cNvPr id="128" name="TextBox 127"/>
          <p:cNvSpPr txBox="1"/>
          <p:nvPr/>
        </p:nvSpPr>
        <p:spPr>
          <a:xfrm>
            <a:off x="1823051" y="1636092"/>
            <a:ext cx="276038" cy="307777"/>
          </a:xfrm>
          <a:prstGeom prst="rect">
            <a:avLst/>
          </a:prstGeom>
          <a:noFill/>
        </p:spPr>
        <p:txBody>
          <a:bodyPr wrap="none" rtlCol="0">
            <a:spAutoFit/>
          </a:bodyPr>
          <a:lstStyle/>
          <a:p>
            <a:r>
              <a:rPr lang="en-US" sz="1400" dirty="0" smtClean="0"/>
              <a:t>5</a:t>
            </a:r>
            <a:endParaRPr lang="en-US" sz="1400" dirty="0"/>
          </a:p>
        </p:txBody>
      </p:sp>
      <p:sp>
        <p:nvSpPr>
          <p:cNvPr id="129" name="TextBox 128"/>
          <p:cNvSpPr txBox="1"/>
          <p:nvPr/>
        </p:nvSpPr>
        <p:spPr>
          <a:xfrm>
            <a:off x="2046619" y="1636092"/>
            <a:ext cx="276038" cy="307777"/>
          </a:xfrm>
          <a:prstGeom prst="rect">
            <a:avLst/>
          </a:prstGeom>
          <a:noFill/>
        </p:spPr>
        <p:txBody>
          <a:bodyPr wrap="none" rtlCol="0">
            <a:spAutoFit/>
          </a:bodyPr>
          <a:lstStyle/>
          <a:p>
            <a:r>
              <a:rPr lang="en-US" sz="1400" dirty="0" smtClean="0"/>
              <a:t>6</a:t>
            </a:r>
            <a:endParaRPr lang="en-US" sz="1400" dirty="0"/>
          </a:p>
        </p:txBody>
      </p:sp>
      <p:sp>
        <p:nvSpPr>
          <p:cNvPr id="130" name="TextBox 129"/>
          <p:cNvSpPr txBox="1"/>
          <p:nvPr/>
        </p:nvSpPr>
        <p:spPr>
          <a:xfrm>
            <a:off x="2270187" y="1636092"/>
            <a:ext cx="276038" cy="307777"/>
          </a:xfrm>
          <a:prstGeom prst="rect">
            <a:avLst/>
          </a:prstGeom>
          <a:noFill/>
        </p:spPr>
        <p:txBody>
          <a:bodyPr wrap="none" rtlCol="0">
            <a:spAutoFit/>
          </a:bodyPr>
          <a:lstStyle/>
          <a:p>
            <a:r>
              <a:rPr lang="en-US" sz="1400" dirty="0" smtClean="0"/>
              <a:t>7</a:t>
            </a:r>
            <a:endParaRPr lang="en-US" sz="1400" dirty="0"/>
          </a:p>
        </p:txBody>
      </p:sp>
      <p:sp>
        <p:nvSpPr>
          <p:cNvPr id="131" name="TextBox 130"/>
          <p:cNvSpPr txBox="1"/>
          <p:nvPr/>
        </p:nvSpPr>
        <p:spPr>
          <a:xfrm>
            <a:off x="2493755" y="1636092"/>
            <a:ext cx="276038" cy="307777"/>
          </a:xfrm>
          <a:prstGeom prst="rect">
            <a:avLst/>
          </a:prstGeom>
          <a:noFill/>
        </p:spPr>
        <p:txBody>
          <a:bodyPr wrap="none" rtlCol="0">
            <a:spAutoFit/>
          </a:bodyPr>
          <a:lstStyle/>
          <a:p>
            <a:r>
              <a:rPr lang="en-US" sz="1400" dirty="0" smtClean="0"/>
              <a:t>8</a:t>
            </a:r>
            <a:endParaRPr lang="en-US" sz="1400" dirty="0"/>
          </a:p>
        </p:txBody>
      </p:sp>
      <p:sp>
        <p:nvSpPr>
          <p:cNvPr id="132" name="TextBox 131"/>
          <p:cNvSpPr txBox="1"/>
          <p:nvPr/>
        </p:nvSpPr>
        <p:spPr>
          <a:xfrm>
            <a:off x="2717322" y="1636092"/>
            <a:ext cx="276038" cy="307777"/>
          </a:xfrm>
          <a:prstGeom prst="rect">
            <a:avLst/>
          </a:prstGeom>
          <a:noFill/>
        </p:spPr>
        <p:txBody>
          <a:bodyPr wrap="none" rtlCol="0">
            <a:spAutoFit/>
          </a:bodyPr>
          <a:lstStyle/>
          <a:p>
            <a:r>
              <a:rPr lang="en-US" sz="1400" dirty="0" smtClean="0"/>
              <a:t>9</a:t>
            </a:r>
            <a:endParaRPr lang="en-US" sz="1400" dirty="0"/>
          </a:p>
        </p:txBody>
      </p:sp>
      <p:grpSp>
        <p:nvGrpSpPr>
          <p:cNvPr id="251" name="Group 250"/>
          <p:cNvGrpSpPr/>
          <p:nvPr/>
        </p:nvGrpSpPr>
        <p:grpSpPr>
          <a:xfrm flipV="1">
            <a:off x="1316967" y="2737476"/>
            <a:ext cx="2096219" cy="382411"/>
            <a:chOff x="911525" y="3910669"/>
            <a:chExt cx="2096219" cy="382411"/>
          </a:xfrm>
        </p:grpSpPr>
        <p:cxnSp>
          <p:nvCxnSpPr>
            <p:cNvPr id="213" name="Straight Connector 212"/>
            <p:cNvCxnSpPr/>
            <p:nvPr/>
          </p:nvCxnSpPr>
          <p:spPr>
            <a:xfrm flipV="1">
              <a:off x="911525" y="4232695"/>
              <a:ext cx="2096219" cy="172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4" name="Group 213"/>
            <p:cNvGrpSpPr/>
            <p:nvPr/>
          </p:nvGrpSpPr>
          <p:grpSpPr>
            <a:xfrm>
              <a:off x="1020784" y="3910669"/>
              <a:ext cx="1952456" cy="382411"/>
              <a:chOff x="5305235" y="2734601"/>
              <a:chExt cx="1952456" cy="382411"/>
            </a:xfrm>
            <a:solidFill>
              <a:schemeClr val="bg1"/>
            </a:solidFill>
          </p:grpSpPr>
          <p:grpSp>
            <p:nvGrpSpPr>
              <p:cNvPr id="215" name="Group 214"/>
              <p:cNvGrpSpPr/>
              <p:nvPr/>
            </p:nvGrpSpPr>
            <p:grpSpPr>
              <a:xfrm>
                <a:off x="5305235" y="2734601"/>
                <a:ext cx="172539" cy="382411"/>
                <a:chOff x="6780356" y="2582201"/>
                <a:chExt cx="257602" cy="382411"/>
              </a:xfrm>
              <a:grpFill/>
            </p:grpSpPr>
            <p:sp>
              <p:nvSpPr>
                <p:cNvPr id="240" name="Rectangle 239"/>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1" name="Straight Connector 240"/>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16" name="Group 215"/>
              <p:cNvGrpSpPr/>
              <p:nvPr/>
            </p:nvGrpSpPr>
            <p:grpSpPr>
              <a:xfrm>
                <a:off x="5527725" y="2734601"/>
                <a:ext cx="172539" cy="382411"/>
                <a:chOff x="6780356" y="2582201"/>
                <a:chExt cx="257602" cy="382411"/>
              </a:xfrm>
              <a:grpFill/>
            </p:grpSpPr>
            <p:sp>
              <p:nvSpPr>
                <p:cNvPr id="238" name="Rectangle 237"/>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9" name="Straight Connector 238"/>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17" name="Group 216"/>
              <p:cNvGrpSpPr/>
              <p:nvPr/>
            </p:nvGrpSpPr>
            <p:grpSpPr>
              <a:xfrm>
                <a:off x="5750215" y="2734601"/>
                <a:ext cx="172539" cy="382411"/>
                <a:chOff x="6780356" y="2582201"/>
                <a:chExt cx="257602" cy="382411"/>
              </a:xfrm>
              <a:grpFill/>
            </p:grpSpPr>
            <p:sp>
              <p:nvSpPr>
                <p:cNvPr id="236" name="Rectangle 235"/>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7" name="Straight Connector 236"/>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18" name="Group 217"/>
              <p:cNvGrpSpPr/>
              <p:nvPr/>
            </p:nvGrpSpPr>
            <p:grpSpPr>
              <a:xfrm>
                <a:off x="5972705" y="2734601"/>
                <a:ext cx="172539" cy="382411"/>
                <a:chOff x="6780356" y="2582201"/>
                <a:chExt cx="257602" cy="382411"/>
              </a:xfrm>
              <a:grpFill/>
            </p:grpSpPr>
            <p:sp>
              <p:nvSpPr>
                <p:cNvPr id="234" name="Rectangle 233"/>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5" name="Straight Connector 234"/>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19" name="Group 218"/>
              <p:cNvGrpSpPr/>
              <p:nvPr/>
            </p:nvGrpSpPr>
            <p:grpSpPr>
              <a:xfrm>
                <a:off x="6195195" y="2734601"/>
                <a:ext cx="172539" cy="382411"/>
                <a:chOff x="6780356" y="2582201"/>
                <a:chExt cx="257602" cy="382411"/>
              </a:xfrm>
              <a:grpFill/>
            </p:grpSpPr>
            <p:sp>
              <p:nvSpPr>
                <p:cNvPr id="232" name="Rectangle 231"/>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3" name="Straight Connector 232"/>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0" name="Group 219"/>
              <p:cNvGrpSpPr/>
              <p:nvPr/>
            </p:nvGrpSpPr>
            <p:grpSpPr>
              <a:xfrm>
                <a:off x="6417685" y="2734601"/>
                <a:ext cx="172539" cy="382411"/>
                <a:chOff x="6780356" y="2582201"/>
                <a:chExt cx="257602" cy="382411"/>
              </a:xfrm>
              <a:grpFill/>
            </p:grpSpPr>
            <p:sp>
              <p:nvSpPr>
                <p:cNvPr id="230" name="Rectangle 229"/>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1" name="Straight Connector 230"/>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1" name="Group 220"/>
              <p:cNvGrpSpPr/>
              <p:nvPr/>
            </p:nvGrpSpPr>
            <p:grpSpPr>
              <a:xfrm>
                <a:off x="6640175" y="2734601"/>
                <a:ext cx="172539" cy="382411"/>
                <a:chOff x="6780356" y="2582201"/>
                <a:chExt cx="257602" cy="382411"/>
              </a:xfrm>
              <a:grpFill/>
            </p:grpSpPr>
            <p:sp>
              <p:nvSpPr>
                <p:cNvPr id="228" name="Rectangle 227"/>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9" name="Straight Connector 228"/>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2" name="Group 221"/>
              <p:cNvGrpSpPr/>
              <p:nvPr/>
            </p:nvGrpSpPr>
            <p:grpSpPr>
              <a:xfrm>
                <a:off x="6862665" y="2734601"/>
                <a:ext cx="172539" cy="382411"/>
                <a:chOff x="6780356" y="2582201"/>
                <a:chExt cx="257602" cy="382411"/>
              </a:xfrm>
              <a:grpFill/>
            </p:grpSpPr>
            <p:sp>
              <p:nvSpPr>
                <p:cNvPr id="226" name="Rectangle 225"/>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7" name="Straight Connector 226"/>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3" name="Group 222"/>
              <p:cNvGrpSpPr/>
              <p:nvPr/>
            </p:nvGrpSpPr>
            <p:grpSpPr>
              <a:xfrm>
                <a:off x="7085152" y="2734601"/>
                <a:ext cx="172539" cy="382411"/>
                <a:chOff x="6780356" y="2582201"/>
                <a:chExt cx="257602" cy="382411"/>
              </a:xfrm>
              <a:grpFill/>
            </p:grpSpPr>
            <p:sp>
              <p:nvSpPr>
                <p:cNvPr id="224" name="Rectangle 223"/>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5" name="Straight Connector 224"/>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grpSp>
      <p:sp>
        <p:nvSpPr>
          <p:cNvPr id="252" name="TextBox 251"/>
          <p:cNvSpPr txBox="1"/>
          <p:nvPr/>
        </p:nvSpPr>
        <p:spPr>
          <a:xfrm>
            <a:off x="192656" y="2130749"/>
            <a:ext cx="7837595" cy="276999"/>
          </a:xfrm>
          <a:prstGeom prst="rect">
            <a:avLst/>
          </a:prstGeom>
          <a:noFill/>
        </p:spPr>
        <p:txBody>
          <a:bodyPr wrap="none" rtlCol="0">
            <a:spAutoFit/>
          </a:bodyPr>
          <a:lstStyle/>
          <a:p>
            <a:r>
              <a:rPr lang="en-US" sz="1200" dirty="0" smtClean="0"/>
              <a:t>7. Turn the tile set so the numbers are face down.  Slide into the box and insert the coat hangar wire into the hole in end B.</a:t>
            </a:r>
            <a:endParaRPr lang="en-US" sz="1200" dirty="0"/>
          </a:p>
        </p:txBody>
      </p:sp>
      <p:sp>
        <p:nvSpPr>
          <p:cNvPr id="253" name="Rectangle 252"/>
          <p:cNvSpPr/>
          <p:nvPr/>
        </p:nvSpPr>
        <p:spPr>
          <a:xfrm>
            <a:off x="1111371" y="3892435"/>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4" name="Straight Connector 253"/>
          <p:cNvCxnSpPr/>
          <p:nvPr/>
        </p:nvCxnSpPr>
        <p:spPr>
          <a:xfrm>
            <a:off x="1111371" y="4044835"/>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55" name="TextBox 254"/>
          <p:cNvSpPr txBox="1"/>
          <p:nvPr/>
        </p:nvSpPr>
        <p:spPr>
          <a:xfrm>
            <a:off x="2139351" y="3833486"/>
            <a:ext cx="399468" cy="276999"/>
          </a:xfrm>
          <a:prstGeom prst="rect">
            <a:avLst/>
          </a:prstGeom>
          <a:noFill/>
        </p:spPr>
        <p:txBody>
          <a:bodyPr wrap="none" rtlCol="0">
            <a:spAutoFit/>
          </a:bodyPr>
          <a:lstStyle/>
          <a:p>
            <a:r>
              <a:rPr lang="en-US" sz="1200" dirty="0" smtClean="0"/>
              <a:t>A-2</a:t>
            </a:r>
            <a:endParaRPr lang="en-US" sz="1200" dirty="0"/>
          </a:p>
        </p:txBody>
      </p:sp>
      <p:grpSp>
        <p:nvGrpSpPr>
          <p:cNvPr id="256" name="Group 255"/>
          <p:cNvGrpSpPr/>
          <p:nvPr/>
        </p:nvGrpSpPr>
        <p:grpSpPr>
          <a:xfrm>
            <a:off x="1101305" y="4106657"/>
            <a:ext cx="276048" cy="457200"/>
            <a:chOff x="646980" y="3505681"/>
            <a:chExt cx="276048" cy="457200"/>
          </a:xfrm>
        </p:grpSpPr>
        <p:grpSp>
          <p:nvGrpSpPr>
            <p:cNvPr id="257" name="Group 256"/>
            <p:cNvGrpSpPr/>
            <p:nvPr/>
          </p:nvGrpSpPr>
          <p:grpSpPr>
            <a:xfrm>
              <a:off x="652733" y="3505681"/>
              <a:ext cx="270295" cy="457200"/>
              <a:chOff x="652733" y="3505681"/>
              <a:chExt cx="270295" cy="457200"/>
            </a:xfrm>
          </p:grpSpPr>
          <p:sp>
            <p:nvSpPr>
              <p:cNvPr id="259" name="Rectangle 258"/>
              <p:cNvSpPr/>
              <p:nvPr/>
            </p:nvSpPr>
            <p:spPr>
              <a:xfrm rot="5400000">
                <a:off x="538433" y="3619981"/>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0" name="Straight Connector 259"/>
              <p:cNvCxnSpPr/>
              <p:nvPr/>
            </p:nvCxnSpPr>
            <p:spPr>
              <a:xfrm flipH="1" flipV="1">
                <a:off x="793631" y="3614468"/>
                <a:ext cx="129397" cy="333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58" name="TextBox 257"/>
            <p:cNvSpPr txBox="1"/>
            <p:nvPr/>
          </p:nvSpPr>
          <p:spPr>
            <a:xfrm>
              <a:off x="646980" y="3626450"/>
              <a:ext cx="274434" cy="276999"/>
            </a:xfrm>
            <a:prstGeom prst="rect">
              <a:avLst/>
            </a:prstGeom>
            <a:noFill/>
          </p:spPr>
          <p:txBody>
            <a:bodyPr wrap="none" rtlCol="0">
              <a:spAutoFit/>
            </a:bodyPr>
            <a:lstStyle/>
            <a:p>
              <a:r>
                <a:rPr lang="en-US" sz="1200" dirty="0" smtClean="0"/>
                <a:t>B</a:t>
              </a:r>
              <a:endParaRPr lang="en-US" sz="1200" dirty="0"/>
            </a:p>
          </p:txBody>
        </p:sp>
      </p:grpSp>
      <p:sp>
        <p:nvSpPr>
          <p:cNvPr id="261" name="Rectangle 260"/>
          <p:cNvSpPr/>
          <p:nvPr/>
        </p:nvSpPr>
        <p:spPr>
          <a:xfrm>
            <a:off x="1107057" y="4581107"/>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2" name="Straight Connector 261"/>
          <p:cNvCxnSpPr/>
          <p:nvPr/>
        </p:nvCxnSpPr>
        <p:spPr>
          <a:xfrm>
            <a:off x="1115684" y="4648681"/>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63" name="TextBox 262"/>
          <p:cNvSpPr txBox="1"/>
          <p:nvPr/>
        </p:nvSpPr>
        <p:spPr>
          <a:xfrm>
            <a:off x="2188226" y="4581112"/>
            <a:ext cx="399468" cy="276999"/>
          </a:xfrm>
          <a:prstGeom prst="rect">
            <a:avLst/>
          </a:prstGeom>
          <a:noFill/>
        </p:spPr>
        <p:txBody>
          <a:bodyPr wrap="none" rtlCol="0">
            <a:spAutoFit/>
          </a:bodyPr>
          <a:lstStyle/>
          <a:p>
            <a:r>
              <a:rPr lang="en-US" sz="1200" dirty="0" smtClean="0"/>
              <a:t>A-1</a:t>
            </a:r>
            <a:endParaRPr lang="en-US" sz="1200" dirty="0"/>
          </a:p>
        </p:txBody>
      </p:sp>
      <p:grpSp>
        <p:nvGrpSpPr>
          <p:cNvPr id="265" name="Group 264"/>
          <p:cNvGrpSpPr/>
          <p:nvPr/>
        </p:nvGrpSpPr>
        <p:grpSpPr>
          <a:xfrm flipV="1">
            <a:off x="1288217" y="4166587"/>
            <a:ext cx="2096219" cy="382411"/>
            <a:chOff x="911525" y="3910669"/>
            <a:chExt cx="2096219" cy="382411"/>
          </a:xfrm>
        </p:grpSpPr>
        <p:cxnSp>
          <p:nvCxnSpPr>
            <p:cNvPr id="266" name="Straight Connector 265"/>
            <p:cNvCxnSpPr/>
            <p:nvPr/>
          </p:nvCxnSpPr>
          <p:spPr>
            <a:xfrm flipV="1">
              <a:off x="911525" y="4232695"/>
              <a:ext cx="2096219" cy="172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7" name="Group 266"/>
            <p:cNvGrpSpPr/>
            <p:nvPr/>
          </p:nvGrpSpPr>
          <p:grpSpPr>
            <a:xfrm>
              <a:off x="1020784" y="3910669"/>
              <a:ext cx="1952456" cy="382411"/>
              <a:chOff x="5305235" y="2734601"/>
              <a:chExt cx="1952456" cy="382411"/>
            </a:xfrm>
            <a:solidFill>
              <a:schemeClr val="bg1"/>
            </a:solidFill>
          </p:grpSpPr>
          <p:grpSp>
            <p:nvGrpSpPr>
              <p:cNvPr id="268" name="Group 267"/>
              <p:cNvGrpSpPr/>
              <p:nvPr/>
            </p:nvGrpSpPr>
            <p:grpSpPr>
              <a:xfrm>
                <a:off x="5305235" y="2734601"/>
                <a:ext cx="172539" cy="382411"/>
                <a:chOff x="6780356" y="2582201"/>
                <a:chExt cx="257602" cy="382411"/>
              </a:xfrm>
              <a:grpFill/>
            </p:grpSpPr>
            <p:sp>
              <p:nvSpPr>
                <p:cNvPr id="293" name="Rectangle 292"/>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4" name="Straight Connector 293"/>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69" name="Group 268"/>
              <p:cNvGrpSpPr/>
              <p:nvPr/>
            </p:nvGrpSpPr>
            <p:grpSpPr>
              <a:xfrm>
                <a:off x="5527725" y="2734601"/>
                <a:ext cx="172539" cy="382411"/>
                <a:chOff x="6780356" y="2582201"/>
                <a:chExt cx="257602" cy="382411"/>
              </a:xfrm>
              <a:grpFill/>
            </p:grpSpPr>
            <p:sp>
              <p:nvSpPr>
                <p:cNvPr id="291" name="Rectangle 290"/>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2" name="Straight Connector 291"/>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0" name="Group 269"/>
              <p:cNvGrpSpPr/>
              <p:nvPr/>
            </p:nvGrpSpPr>
            <p:grpSpPr>
              <a:xfrm>
                <a:off x="5750215" y="2734601"/>
                <a:ext cx="172539" cy="382411"/>
                <a:chOff x="6780356" y="2582201"/>
                <a:chExt cx="257602" cy="382411"/>
              </a:xfrm>
              <a:grpFill/>
            </p:grpSpPr>
            <p:sp>
              <p:nvSpPr>
                <p:cNvPr id="289" name="Rectangle 288"/>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0" name="Straight Connector 289"/>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1" name="Group 270"/>
              <p:cNvGrpSpPr/>
              <p:nvPr/>
            </p:nvGrpSpPr>
            <p:grpSpPr>
              <a:xfrm>
                <a:off x="5972705" y="2734601"/>
                <a:ext cx="172539" cy="382411"/>
                <a:chOff x="6780356" y="2582201"/>
                <a:chExt cx="257602" cy="382411"/>
              </a:xfrm>
              <a:grpFill/>
            </p:grpSpPr>
            <p:sp>
              <p:nvSpPr>
                <p:cNvPr id="287" name="Rectangle 286"/>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8" name="Straight Connector 287"/>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2" name="Group 271"/>
              <p:cNvGrpSpPr/>
              <p:nvPr/>
            </p:nvGrpSpPr>
            <p:grpSpPr>
              <a:xfrm>
                <a:off x="6195195" y="2734601"/>
                <a:ext cx="172539" cy="382411"/>
                <a:chOff x="6780356" y="2582201"/>
                <a:chExt cx="257602" cy="382411"/>
              </a:xfrm>
              <a:grpFill/>
            </p:grpSpPr>
            <p:sp>
              <p:nvSpPr>
                <p:cNvPr id="285" name="Rectangle 284"/>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6" name="Straight Connector 285"/>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3" name="Group 272"/>
              <p:cNvGrpSpPr/>
              <p:nvPr/>
            </p:nvGrpSpPr>
            <p:grpSpPr>
              <a:xfrm>
                <a:off x="6417685" y="2734601"/>
                <a:ext cx="172539" cy="382411"/>
                <a:chOff x="6780356" y="2582201"/>
                <a:chExt cx="257602" cy="382411"/>
              </a:xfrm>
              <a:grpFill/>
            </p:grpSpPr>
            <p:sp>
              <p:nvSpPr>
                <p:cNvPr id="283" name="Rectangle 282"/>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4" name="Straight Connector 283"/>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4" name="Group 273"/>
              <p:cNvGrpSpPr/>
              <p:nvPr/>
            </p:nvGrpSpPr>
            <p:grpSpPr>
              <a:xfrm>
                <a:off x="6640175" y="2734601"/>
                <a:ext cx="172539" cy="382411"/>
                <a:chOff x="6780356" y="2582201"/>
                <a:chExt cx="257602" cy="382411"/>
              </a:xfrm>
              <a:grpFill/>
            </p:grpSpPr>
            <p:sp>
              <p:nvSpPr>
                <p:cNvPr id="281" name="Rectangle 280"/>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2" name="Straight Connector 281"/>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5" name="Group 274"/>
              <p:cNvGrpSpPr/>
              <p:nvPr/>
            </p:nvGrpSpPr>
            <p:grpSpPr>
              <a:xfrm>
                <a:off x="6862665" y="2734601"/>
                <a:ext cx="172539" cy="382411"/>
                <a:chOff x="6780356" y="2582201"/>
                <a:chExt cx="257602" cy="382411"/>
              </a:xfrm>
              <a:grpFill/>
            </p:grpSpPr>
            <p:sp>
              <p:nvSpPr>
                <p:cNvPr id="279" name="Rectangle 278"/>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0" name="Straight Connector 279"/>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6" name="Group 275"/>
              <p:cNvGrpSpPr/>
              <p:nvPr/>
            </p:nvGrpSpPr>
            <p:grpSpPr>
              <a:xfrm>
                <a:off x="7085152" y="2734601"/>
                <a:ext cx="172539" cy="382411"/>
                <a:chOff x="6780356" y="2582201"/>
                <a:chExt cx="257602" cy="382411"/>
              </a:xfrm>
              <a:grpFill/>
            </p:grpSpPr>
            <p:sp>
              <p:nvSpPr>
                <p:cNvPr id="277" name="Rectangle 276"/>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8" name="Straight Connector 277"/>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grpSp>
      <p:grpSp>
        <p:nvGrpSpPr>
          <p:cNvPr id="297" name="Group 296"/>
          <p:cNvGrpSpPr/>
          <p:nvPr/>
        </p:nvGrpSpPr>
        <p:grpSpPr>
          <a:xfrm>
            <a:off x="3349924" y="4129203"/>
            <a:ext cx="274434" cy="457200"/>
            <a:chOff x="6714225" y="3585738"/>
            <a:chExt cx="274434" cy="457200"/>
          </a:xfrm>
        </p:grpSpPr>
        <p:grpSp>
          <p:nvGrpSpPr>
            <p:cNvPr id="295" name="Group 294"/>
            <p:cNvGrpSpPr/>
            <p:nvPr/>
          </p:nvGrpSpPr>
          <p:grpSpPr>
            <a:xfrm flipV="1">
              <a:off x="6737230" y="3585738"/>
              <a:ext cx="248729" cy="457200"/>
              <a:chOff x="8367623" y="1851829"/>
              <a:chExt cx="248729" cy="457200"/>
            </a:xfrm>
          </p:grpSpPr>
          <p:sp>
            <p:nvSpPr>
              <p:cNvPr id="80" name="Rectangle 79"/>
              <p:cNvSpPr/>
              <p:nvPr/>
            </p:nvSpPr>
            <p:spPr>
              <a:xfrm rot="5400000">
                <a:off x="8273452" y="1966129"/>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 name="Straight Connector 163"/>
              <p:cNvCxnSpPr/>
              <p:nvPr/>
            </p:nvCxnSpPr>
            <p:spPr>
              <a:xfrm flipH="1">
                <a:off x="8367623" y="2208364"/>
                <a:ext cx="120771"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96" name="TextBox 295"/>
            <p:cNvSpPr txBox="1"/>
            <p:nvPr/>
          </p:nvSpPr>
          <p:spPr>
            <a:xfrm>
              <a:off x="6714225" y="3741470"/>
              <a:ext cx="274434" cy="276999"/>
            </a:xfrm>
            <a:prstGeom prst="rect">
              <a:avLst/>
            </a:prstGeom>
            <a:noFill/>
          </p:spPr>
          <p:txBody>
            <a:bodyPr wrap="none" rtlCol="0">
              <a:spAutoFit/>
            </a:bodyPr>
            <a:lstStyle/>
            <a:p>
              <a:r>
                <a:rPr lang="en-US" sz="1200" dirty="0" smtClean="0"/>
                <a:t>C</a:t>
              </a:r>
              <a:endParaRPr lang="en-US" sz="1200" dirty="0"/>
            </a:p>
          </p:txBody>
        </p:sp>
      </p:grpSp>
      <p:sp>
        <p:nvSpPr>
          <p:cNvPr id="299" name="TextBox 298"/>
          <p:cNvSpPr txBox="1"/>
          <p:nvPr/>
        </p:nvSpPr>
        <p:spPr>
          <a:xfrm>
            <a:off x="189789" y="3499473"/>
            <a:ext cx="5297797" cy="276999"/>
          </a:xfrm>
          <a:prstGeom prst="rect">
            <a:avLst/>
          </a:prstGeom>
          <a:noFill/>
        </p:spPr>
        <p:txBody>
          <a:bodyPr wrap="none" rtlCol="0">
            <a:spAutoFit/>
          </a:bodyPr>
          <a:lstStyle/>
          <a:p>
            <a:r>
              <a:rPr lang="en-US" sz="1200" dirty="0" smtClean="0"/>
              <a:t>8. Slide end piece C into place, making sure the coat hangar wire goes into its hole</a:t>
            </a:r>
            <a:endParaRPr lang="en-US" sz="1200" dirty="0"/>
          </a:p>
        </p:txBody>
      </p:sp>
      <p:sp>
        <p:nvSpPr>
          <p:cNvPr id="302" name="TextBox 301"/>
          <p:cNvSpPr txBox="1"/>
          <p:nvPr/>
        </p:nvSpPr>
        <p:spPr>
          <a:xfrm>
            <a:off x="2001329" y="4813540"/>
            <a:ext cx="752129" cy="276999"/>
          </a:xfrm>
          <a:prstGeom prst="rect">
            <a:avLst/>
          </a:prstGeom>
          <a:noFill/>
        </p:spPr>
        <p:txBody>
          <a:bodyPr wrap="none" rtlCol="0">
            <a:spAutoFit/>
          </a:bodyPr>
          <a:lstStyle/>
          <a:p>
            <a:r>
              <a:rPr lang="en-US" sz="1200" dirty="0" smtClean="0"/>
              <a:t>Top View</a:t>
            </a:r>
            <a:endParaRPr lang="en-US" sz="1200" dirty="0"/>
          </a:p>
        </p:txBody>
      </p:sp>
      <p:sp>
        <p:nvSpPr>
          <p:cNvPr id="303" name="TextBox 302"/>
          <p:cNvSpPr txBox="1"/>
          <p:nvPr/>
        </p:nvSpPr>
        <p:spPr>
          <a:xfrm>
            <a:off x="3780565" y="4802043"/>
            <a:ext cx="764184" cy="276999"/>
          </a:xfrm>
          <a:prstGeom prst="rect">
            <a:avLst/>
          </a:prstGeom>
          <a:noFill/>
        </p:spPr>
        <p:txBody>
          <a:bodyPr wrap="none" rtlCol="0">
            <a:spAutoFit/>
          </a:bodyPr>
          <a:lstStyle/>
          <a:p>
            <a:r>
              <a:rPr lang="en-US" sz="1200" dirty="0" smtClean="0"/>
              <a:t>End View</a:t>
            </a:r>
            <a:endParaRPr lang="en-US" sz="1200" dirty="0"/>
          </a:p>
        </p:txBody>
      </p:sp>
      <p:sp>
        <p:nvSpPr>
          <p:cNvPr id="304" name="TextBox 303"/>
          <p:cNvSpPr txBox="1"/>
          <p:nvPr/>
        </p:nvSpPr>
        <p:spPr>
          <a:xfrm>
            <a:off x="204162" y="5092493"/>
            <a:ext cx="3588868" cy="276999"/>
          </a:xfrm>
          <a:prstGeom prst="rect">
            <a:avLst/>
          </a:prstGeom>
          <a:noFill/>
        </p:spPr>
        <p:txBody>
          <a:bodyPr wrap="none" rtlCol="0">
            <a:spAutoFit/>
          </a:bodyPr>
          <a:lstStyle/>
          <a:p>
            <a:r>
              <a:rPr lang="en-US" sz="1200" dirty="0" smtClean="0"/>
              <a:t>9. Nail four finishing nails through the sides into end C.</a:t>
            </a:r>
            <a:endParaRPr lang="en-US" sz="1200" dirty="0"/>
          </a:p>
        </p:txBody>
      </p:sp>
      <p:cxnSp>
        <p:nvCxnSpPr>
          <p:cNvPr id="305" name="Straight Connector 304"/>
          <p:cNvCxnSpPr>
            <a:endCxn id="314" idx="3"/>
          </p:cNvCxnSpPr>
          <p:nvPr/>
        </p:nvCxnSpPr>
        <p:spPr>
          <a:xfrm>
            <a:off x="3643224" y="5803168"/>
            <a:ext cx="1437" cy="5715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06" name="Rectangle 305"/>
          <p:cNvSpPr/>
          <p:nvPr/>
        </p:nvSpPr>
        <p:spPr>
          <a:xfrm>
            <a:off x="1134375" y="5571720"/>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7" name="Straight Connector 306"/>
          <p:cNvCxnSpPr/>
          <p:nvPr/>
        </p:nvCxnSpPr>
        <p:spPr>
          <a:xfrm>
            <a:off x="1134375" y="5724120"/>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08" name="TextBox 307"/>
          <p:cNvSpPr txBox="1"/>
          <p:nvPr/>
        </p:nvSpPr>
        <p:spPr>
          <a:xfrm>
            <a:off x="2162355" y="5512771"/>
            <a:ext cx="399468" cy="276999"/>
          </a:xfrm>
          <a:prstGeom prst="rect">
            <a:avLst/>
          </a:prstGeom>
          <a:noFill/>
        </p:spPr>
        <p:txBody>
          <a:bodyPr wrap="none" rtlCol="0">
            <a:spAutoFit/>
          </a:bodyPr>
          <a:lstStyle/>
          <a:p>
            <a:r>
              <a:rPr lang="en-US" sz="1200" dirty="0" smtClean="0"/>
              <a:t>A-2</a:t>
            </a:r>
            <a:endParaRPr lang="en-US" sz="1200" dirty="0"/>
          </a:p>
        </p:txBody>
      </p:sp>
      <p:grpSp>
        <p:nvGrpSpPr>
          <p:cNvPr id="309" name="Group 308"/>
          <p:cNvGrpSpPr/>
          <p:nvPr/>
        </p:nvGrpSpPr>
        <p:grpSpPr>
          <a:xfrm>
            <a:off x="1124309" y="5785942"/>
            <a:ext cx="276048" cy="457200"/>
            <a:chOff x="646980" y="3505681"/>
            <a:chExt cx="276048" cy="457200"/>
          </a:xfrm>
        </p:grpSpPr>
        <p:grpSp>
          <p:nvGrpSpPr>
            <p:cNvPr id="310" name="Group 309"/>
            <p:cNvGrpSpPr/>
            <p:nvPr/>
          </p:nvGrpSpPr>
          <p:grpSpPr>
            <a:xfrm>
              <a:off x="652733" y="3505681"/>
              <a:ext cx="270295" cy="457200"/>
              <a:chOff x="652733" y="3505681"/>
              <a:chExt cx="270295" cy="457200"/>
            </a:xfrm>
          </p:grpSpPr>
          <p:sp>
            <p:nvSpPr>
              <p:cNvPr id="312" name="Rectangle 311"/>
              <p:cNvSpPr/>
              <p:nvPr/>
            </p:nvSpPr>
            <p:spPr>
              <a:xfrm rot="5400000">
                <a:off x="538433" y="3619981"/>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3" name="Straight Connector 312"/>
              <p:cNvCxnSpPr/>
              <p:nvPr/>
            </p:nvCxnSpPr>
            <p:spPr>
              <a:xfrm flipH="1" flipV="1">
                <a:off x="793631" y="3614468"/>
                <a:ext cx="129397" cy="333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311" name="TextBox 310"/>
            <p:cNvSpPr txBox="1"/>
            <p:nvPr/>
          </p:nvSpPr>
          <p:spPr>
            <a:xfrm>
              <a:off x="646980" y="3626450"/>
              <a:ext cx="274434" cy="276999"/>
            </a:xfrm>
            <a:prstGeom prst="rect">
              <a:avLst/>
            </a:prstGeom>
            <a:noFill/>
          </p:spPr>
          <p:txBody>
            <a:bodyPr wrap="none" rtlCol="0">
              <a:spAutoFit/>
            </a:bodyPr>
            <a:lstStyle/>
            <a:p>
              <a:r>
                <a:rPr lang="en-US" sz="1200" dirty="0" smtClean="0"/>
                <a:t>B</a:t>
              </a:r>
              <a:endParaRPr lang="en-US" sz="1200" dirty="0"/>
            </a:p>
          </p:txBody>
        </p:sp>
      </p:grpSp>
      <p:sp>
        <p:nvSpPr>
          <p:cNvPr id="314" name="Rectangle 313"/>
          <p:cNvSpPr/>
          <p:nvPr/>
        </p:nvSpPr>
        <p:spPr>
          <a:xfrm>
            <a:off x="1130061" y="6260392"/>
            <a:ext cx="2514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5" name="Straight Connector 314"/>
          <p:cNvCxnSpPr/>
          <p:nvPr/>
        </p:nvCxnSpPr>
        <p:spPr>
          <a:xfrm>
            <a:off x="1138688" y="6327966"/>
            <a:ext cx="25146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16" name="TextBox 315"/>
          <p:cNvSpPr txBox="1"/>
          <p:nvPr/>
        </p:nvSpPr>
        <p:spPr>
          <a:xfrm>
            <a:off x="2211230" y="6260397"/>
            <a:ext cx="399468" cy="276999"/>
          </a:xfrm>
          <a:prstGeom prst="rect">
            <a:avLst/>
          </a:prstGeom>
          <a:noFill/>
        </p:spPr>
        <p:txBody>
          <a:bodyPr wrap="none" rtlCol="0">
            <a:spAutoFit/>
          </a:bodyPr>
          <a:lstStyle/>
          <a:p>
            <a:r>
              <a:rPr lang="en-US" sz="1200" dirty="0" smtClean="0"/>
              <a:t>A-1</a:t>
            </a:r>
            <a:endParaRPr lang="en-US" sz="1200" dirty="0"/>
          </a:p>
        </p:txBody>
      </p:sp>
      <p:grpSp>
        <p:nvGrpSpPr>
          <p:cNvPr id="317" name="Group 316"/>
          <p:cNvGrpSpPr/>
          <p:nvPr/>
        </p:nvGrpSpPr>
        <p:grpSpPr>
          <a:xfrm flipV="1">
            <a:off x="1311221" y="5845872"/>
            <a:ext cx="2096219" cy="382411"/>
            <a:chOff x="911525" y="3910669"/>
            <a:chExt cx="2096219" cy="382411"/>
          </a:xfrm>
        </p:grpSpPr>
        <p:cxnSp>
          <p:nvCxnSpPr>
            <p:cNvPr id="318" name="Straight Connector 317"/>
            <p:cNvCxnSpPr/>
            <p:nvPr/>
          </p:nvCxnSpPr>
          <p:spPr>
            <a:xfrm flipV="1">
              <a:off x="911525" y="4232695"/>
              <a:ext cx="2096219" cy="172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p:cNvGrpSpPr/>
            <p:nvPr/>
          </p:nvGrpSpPr>
          <p:grpSpPr>
            <a:xfrm>
              <a:off x="1020784" y="3910669"/>
              <a:ext cx="1952456" cy="382411"/>
              <a:chOff x="5305235" y="2734601"/>
              <a:chExt cx="1952456" cy="382411"/>
            </a:xfrm>
            <a:solidFill>
              <a:schemeClr val="bg1"/>
            </a:solidFill>
          </p:grpSpPr>
          <p:grpSp>
            <p:nvGrpSpPr>
              <p:cNvPr id="320" name="Group 319"/>
              <p:cNvGrpSpPr/>
              <p:nvPr/>
            </p:nvGrpSpPr>
            <p:grpSpPr>
              <a:xfrm>
                <a:off x="5305235" y="2734601"/>
                <a:ext cx="172539" cy="382411"/>
                <a:chOff x="6780356" y="2582201"/>
                <a:chExt cx="257602" cy="382411"/>
              </a:xfrm>
              <a:grpFill/>
            </p:grpSpPr>
            <p:sp>
              <p:nvSpPr>
                <p:cNvPr id="345" name="Rectangle 344"/>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6" name="Straight Connector 345"/>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1" name="Group 320"/>
              <p:cNvGrpSpPr/>
              <p:nvPr/>
            </p:nvGrpSpPr>
            <p:grpSpPr>
              <a:xfrm>
                <a:off x="5527725" y="2734601"/>
                <a:ext cx="172539" cy="382411"/>
                <a:chOff x="6780356" y="2582201"/>
                <a:chExt cx="257602" cy="382411"/>
              </a:xfrm>
              <a:grpFill/>
            </p:grpSpPr>
            <p:sp>
              <p:nvSpPr>
                <p:cNvPr id="343" name="Rectangle 342"/>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4" name="Straight Connector 343"/>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2" name="Group 321"/>
              <p:cNvGrpSpPr/>
              <p:nvPr/>
            </p:nvGrpSpPr>
            <p:grpSpPr>
              <a:xfrm>
                <a:off x="5750215" y="2734601"/>
                <a:ext cx="172539" cy="382411"/>
                <a:chOff x="6780356" y="2582201"/>
                <a:chExt cx="257602" cy="382411"/>
              </a:xfrm>
              <a:grpFill/>
            </p:grpSpPr>
            <p:sp>
              <p:nvSpPr>
                <p:cNvPr id="341" name="Rectangle 340"/>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2" name="Straight Connector 341"/>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3" name="Group 322"/>
              <p:cNvGrpSpPr/>
              <p:nvPr/>
            </p:nvGrpSpPr>
            <p:grpSpPr>
              <a:xfrm>
                <a:off x="5972705" y="2734601"/>
                <a:ext cx="172539" cy="382411"/>
                <a:chOff x="6780356" y="2582201"/>
                <a:chExt cx="257602" cy="382411"/>
              </a:xfrm>
              <a:grpFill/>
            </p:grpSpPr>
            <p:sp>
              <p:nvSpPr>
                <p:cNvPr id="339" name="Rectangle 338"/>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0" name="Straight Connector 339"/>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4" name="Group 323"/>
              <p:cNvGrpSpPr/>
              <p:nvPr/>
            </p:nvGrpSpPr>
            <p:grpSpPr>
              <a:xfrm>
                <a:off x="6195195" y="2734601"/>
                <a:ext cx="172539" cy="382411"/>
                <a:chOff x="6780356" y="2582201"/>
                <a:chExt cx="257602" cy="382411"/>
              </a:xfrm>
              <a:grpFill/>
            </p:grpSpPr>
            <p:sp>
              <p:nvSpPr>
                <p:cNvPr id="337" name="Rectangle 336"/>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8" name="Straight Connector 337"/>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5" name="Group 324"/>
              <p:cNvGrpSpPr/>
              <p:nvPr/>
            </p:nvGrpSpPr>
            <p:grpSpPr>
              <a:xfrm>
                <a:off x="6417685" y="2734601"/>
                <a:ext cx="172539" cy="382411"/>
                <a:chOff x="6780356" y="2582201"/>
                <a:chExt cx="257602" cy="382411"/>
              </a:xfrm>
              <a:grpFill/>
            </p:grpSpPr>
            <p:sp>
              <p:nvSpPr>
                <p:cNvPr id="335" name="Rectangle 334"/>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6" name="Straight Connector 335"/>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6" name="Group 325"/>
              <p:cNvGrpSpPr/>
              <p:nvPr/>
            </p:nvGrpSpPr>
            <p:grpSpPr>
              <a:xfrm>
                <a:off x="6640175" y="2734601"/>
                <a:ext cx="172539" cy="382411"/>
                <a:chOff x="6780356" y="2582201"/>
                <a:chExt cx="257602" cy="382411"/>
              </a:xfrm>
              <a:grpFill/>
            </p:grpSpPr>
            <p:sp>
              <p:nvSpPr>
                <p:cNvPr id="333" name="Rectangle 332"/>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4" name="Straight Connector 333"/>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7" name="Group 326"/>
              <p:cNvGrpSpPr/>
              <p:nvPr/>
            </p:nvGrpSpPr>
            <p:grpSpPr>
              <a:xfrm>
                <a:off x="6862665" y="2734601"/>
                <a:ext cx="172539" cy="382411"/>
                <a:chOff x="6780356" y="2582201"/>
                <a:chExt cx="257602" cy="382411"/>
              </a:xfrm>
              <a:grpFill/>
            </p:grpSpPr>
            <p:sp>
              <p:nvSpPr>
                <p:cNvPr id="331" name="Rectangle 330"/>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2" name="Straight Connector 331"/>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8" name="Group 327"/>
              <p:cNvGrpSpPr/>
              <p:nvPr/>
            </p:nvGrpSpPr>
            <p:grpSpPr>
              <a:xfrm>
                <a:off x="7085152" y="2734601"/>
                <a:ext cx="172539" cy="382411"/>
                <a:chOff x="6780356" y="2582201"/>
                <a:chExt cx="257602" cy="382411"/>
              </a:xfrm>
              <a:grpFill/>
            </p:grpSpPr>
            <p:sp>
              <p:nvSpPr>
                <p:cNvPr id="329" name="Rectangle 328"/>
                <p:cNvSpPr/>
                <p:nvPr/>
              </p:nvSpPr>
              <p:spPr>
                <a:xfrm rot="5400000">
                  <a:off x="6717951" y="2644606"/>
                  <a:ext cx="382411" cy="25760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0" name="Straight Connector 329"/>
                <p:cNvCxnSpPr/>
                <p:nvPr/>
              </p:nvCxnSpPr>
              <p:spPr>
                <a:xfrm>
                  <a:off x="6786114" y="2912853"/>
                  <a:ext cx="241540" cy="0"/>
                </a:xfrm>
                <a:prstGeom prst="line">
                  <a:avLst/>
                </a:prstGeom>
                <a:grpFill/>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grpSp>
      <p:grpSp>
        <p:nvGrpSpPr>
          <p:cNvPr id="347" name="Group 346"/>
          <p:cNvGrpSpPr/>
          <p:nvPr/>
        </p:nvGrpSpPr>
        <p:grpSpPr>
          <a:xfrm>
            <a:off x="3372928" y="5808488"/>
            <a:ext cx="274434" cy="457200"/>
            <a:chOff x="6714225" y="3585738"/>
            <a:chExt cx="274434" cy="457200"/>
          </a:xfrm>
        </p:grpSpPr>
        <p:grpSp>
          <p:nvGrpSpPr>
            <p:cNvPr id="348" name="Group 347"/>
            <p:cNvGrpSpPr/>
            <p:nvPr/>
          </p:nvGrpSpPr>
          <p:grpSpPr>
            <a:xfrm flipV="1">
              <a:off x="6737230" y="3585738"/>
              <a:ext cx="248729" cy="457200"/>
              <a:chOff x="8367623" y="1851829"/>
              <a:chExt cx="248729" cy="457200"/>
            </a:xfrm>
          </p:grpSpPr>
          <p:sp>
            <p:nvSpPr>
              <p:cNvPr id="350" name="Rectangle 349"/>
              <p:cNvSpPr/>
              <p:nvPr/>
            </p:nvSpPr>
            <p:spPr>
              <a:xfrm rot="5400000">
                <a:off x="8273452" y="1966129"/>
                <a:ext cx="457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1" name="Straight Connector 350"/>
              <p:cNvCxnSpPr/>
              <p:nvPr/>
            </p:nvCxnSpPr>
            <p:spPr>
              <a:xfrm flipH="1">
                <a:off x="8367623" y="2208364"/>
                <a:ext cx="120771"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349" name="TextBox 348"/>
            <p:cNvSpPr txBox="1"/>
            <p:nvPr/>
          </p:nvSpPr>
          <p:spPr>
            <a:xfrm>
              <a:off x="6714225" y="3741470"/>
              <a:ext cx="274434" cy="276999"/>
            </a:xfrm>
            <a:prstGeom prst="rect">
              <a:avLst/>
            </a:prstGeom>
            <a:noFill/>
          </p:spPr>
          <p:txBody>
            <a:bodyPr wrap="none" rtlCol="0">
              <a:spAutoFit/>
            </a:bodyPr>
            <a:lstStyle/>
            <a:p>
              <a:r>
                <a:rPr lang="en-US" sz="1200" dirty="0" smtClean="0"/>
                <a:t>C</a:t>
              </a:r>
              <a:endParaRPr lang="en-US" sz="1200" dirty="0"/>
            </a:p>
          </p:txBody>
        </p:sp>
      </p:grpSp>
      <p:cxnSp>
        <p:nvCxnSpPr>
          <p:cNvPr id="354" name="Straight Connector 353"/>
          <p:cNvCxnSpPr/>
          <p:nvPr/>
        </p:nvCxnSpPr>
        <p:spPr>
          <a:xfrm>
            <a:off x="3496576" y="5322509"/>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a:off x="3545459" y="5345513"/>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a:off x="3519578" y="6475573"/>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a:off x="3571339" y="6484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6485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4937</TotalTime>
  <Words>695</Words>
  <Application>Microsoft Office PowerPoint</Application>
  <PresentationFormat>On-screen Show (4:3)</PresentationFormat>
  <Paragraphs>138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Bruce</dc:creator>
  <cp:lastModifiedBy>Alan Bruce</cp:lastModifiedBy>
  <cp:revision>25</cp:revision>
  <dcterms:created xsi:type="dcterms:W3CDTF">2012-10-26T04:14:20Z</dcterms:created>
  <dcterms:modified xsi:type="dcterms:W3CDTF">2020-10-21T03:24:56Z</dcterms:modified>
</cp:coreProperties>
</file>