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8" name="Shape 10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1pPr>
    <a:lvl2pPr indent="228600" defTabSz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2pPr>
    <a:lvl3pPr indent="457200" defTabSz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3pPr>
    <a:lvl4pPr indent="685800" defTabSz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4pPr>
    <a:lvl5pPr indent="914400" defTabSz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5pPr>
    <a:lvl6pPr indent="1143000" defTabSz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6pPr>
    <a:lvl7pPr indent="1371600" defTabSz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7pPr>
    <a:lvl8pPr indent="1600200" defTabSz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8pPr>
    <a:lvl9pPr indent="1828800" defTabSz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tatineryFolio.png" descr="StatineryFoli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0325" y="5738812"/>
            <a:ext cx="9272588" cy="11652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Prepared_For_Life_4K.png" descr="Prepared_For_Life_4K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26262" y="5961062"/>
            <a:ext cx="1074738" cy="133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AnnivGrStandard_White.png" descr="AnnivGrStandard_Whit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5737" y="6508750"/>
            <a:ext cx="1830388" cy="296863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itle Text"/>
          <p:cNvSpPr txBox="1"/>
          <p:nvPr>
            <p:ph type="title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9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StatineryFolio.png" descr="StatineryFoli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0325" y="5738812"/>
            <a:ext cx="9272588" cy="1165226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Prepared_For_Life_4K.png" descr="Prepared_For_Life_4K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26262" y="5961062"/>
            <a:ext cx="1074738" cy="133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AnnivGrStandard_White.png" descr="AnnivGrStandard_Whit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5737" y="6508750"/>
            <a:ext cx="1830388" cy="296863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FDL_4K.png" descr="FDL_4K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41325" y="328612"/>
            <a:ext cx="1003300" cy="1036638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StatineryFolio.png" descr="StatineryFoli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0325" y="5738812"/>
            <a:ext cx="9272588" cy="1165226"/>
          </a:xfrm>
          <a:prstGeom prst="rect">
            <a:avLst/>
          </a:prstGeom>
          <a:ln w="12700">
            <a:miter lim="400000"/>
          </a:ln>
        </p:spPr>
      </p:pic>
      <p:pic>
        <p:nvPicPr>
          <p:cNvPr id="46" name="Prepared_For_Life_4K.png" descr="Prepared_For_Life_4K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26262" y="5961062"/>
            <a:ext cx="1074738" cy="133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AnnivGrStandard_White.png" descr="AnnivGrStandard_Whit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5737" y="6508750"/>
            <a:ext cx="1830388" cy="296863"/>
          </a:xfrm>
          <a:prstGeom prst="rect">
            <a:avLst/>
          </a:prstGeom>
          <a:ln w="12700">
            <a:miter lim="400000"/>
          </a:ln>
        </p:spPr>
      </p:pic>
      <p:pic>
        <p:nvPicPr>
          <p:cNvPr id="48" name="FDL_4K.png" descr="FDL_4K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41325" y="328612"/>
            <a:ext cx="1003300" cy="1036638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Title Text"/>
          <p:cNvSpPr txBox="1"/>
          <p:nvPr>
            <p:ph type="title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0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StatineryFolio.png" descr="StatineryFoli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0325" y="5738812"/>
            <a:ext cx="9272588" cy="1165226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Prepared_For_Life_4K.png" descr="Prepared_For_Life_4K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26262" y="5961062"/>
            <a:ext cx="1074738" cy="133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AnnivGrStandard_White.png" descr="AnnivGrStandard_Whit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5737" y="6508750"/>
            <a:ext cx="1830388" cy="296863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FDL_4K.png" descr="FDL_4K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41325" y="328612"/>
            <a:ext cx="1003300" cy="1036638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Title Text"/>
          <p:cNvSpPr txBox="1"/>
          <p:nvPr>
            <p:ph type="title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StatineryFolio.png" descr="StatineryFoli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0325" y="5738812"/>
            <a:ext cx="9272588" cy="1165226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Prepared_For_Life_4K.png" descr="Prepared_For_Life_4K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26262" y="5961062"/>
            <a:ext cx="1074738" cy="133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73" name="AnnivGrStandard_White.png" descr="AnnivGrStandard_Whit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5737" y="6508750"/>
            <a:ext cx="1830388" cy="296863"/>
          </a:xfrm>
          <a:prstGeom prst="rect">
            <a:avLst/>
          </a:prstGeom>
          <a:ln w="12700">
            <a:miter lim="400000"/>
          </a:ln>
        </p:spPr>
      </p:pic>
      <p:pic>
        <p:nvPicPr>
          <p:cNvPr id="74" name="FDL_4K.png" descr="FDL_4K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41325" y="328612"/>
            <a:ext cx="1003300" cy="1036638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Title Text"/>
          <p:cNvSpPr txBox="1"/>
          <p:nvPr>
            <p:ph type="title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76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StatineryFolio.png" descr="StatineryFoli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0325" y="5738812"/>
            <a:ext cx="9272588" cy="1165226"/>
          </a:xfrm>
          <a:prstGeom prst="rect">
            <a:avLst/>
          </a:prstGeom>
          <a:ln w="12700">
            <a:miter lim="400000"/>
          </a:ln>
        </p:spPr>
      </p:pic>
      <p:pic>
        <p:nvPicPr>
          <p:cNvPr id="85" name="Prepared_For_Life_4K.png" descr="Prepared_For_Life_4K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26262" y="5961062"/>
            <a:ext cx="1074738" cy="133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86" name="AnnivGrStandard_White.png" descr="AnnivGrStandard_Whit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5737" y="6508750"/>
            <a:ext cx="1830388" cy="296863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Title Text"/>
          <p:cNvSpPr txBox="1"/>
          <p:nvPr>
            <p:ph type="title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88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StatineryFolio.png" descr="StatineryFoli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0325" y="5738812"/>
            <a:ext cx="9272588" cy="1165226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Prepared_For_Life_4K.png" descr="Prepared_For_Life_4K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26262" y="5961062"/>
            <a:ext cx="1074738" cy="133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AnnivGrStandard_White.png" descr="AnnivGrStandard_Whit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5737" y="6508750"/>
            <a:ext cx="1830388" cy="296863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Title Text"/>
          <p:cNvSpPr txBox="1"/>
          <p:nvPr>
            <p:ph type="title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00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Layout" Target="../slideLayouts/slideLayout1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Relationship Id="rId9" Type="http://schemas.openxmlformats.org/officeDocument/2006/relationships/slideLayout" Target="../slideLayouts/slideLayout4.xml"/><Relationship Id="rId10" Type="http://schemas.openxmlformats.org/officeDocument/2006/relationships/slideLayout" Target="../slideLayouts/slideLayout5.xml"/><Relationship Id="rId11" Type="http://schemas.openxmlformats.org/officeDocument/2006/relationships/slideLayout" Target="../slideLayouts/slideLayout6.xml"/><Relationship Id="rId12" Type="http://schemas.openxmlformats.org/officeDocument/2006/relationships/slideLayout" Target="../slideLayouts/slideLayout7.xml"/><Relationship Id="rId13" Type="http://schemas.openxmlformats.org/officeDocument/2006/relationships/slideLayout" Target="../slideLayouts/slideLayout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tineryFolio.png" descr="StatineryFoli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0325" y="5738812"/>
            <a:ext cx="9272588" cy="116522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repared_For_Life_4K.png" descr="Prepared_For_Life_4K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26262" y="5961062"/>
            <a:ext cx="1074738" cy="133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AnnivGrStandard_White.png" descr="AnnivGrStandard_Whit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5737" y="6508750"/>
            <a:ext cx="1830388" cy="296863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FDL_4K.png" descr="FDL_4K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82725" y="2138362"/>
            <a:ext cx="1147763" cy="118586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b="1" sz="1000">
                <a:solidFill>
                  <a:srgbClr val="95B3D7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7" name="Title Text"/>
          <p:cNvSpPr txBox="1"/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8" name="Body Level One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</p:sldLayoutIdLst>
  <p:transition xmlns:p14="http://schemas.microsoft.com/office/powerpoint/2010/main" spd="med" advClick="1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solidFill>
            <a:srgbClr val="CF003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solidFill>
            <a:srgbClr val="CF003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solidFill>
            <a:srgbClr val="CF003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solidFill>
            <a:srgbClr val="CF003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solidFill>
            <a:srgbClr val="CF003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4572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solidFill>
            <a:srgbClr val="CF003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9144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solidFill>
            <a:srgbClr val="CF003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13716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solidFill>
            <a:srgbClr val="CF003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18288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solidFill>
            <a:srgbClr val="CF0031"/>
          </a:solidFill>
          <a:uFillTx/>
          <a:latin typeface="+mn-lt"/>
          <a:ea typeface="+mn-ea"/>
          <a:cs typeface="+mn-cs"/>
          <a:sym typeface="Helvetica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»"/>
        <a:tabLst/>
        <a:defRPr b="1" baseline="0" cap="none" i="0" spc="0" strike="noStrike" sz="2400" u="none">
          <a:solidFill>
            <a:srgbClr val="005AA3"/>
          </a:solidFill>
          <a:uFillTx/>
          <a:latin typeface="+mn-lt"/>
          <a:ea typeface="+mn-ea"/>
          <a:cs typeface="+mn-cs"/>
          <a:sym typeface="Helvetica"/>
        </a:defRPr>
      </a:lvl1pPr>
      <a:lvl2pPr marL="800100" marR="0" indent="-34290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–"/>
        <a:tabLst/>
        <a:defRPr b="1" baseline="0" cap="none" i="0" spc="0" strike="noStrike" sz="2400" u="none">
          <a:solidFill>
            <a:srgbClr val="005AA3"/>
          </a:solidFill>
          <a:uFillTx/>
          <a:latin typeface="+mn-lt"/>
          <a:ea typeface="+mn-ea"/>
          <a:cs typeface="+mn-cs"/>
          <a:sym typeface="Helvetica"/>
        </a:defRPr>
      </a:lvl2pPr>
      <a:lvl3pPr marL="1219200" marR="0" indent="-30480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b="1" baseline="0" cap="none" i="0" spc="0" strike="noStrike" sz="2400" u="none">
          <a:solidFill>
            <a:srgbClr val="005AA3"/>
          </a:solidFill>
          <a:uFillTx/>
          <a:latin typeface="+mn-lt"/>
          <a:ea typeface="+mn-ea"/>
          <a:cs typeface="+mn-cs"/>
          <a:sym typeface="Helvetica"/>
        </a:defRPr>
      </a:lvl3pPr>
      <a:lvl4pPr marL="1763485" marR="0" indent="-391885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–"/>
        <a:tabLst/>
        <a:defRPr b="1" baseline="0" cap="none" i="0" spc="0" strike="noStrike" sz="2400" u="none">
          <a:solidFill>
            <a:srgbClr val="005AA3"/>
          </a:solidFill>
          <a:uFillTx/>
          <a:latin typeface="+mn-lt"/>
          <a:ea typeface="+mn-ea"/>
          <a:cs typeface="+mn-cs"/>
          <a:sym typeface="Helvetica"/>
        </a:defRPr>
      </a:lvl4pPr>
      <a:lvl5pPr marL="2286000" marR="0" indent="-45720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»"/>
        <a:tabLst/>
        <a:defRPr b="1" baseline="0" cap="none" i="0" spc="0" strike="noStrike" sz="2400" u="none">
          <a:solidFill>
            <a:srgbClr val="005AA3"/>
          </a:solidFill>
          <a:uFillTx/>
          <a:latin typeface="+mn-lt"/>
          <a:ea typeface="+mn-ea"/>
          <a:cs typeface="+mn-cs"/>
          <a:sym typeface="Helvetica"/>
        </a:defRPr>
      </a:lvl5pPr>
      <a:lvl6pPr marL="2743200" marR="0" indent="-45720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"/>
        <a:tabLst/>
        <a:defRPr b="1" baseline="0" cap="none" i="0" spc="0" strike="noStrike" sz="2400" u="none">
          <a:solidFill>
            <a:srgbClr val="005AA3"/>
          </a:solidFill>
          <a:uFillTx/>
          <a:latin typeface="+mn-lt"/>
          <a:ea typeface="+mn-ea"/>
          <a:cs typeface="+mn-cs"/>
          <a:sym typeface="Helvetica"/>
        </a:defRPr>
      </a:lvl6pPr>
      <a:lvl7pPr marL="3200400" marR="0" indent="-45720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"/>
        <a:tabLst/>
        <a:defRPr b="1" baseline="0" cap="none" i="0" spc="0" strike="noStrike" sz="2400" u="none">
          <a:solidFill>
            <a:srgbClr val="005AA3"/>
          </a:solidFill>
          <a:uFillTx/>
          <a:latin typeface="+mn-lt"/>
          <a:ea typeface="+mn-ea"/>
          <a:cs typeface="+mn-cs"/>
          <a:sym typeface="Helvetica"/>
        </a:defRPr>
      </a:lvl7pPr>
      <a:lvl8pPr marL="3657600" marR="0" indent="-45720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"/>
        <a:tabLst/>
        <a:defRPr b="1" baseline="0" cap="none" i="0" spc="0" strike="noStrike" sz="2400" u="none">
          <a:solidFill>
            <a:srgbClr val="005AA3"/>
          </a:solidFill>
          <a:uFillTx/>
          <a:latin typeface="+mn-lt"/>
          <a:ea typeface="+mn-ea"/>
          <a:cs typeface="+mn-cs"/>
          <a:sym typeface="Helvetica"/>
        </a:defRPr>
      </a:lvl8pPr>
      <a:lvl9pPr marL="4114800" marR="0" indent="-45720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"/>
        <a:tabLst/>
        <a:defRPr b="1" baseline="0" cap="none" i="0" spc="0" strike="noStrike" sz="2400" u="none">
          <a:solidFill>
            <a:srgbClr val="005AA3"/>
          </a:solidFill>
          <a:uFillTx/>
          <a:latin typeface="+mn-lt"/>
          <a:ea typeface="+mn-ea"/>
          <a:cs typeface="+mn-cs"/>
          <a:sym typeface="Helvetica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uglycousin@yahoo.com" TargetMode="External"/><Relationship Id="rId3" Type="http://schemas.openxmlformats.org/officeDocument/2006/relationships/hyperlink" Target="mailto:mgrueter@gmail.com" TargetMode="External"/><Relationship Id="rId4" Type="http://schemas.openxmlformats.org/officeDocument/2006/relationships/hyperlink" Target="http://www.seattlebsa.org/ptc-documents/2019" TargetMode="External"/><Relationship Id="rId5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xfrm>
            <a:off x="8924778" y="6569392"/>
            <a:ext cx="174772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11" name="Cooking &amp; Menus in the Back &amp; Front Country"/>
          <p:cNvSpPr txBox="1"/>
          <p:nvPr>
            <p:ph type="title" idx="4294967295"/>
          </p:nvPr>
        </p:nvSpPr>
        <p:spPr>
          <a:xfrm>
            <a:off x="2743200" y="1651000"/>
            <a:ext cx="5751513" cy="210978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Cooking &amp; Menus in the Back &amp; Front Country</a:t>
            </a:r>
          </a:p>
        </p:txBody>
      </p:sp>
      <p:sp>
        <p:nvSpPr>
          <p:cNvPr id="112" name="Nathan Thomas and Mike Grueter Troop 282 Aquila District West Seattle, WA"/>
          <p:cNvSpPr txBox="1"/>
          <p:nvPr/>
        </p:nvSpPr>
        <p:spPr>
          <a:xfrm>
            <a:off x="2939732" y="3975417"/>
            <a:ext cx="4683761" cy="1310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b="1" sz="2000">
                <a:solidFill>
                  <a:srgbClr val="CF0031"/>
                </a:solidFill>
              </a:defRPr>
            </a:pPr>
            <a:r>
              <a:t>Nathan Thomas and Mike Grueter</a:t>
            </a:r>
            <a:br/>
            <a:r>
              <a:t>Troop 282</a:t>
            </a:r>
            <a:br/>
            <a:r>
              <a:t>Aquila District</a:t>
            </a:r>
            <a:br/>
            <a:r>
              <a:t>West Seattle, WA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ooking &amp; Menus in the Back &amp; Front Country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Cooking &amp; Menus in the Back &amp; Front Country </a:t>
            </a:r>
          </a:p>
        </p:txBody>
      </p:sp>
      <p:sp>
        <p:nvSpPr>
          <p:cNvPr id="115" name="Agenda…"/>
          <p:cNvSpPr txBox="1"/>
          <p:nvPr>
            <p:ph type="body" idx="4294967295"/>
          </p:nvPr>
        </p:nvSpPr>
        <p:spPr>
          <a:xfrm>
            <a:off x="457200" y="1433512"/>
            <a:ext cx="8229600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39470" indent="-339470" defTabSz="452627">
              <a:buSzTx/>
              <a:buNone/>
              <a:defRPr sz="2376"/>
            </a:pPr>
            <a:r>
              <a:t>Agenda</a:t>
            </a:r>
          </a:p>
          <a:p>
            <a:pPr marL="339470" indent="-339470" defTabSz="452627">
              <a:buChar char="•"/>
              <a:defRPr sz="2376"/>
            </a:pPr>
            <a:r>
              <a:t>Introduction</a:t>
            </a:r>
          </a:p>
          <a:p>
            <a:pPr marL="339470" indent="-339470" defTabSz="452627">
              <a:buChar char="•"/>
              <a:defRPr sz="2376"/>
            </a:pPr>
            <a:r>
              <a:t>Back and Front Country defined</a:t>
            </a:r>
          </a:p>
          <a:p>
            <a:pPr marL="339470" indent="-339470" defTabSz="452627">
              <a:buChar char="•"/>
              <a:defRPr sz="2376"/>
            </a:pPr>
            <a:r>
              <a:t>Planning</a:t>
            </a:r>
          </a:p>
          <a:p>
            <a:pPr marL="339470" indent="-339470" defTabSz="452627">
              <a:buChar char="•"/>
              <a:defRPr sz="2376"/>
            </a:pPr>
            <a:r>
              <a:t>Nutrition, quantities, shopping</a:t>
            </a:r>
          </a:p>
          <a:p>
            <a:pPr marL="339470" indent="-339470" defTabSz="452627">
              <a:buChar char="•"/>
              <a:defRPr sz="2376"/>
            </a:pPr>
            <a:r>
              <a:t>Dehydrating food</a:t>
            </a:r>
          </a:p>
          <a:p>
            <a:pPr marL="339470" indent="-339470" defTabSz="452627">
              <a:buChar char="•"/>
              <a:defRPr sz="2376"/>
            </a:pPr>
            <a:r>
              <a:t>Packaging or Re-packaging</a:t>
            </a:r>
          </a:p>
          <a:p>
            <a:pPr marL="339470" indent="-339470" defTabSz="452627">
              <a:buChar char="•"/>
              <a:defRPr sz="2376"/>
            </a:pPr>
            <a:r>
              <a:t>Equipment</a:t>
            </a:r>
          </a:p>
          <a:p>
            <a:pPr marL="339470" indent="-339470" defTabSz="452627">
              <a:buChar char="•"/>
              <a:defRPr sz="2376"/>
            </a:pPr>
            <a:r>
              <a:t>Food menu ideas</a:t>
            </a:r>
          </a:p>
          <a:p>
            <a:pPr marL="339470" indent="-339470" defTabSz="452627">
              <a:buChar char="•"/>
              <a:defRPr sz="2376"/>
            </a:pPr>
            <a:r>
              <a:t>Let’s cook!</a:t>
            </a:r>
          </a:p>
        </p:txBody>
      </p:sp>
      <p:sp>
        <p:nvSpPr>
          <p:cNvPr id="116" name="Slide Number"/>
          <p:cNvSpPr txBox="1"/>
          <p:nvPr>
            <p:ph type="sldNum" sz="quarter" idx="2"/>
          </p:nvPr>
        </p:nvSpPr>
        <p:spPr>
          <a:xfrm>
            <a:off x="8924778" y="6569392"/>
            <a:ext cx="174772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Introduction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Introduction</a:t>
            </a:r>
          </a:p>
        </p:txBody>
      </p:sp>
      <p:sp>
        <p:nvSpPr>
          <p:cNvPr id="119" name="Nathan Thomas – Asst. Scoutmaster…"/>
          <p:cNvSpPr txBox="1"/>
          <p:nvPr>
            <p:ph type="body" idx="4294967295"/>
          </p:nvPr>
        </p:nvSpPr>
        <p:spPr>
          <a:xfrm>
            <a:off x="457200" y="1433512"/>
            <a:ext cx="8229600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25754" indent="-325754" defTabSz="434340">
              <a:buChar char="•"/>
              <a:defRPr sz="2280"/>
            </a:pPr>
            <a:r>
              <a:t>Nathan Thomas – Asst. Scoutmaster </a:t>
            </a:r>
          </a:p>
          <a:p>
            <a:pPr marL="325754" indent="-325754" defTabSz="434340">
              <a:buChar char="•"/>
              <a:defRPr sz="2280"/>
            </a:pPr>
            <a:r>
              <a:t>Troop 282 for 6 years</a:t>
            </a:r>
          </a:p>
          <a:p>
            <a:pPr marL="325754" indent="-325754" defTabSz="434340">
              <a:buChar char="•"/>
              <a:defRPr sz="2280"/>
            </a:pPr>
            <a:r>
              <a:t>2 sons (First Class and Life) active in Troop</a:t>
            </a:r>
          </a:p>
          <a:p>
            <a:pPr marL="325754" indent="-325754" defTabSz="434340">
              <a:buChar char="•"/>
              <a:defRPr sz="2280"/>
            </a:pPr>
            <a:r>
              <a:t>Many outings and nights with the Troop</a:t>
            </a:r>
          </a:p>
          <a:p>
            <a:pPr lvl="1" marL="705802" indent="-271462" defTabSz="434340">
              <a:spcBef>
                <a:spcPts val="0"/>
              </a:spcBef>
              <a:defRPr b="0" sz="1900"/>
            </a:pPr>
            <a:r>
              <a:t>Wood Badge, helped plan Philmont 2017, lead 2 extended hikes</a:t>
            </a:r>
          </a:p>
          <a:p>
            <a:pPr marL="325754" indent="-325754" defTabSz="434340">
              <a:buChar char="•"/>
              <a:defRPr sz="2280"/>
            </a:pPr>
            <a:r>
              <a:t>Mike Grueter – Committee Chair</a:t>
            </a:r>
          </a:p>
          <a:p>
            <a:pPr marL="325754" indent="-325754" defTabSz="434340">
              <a:buChar char="•"/>
              <a:defRPr sz="2280"/>
            </a:pPr>
            <a:r>
              <a:t>Troop 282 for 13 years</a:t>
            </a:r>
          </a:p>
          <a:p>
            <a:pPr marL="325754" indent="-325754" defTabSz="434340">
              <a:buChar char="•"/>
              <a:defRPr sz="2280"/>
            </a:pPr>
            <a:r>
              <a:t>1 son (Eagle) Senior @ UW</a:t>
            </a:r>
          </a:p>
          <a:p>
            <a:pPr marL="325754" indent="-325754" defTabSz="434340">
              <a:buChar char="•"/>
              <a:defRPr sz="2280"/>
            </a:pPr>
            <a:r>
              <a:t>200+ nights out with the Troop</a:t>
            </a:r>
          </a:p>
          <a:p>
            <a:pPr lvl="1" marL="705802" indent="-271462" defTabSz="434340">
              <a:spcBef>
                <a:spcPts val="0"/>
              </a:spcBef>
              <a:defRPr b="0" sz="1900"/>
            </a:pPr>
            <a:r>
              <a:t>5 week+ canoe trips, 5 extended backpacking trips, 12+ mountains (Rainier, Adams, etc.), and 8 summer camps</a:t>
            </a:r>
          </a:p>
        </p:txBody>
      </p:sp>
      <p:sp>
        <p:nvSpPr>
          <p:cNvPr id="120" name="Slide Number"/>
          <p:cNvSpPr txBox="1"/>
          <p:nvPr>
            <p:ph type="sldNum" sz="quarter" idx="2"/>
          </p:nvPr>
        </p:nvSpPr>
        <p:spPr>
          <a:xfrm>
            <a:off x="8924778" y="6569392"/>
            <a:ext cx="174772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Back and Front Country Defined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Back and Front Country Defined</a:t>
            </a:r>
          </a:p>
        </p:txBody>
      </p:sp>
      <p:sp>
        <p:nvSpPr>
          <p:cNvPr id="123" name="Front Country…"/>
          <p:cNvSpPr txBox="1"/>
          <p:nvPr>
            <p:ph type="body" idx="4294967295"/>
          </p:nvPr>
        </p:nvSpPr>
        <p:spPr>
          <a:xfrm>
            <a:off x="457200" y="1433512"/>
            <a:ext cx="8229600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SzTx/>
              <a:buNone/>
            </a:pPr>
            <a:r>
              <a:t>Front Country</a:t>
            </a:r>
          </a:p>
          <a:p>
            <a:pPr>
              <a:buChar char="•"/>
            </a:pPr>
            <a:r>
              <a:t>Areas easily accessible by vehicle</a:t>
            </a:r>
          </a:p>
          <a:p>
            <a:pPr>
              <a:buChar char="•"/>
            </a:pPr>
            <a:r>
              <a:t>Mostly day users</a:t>
            </a:r>
          </a:p>
          <a:p>
            <a:pPr>
              <a:buChar char="•"/>
            </a:pPr>
            <a:r>
              <a:t>Developed campgrounds </a:t>
            </a:r>
          </a:p>
          <a:p>
            <a:pPr>
              <a:buChar char="•"/>
            </a:pPr>
            <a:r>
              <a:t>Tend to be more crowded</a:t>
            </a:r>
          </a:p>
          <a:p>
            <a:pPr>
              <a:buChar char="•"/>
            </a:pPr>
            <a:r>
              <a:t>Attract a wider range of visitors</a:t>
            </a:r>
          </a:p>
          <a:p>
            <a:pPr>
              <a:buChar char="•"/>
            </a:pPr>
            <a:r>
              <a:t>Essentially car camping</a:t>
            </a:r>
          </a:p>
        </p:txBody>
      </p:sp>
      <p:sp>
        <p:nvSpPr>
          <p:cNvPr id="124" name="Slide Number"/>
          <p:cNvSpPr txBox="1"/>
          <p:nvPr>
            <p:ph type="sldNum" sz="quarter" idx="2"/>
          </p:nvPr>
        </p:nvSpPr>
        <p:spPr>
          <a:xfrm>
            <a:off x="8924778" y="6569392"/>
            <a:ext cx="174772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ack and Front Country Defined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Back and Front Country Defined</a:t>
            </a:r>
          </a:p>
        </p:txBody>
      </p:sp>
      <p:sp>
        <p:nvSpPr>
          <p:cNvPr id="127" name="Back Country…"/>
          <p:cNvSpPr txBox="1"/>
          <p:nvPr>
            <p:ph type="body" idx="4294967295"/>
          </p:nvPr>
        </p:nvSpPr>
        <p:spPr>
          <a:xfrm>
            <a:off x="457200" y="1433512"/>
            <a:ext cx="8229600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SzTx/>
              <a:buNone/>
            </a:pPr>
            <a:r>
              <a:t>Back Country</a:t>
            </a:r>
          </a:p>
          <a:p>
            <a:pPr>
              <a:buChar char="•"/>
            </a:pPr>
            <a:r>
              <a:t>No vehicle access</a:t>
            </a:r>
          </a:p>
          <a:p>
            <a:pPr>
              <a:buChar char="•"/>
            </a:pPr>
            <a:r>
              <a:t>No facilities</a:t>
            </a:r>
          </a:p>
          <a:p>
            <a:pPr>
              <a:buChar char="•"/>
            </a:pPr>
            <a:r>
              <a:t>Nothing developed</a:t>
            </a:r>
          </a:p>
          <a:p>
            <a:pPr>
              <a:buChar char="•"/>
            </a:pPr>
            <a:r>
              <a:t>Get out there on your own human power</a:t>
            </a:r>
          </a:p>
          <a:p>
            <a:pPr>
              <a:buChar char="•"/>
            </a:pPr>
            <a:r>
              <a:t>Carry everything you need</a:t>
            </a:r>
          </a:p>
          <a:p>
            <a:pPr>
              <a:buChar char="•"/>
            </a:pPr>
            <a:r>
              <a:t>Typically is some distance from road</a:t>
            </a:r>
          </a:p>
          <a:p>
            <a:pPr>
              <a:buSzTx/>
              <a:buNone/>
            </a:pPr>
          </a:p>
          <a:p>
            <a:pPr>
              <a:buSzTx/>
              <a:buNone/>
            </a:pPr>
            <a:r>
              <a:t>Much of our discussion will be back country oriented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xfrm>
            <a:off x="8924778" y="6569392"/>
            <a:ext cx="174772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Back and Front Country Defined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Back and Front Country Defined</a:t>
            </a:r>
          </a:p>
        </p:txBody>
      </p:sp>
      <p:sp>
        <p:nvSpPr>
          <p:cNvPr id="131" name="Traditional schools of thought…"/>
          <p:cNvSpPr txBox="1"/>
          <p:nvPr>
            <p:ph type="body" idx="4294967295"/>
          </p:nvPr>
        </p:nvSpPr>
        <p:spPr>
          <a:xfrm>
            <a:off x="457200" y="1433512"/>
            <a:ext cx="8229600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SzTx/>
              <a:buNone/>
            </a:pPr>
            <a:r>
              <a:t>Traditional schools of thought</a:t>
            </a:r>
          </a:p>
          <a:p>
            <a:pPr>
              <a:buChar char="•"/>
            </a:pPr>
            <a:r>
              <a:t>Front Country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Cooking out of the trunk of your car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Multi-burner stove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Limitless supply of propane or white gas</a:t>
            </a:r>
          </a:p>
          <a:p>
            <a:pPr>
              <a:buChar char="•"/>
            </a:pPr>
            <a:r>
              <a:t>Back Country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Minimalist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Subsist on dried fruit and expensive freeze-dried pouch foods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Not really eating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Pack water and an extra roll of toilet paper</a:t>
            </a:r>
          </a:p>
          <a:p>
            <a:pPr>
              <a:buSzTx/>
              <a:buNone/>
            </a:pPr>
            <a:r>
              <a:t>It does not have to be this way!</a:t>
            </a:r>
          </a:p>
        </p:txBody>
      </p:sp>
      <p:sp>
        <p:nvSpPr>
          <p:cNvPr id="132" name="Slide Number"/>
          <p:cNvSpPr txBox="1"/>
          <p:nvPr>
            <p:ph type="sldNum" sz="quarter" idx="2"/>
          </p:nvPr>
        </p:nvSpPr>
        <p:spPr>
          <a:xfrm>
            <a:off x="8924778" y="6569392"/>
            <a:ext cx="174772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ack and Front Country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Back and Front Country</a:t>
            </a:r>
          </a:p>
        </p:txBody>
      </p:sp>
      <p:sp>
        <p:nvSpPr>
          <p:cNvPr id="135" name="Diet at home…Eat on the trail!…"/>
          <p:cNvSpPr txBox="1"/>
          <p:nvPr>
            <p:ph type="body" idx="4294967295"/>
          </p:nvPr>
        </p:nvSpPr>
        <p:spPr>
          <a:xfrm>
            <a:off x="457200" y="1433512"/>
            <a:ext cx="8229600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SzTx/>
              <a:buNone/>
            </a:pPr>
            <a:r>
              <a:t>Diet at home…Eat on the trail!</a:t>
            </a:r>
          </a:p>
          <a:p>
            <a:pPr>
              <a:buChar char="•"/>
            </a:pPr>
            <a:r>
              <a:t>Burning calories in the outdoors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Stoke that fire!</a:t>
            </a:r>
          </a:p>
          <a:p>
            <a:pPr>
              <a:buChar char="•"/>
            </a:pPr>
            <a:r>
              <a:t>Meals should be nutritious, delicious and fun!</a:t>
            </a:r>
          </a:p>
          <a:p>
            <a:pPr>
              <a:buChar char="•"/>
            </a:pPr>
            <a:r>
              <a:t>Full bellies make for happy campers</a:t>
            </a:r>
          </a:p>
          <a:p>
            <a:pPr>
              <a:buChar char="•"/>
            </a:pPr>
            <a:r>
              <a:t>Most of your favorite food dishes from home can be prepared in the field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Thought, planning, preparation </a:t>
            </a:r>
          </a:p>
        </p:txBody>
      </p:sp>
      <p:sp>
        <p:nvSpPr>
          <p:cNvPr id="136" name="Slide Number"/>
          <p:cNvSpPr txBox="1"/>
          <p:nvPr>
            <p:ph type="sldNum" sz="quarter" idx="2"/>
          </p:nvPr>
        </p:nvSpPr>
        <p:spPr>
          <a:xfrm>
            <a:off x="8924778" y="6569392"/>
            <a:ext cx="174772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nning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Planning</a:t>
            </a:r>
          </a:p>
        </p:txBody>
      </p:sp>
      <p:sp>
        <p:nvSpPr>
          <p:cNvPr id="139" name="Factors to consider…"/>
          <p:cNvSpPr txBox="1"/>
          <p:nvPr>
            <p:ph type="body" sz="half" idx="4294967295"/>
          </p:nvPr>
        </p:nvSpPr>
        <p:spPr>
          <a:xfrm>
            <a:off x="457200" y="1433512"/>
            <a:ext cx="3582988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SzTx/>
              <a:buNone/>
            </a:pPr>
            <a:r>
              <a:t>Factors to consider</a:t>
            </a:r>
          </a:p>
          <a:p>
            <a:pPr>
              <a:buChar char="•"/>
            </a:pPr>
            <a:r>
              <a:t>Group size</a:t>
            </a:r>
          </a:p>
          <a:p>
            <a:pPr>
              <a:buChar char="•"/>
            </a:pPr>
            <a:r>
              <a:t>Duration of trip</a:t>
            </a:r>
          </a:p>
          <a:p>
            <a:pPr>
              <a:buChar char="•"/>
            </a:pPr>
            <a:r>
              <a:t>Purpose of trip</a:t>
            </a:r>
          </a:p>
          <a:p>
            <a:pPr>
              <a:buChar char="•"/>
            </a:pPr>
            <a:r>
              <a:t>Exertion level</a:t>
            </a:r>
          </a:p>
          <a:p>
            <a:pPr>
              <a:buChar char="•"/>
            </a:pPr>
            <a:r>
              <a:t>Weather</a:t>
            </a:r>
          </a:p>
          <a:p>
            <a:pPr>
              <a:buChar char="•"/>
            </a:pPr>
            <a:r>
              <a:t>Altitude</a:t>
            </a:r>
          </a:p>
          <a:p>
            <a:pPr>
              <a:buChar char="•"/>
            </a:pPr>
            <a:r>
              <a:t>Individual appetites</a:t>
            </a:r>
          </a:p>
          <a:p>
            <a:pPr>
              <a:buChar char="•"/>
            </a:pPr>
            <a:r>
              <a:t>Food preferences</a:t>
            </a:r>
          </a:p>
        </p:txBody>
      </p:sp>
      <p:sp>
        <p:nvSpPr>
          <p:cNvPr id="140" name="Slide Number"/>
          <p:cNvSpPr txBox="1"/>
          <p:nvPr>
            <p:ph type="sldNum" sz="quarter" idx="2"/>
          </p:nvPr>
        </p:nvSpPr>
        <p:spPr>
          <a:xfrm>
            <a:off x="8924778" y="6569392"/>
            <a:ext cx="174772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41" name="Nutritional balance…"/>
          <p:cNvSpPr txBox="1"/>
          <p:nvPr/>
        </p:nvSpPr>
        <p:spPr>
          <a:xfrm>
            <a:off x="4478020" y="1433512"/>
            <a:ext cx="3975735" cy="3771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spcBef>
                <a:spcPts val="500"/>
              </a:spcBef>
              <a:buSzPct val="100000"/>
              <a:buFont typeface="Arial"/>
              <a:buChar char="•"/>
              <a:defRPr b="1" sz="2400">
                <a:solidFill>
                  <a:srgbClr val="005AA3"/>
                </a:solidFill>
              </a:defRPr>
            </a:pPr>
          </a:p>
          <a:p>
            <a:pPr marL="342900" indent="-342900">
              <a:spcBef>
                <a:spcPts val="500"/>
              </a:spcBef>
              <a:buSzPct val="100000"/>
              <a:buFont typeface="Arial"/>
              <a:buChar char="•"/>
              <a:defRPr b="1" sz="2400">
                <a:solidFill>
                  <a:srgbClr val="005AA3"/>
                </a:solidFill>
              </a:defRPr>
            </a:pPr>
            <a:r>
              <a:t>Nutritional balance</a:t>
            </a:r>
          </a:p>
          <a:p>
            <a:pPr marL="342900" indent="-342900">
              <a:spcBef>
                <a:spcPts val="500"/>
              </a:spcBef>
              <a:buSzPct val="100000"/>
              <a:buFont typeface="Arial"/>
              <a:buChar char="•"/>
              <a:defRPr b="1" sz="2400">
                <a:solidFill>
                  <a:srgbClr val="005AA3"/>
                </a:solidFill>
              </a:defRPr>
            </a:pPr>
            <a:r>
              <a:t>Expense and availability</a:t>
            </a:r>
          </a:p>
          <a:p>
            <a:pPr marL="342900" indent="-342900">
              <a:spcBef>
                <a:spcPts val="500"/>
              </a:spcBef>
              <a:buSzPct val="100000"/>
              <a:buFont typeface="Arial"/>
              <a:buChar char="•"/>
              <a:defRPr b="1" sz="2400">
                <a:solidFill>
                  <a:srgbClr val="005AA3"/>
                </a:solidFill>
              </a:defRPr>
            </a:pPr>
            <a:r>
              <a:t>Spoilage and ease of packaging</a:t>
            </a:r>
          </a:p>
          <a:p>
            <a:pPr marL="342900" indent="-342900">
              <a:spcBef>
                <a:spcPts val="500"/>
              </a:spcBef>
              <a:buSzPct val="100000"/>
              <a:buFont typeface="Arial"/>
              <a:buChar char="•"/>
              <a:defRPr b="1" sz="2400">
                <a:solidFill>
                  <a:srgbClr val="005AA3"/>
                </a:solidFill>
              </a:defRPr>
            </a:pPr>
            <a:r>
              <a:t>Weight</a:t>
            </a:r>
          </a:p>
          <a:p>
            <a:pPr marL="342900" indent="-342900">
              <a:spcBef>
                <a:spcPts val="500"/>
              </a:spcBef>
              <a:buSzPct val="100000"/>
              <a:buFont typeface="Arial"/>
              <a:buChar char="•"/>
              <a:defRPr b="1" sz="2400">
                <a:solidFill>
                  <a:srgbClr val="005AA3"/>
                </a:solidFill>
              </a:defRPr>
            </a:pPr>
            <a:r>
              <a:t>Possible dietary limitations of group members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nning: How much food?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Planning: How much food?</a:t>
            </a:r>
          </a:p>
        </p:txBody>
      </p:sp>
      <p:sp>
        <p:nvSpPr>
          <p:cNvPr id="144" name="1.5 pounds per person per day (ppppd)…"/>
          <p:cNvSpPr txBox="1"/>
          <p:nvPr>
            <p:ph type="body" idx="4294967295"/>
          </p:nvPr>
        </p:nvSpPr>
        <p:spPr>
          <a:xfrm>
            <a:off x="457200" y="1433512"/>
            <a:ext cx="8050213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SzTx/>
              <a:buNone/>
            </a:pPr>
            <a:r>
              <a:t>1.5 pounds per person per day (ppppd)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Good for hot days and warm nights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Base camping or short trips (2 to 5 days)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Roughly 2,500 to 3,000 calories per person</a:t>
            </a:r>
          </a:p>
          <a:p>
            <a:pPr>
              <a:buSzTx/>
              <a:buNone/>
            </a:pPr>
            <a:endParaRPr b="0" sz="2000"/>
          </a:p>
          <a:p>
            <a:pPr>
              <a:buSzTx/>
              <a:buNone/>
            </a:pPr>
            <a:r>
              <a:t>1.75 to 2.0 ppppd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Warm or cool days and nights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Hiking with full packs (7 days or longer)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Moderate to active workdays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Roughly 3,000 to 3,500 calories per person</a:t>
            </a:r>
          </a:p>
        </p:txBody>
      </p:sp>
      <p:sp>
        <p:nvSpPr>
          <p:cNvPr id="145" name="Slide Number"/>
          <p:cNvSpPr txBox="1"/>
          <p:nvPr>
            <p:ph type="sldNum" sz="quarter" idx="2"/>
          </p:nvPr>
        </p:nvSpPr>
        <p:spPr>
          <a:xfrm>
            <a:off x="8924778" y="6569392"/>
            <a:ext cx="174772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nning: How much food?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Planning: How much food?</a:t>
            </a:r>
          </a:p>
        </p:txBody>
      </p:sp>
      <p:sp>
        <p:nvSpPr>
          <p:cNvPr id="148" name="2.0 to 2.25 ppppd…"/>
          <p:cNvSpPr txBox="1"/>
          <p:nvPr>
            <p:ph type="body" idx="4294967295"/>
          </p:nvPr>
        </p:nvSpPr>
        <p:spPr>
          <a:xfrm>
            <a:off x="457200" y="1433512"/>
            <a:ext cx="8050213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SzTx/>
              <a:buNone/>
            </a:pPr>
            <a:r>
              <a:t>2.0 to 2.25 ppppd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Cool days and cold nights of early spring, late fall, or winter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Hiking or skiing with full packs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Ideal for heavy workdays and cold temperatures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Roughly 3,500 to 4,500 calories per person</a:t>
            </a:r>
          </a:p>
          <a:p>
            <a:pPr>
              <a:buSzTx/>
              <a:buNone/>
            </a:pPr>
            <a:endParaRPr b="0" sz="2000"/>
          </a:p>
          <a:p>
            <a:pPr>
              <a:buSzTx/>
              <a:buNone/>
            </a:pPr>
            <a:r>
              <a:t>2.5 to 2.0 ppppd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Cold days and extremely cold nights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Midwinter skiing or snowshoeing with full packs or sleds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Extremely strenuous workdays and very cold temperatures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Roughly 4,000 to 5,000 calories per person</a:t>
            </a:r>
          </a:p>
        </p:txBody>
      </p:sp>
      <p:sp>
        <p:nvSpPr>
          <p:cNvPr id="149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nning: How much food?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Planning: How much food?</a:t>
            </a:r>
          </a:p>
        </p:txBody>
      </p:sp>
      <p:sp>
        <p:nvSpPr>
          <p:cNvPr id="152" name="Figure the amount needed for trip:…"/>
          <p:cNvSpPr txBox="1"/>
          <p:nvPr>
            <p:ph type="body" idx="4294967295"/>
          </p:nvPr>
        </p:nvSpPr>
        <p:spPr>
          <a:xfrm>
            <a:off x="457200" y="1433512"/>
            <a:ext cx="8050213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SzTx/>
              <a:buNone/>
            </a:pPr>
            <a:r>
              <a:t>Figure the amount needed for trip:</a:t>
            </a:r>
          </a:p>
          <a:p>
            <a:pPr>
              <a:buSzTx/>
              <a:buNone/>
            </a:pPr>
          </a:p>
          <a:p>
            <a:pPr algn="ctr">
              <a:buSzTx/>
              <a:buNone/>
            </a:pPr>
            <a:r>
              <a:t># of people    X    # of days    X   ppppd</a:t>
            </a:r>
          </a:p>
          <a:p>
            <a:pPr>
              <a:buSzTx/>
              <a:buNone/>
            </a:pPr>
          </a:p>
          <a:p>
            <a:pPr>
              <a:buSzTx/>
              <a:buNone/>
            </a:pPr>
            <a:r>
              <a:t>For example, for four people on a 7-day trip at 1.75 ppppd, the total amount of food needed would be approximately 49 pounds.  Divided by 4 is 12.25 pounds per person.</a:t>
            </a:r>
          </a:p>
          <a:p>
            <a:pPr>
              <a:buSzTx/>
              <a:buNone/>
            </a:pPr>
          </a:p>
          <a:p>
            <a:pPr>
              <a:buSzTx/>
              <a:buNone/>
              <a:defRPr i="1"/>
            </a:pPr>
            <a:r>
              <a:t>These are guidelines, not rules!</a:t>
            </a:r>
          </a:p>
        </p:txBody>
      </p:sp>
      <p:sp>
        <p:nvSpPr>
          <p:cNvPr id="153" name="Slide Number"/>
          <p:cNvSpPr txBox="1"/>
          <p:nvPr>
            <p:ph type="sldNum" sz="quarter" idx="2"/>
          </p:nvPr>
        </p:nvSpPr>
        <p:spPr>
          <a:xfrm>
            <a:off x="8861092" y="6569392"/>
            <a:ext cx="238459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utrition and Quantities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Nutrition and Quantities</a:t>
            </a:r>
          </a:p>
        </p:txBody>
      </p:sp>
      <p:sp>
        <p:nvSpPr>
          <p:cNvPr id="156" name="Should eat a wide variety of foods from these food groups each day to get the nutrients you need…"/>
          <p:cNvSpPr txBox="1"/>
          <p:nvPr>
            <p:ph type="body" idx="4294967295"/>
          </p:nvPr>
        </p:nvSpPr>
        <p:spPr>
          <a:xfrm>
            <a:off x="457200" y="1433512"/>
            <a:ext cx="8050213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SzTx/>
              <a:buNone/>
            </a:pPr>
            <a:r>
              <a:t>Should eat a wide variety of foods from these food groups each day to get the nutrients you need</a:t>
            </a:r>
          </a:p>
          <a:p>
            <a:pPr>
              <a:buSzTx/>
              <a:buNone/>
            </a:pPr>
          </a:p>
          <a:p>
            <a:pPr>
              <a:buSzTx/>
              <a:buNone/>
            </a:pPr>
            <a:r>
              <a:t>Nutrients grouped in six classes</a:t>
            </a:r>
          </a:p>
          <a:p>
            <a:pPr>
              <a:buFontTx/>
              <a:buAutoNum type="arabicPeriod" startAt="1"/>
            </a:pPr>
            <a:r>
              <a:t>Protein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Necessary to build body cells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Animal proteins (meat, cheese, milk) are best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Plant food proteins (beans, legumes, grains) are “incomplete” proteins, but can combine to make “complete”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ex: Beans and rice, peanuts and wheat, macaroni and cheese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10 – 15 % of daily food intake should be proteins</a:t>
            </a:r>
          </a:p>
        </p:txBody>
      </p:sp>
      <p:sp>
        <p:nvSpPr>
          <p:cNvPr id="157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Nutrition and Quantities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Nutrition and Quantities</a:t>
            </a:r>
          </a:p>
        </p:txBody>
      </p:sp>
      <p:sp>
        <p:nvSpPr>
          <p:cNvPr id="160" name="Carbohydrates…"/>
          <p:cNvSpPr txBox="1"/>
          <p:nvPr>
            <p:ph type="body" idx="4294967295"/>
          </p:nvPr>
        </p:nvSpPr>
        <p:spPr>
          <a:xfrm>
            <a:off x="457200" y="1433512"/>
            <a:ext cx="8050213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457200" indent="-457200">
              <a:buFontTx/>
              <a:buAutoNum type="arabicPeriod" startAt="2"/>
            </a:pPr>
            <a:r>
              <a:t>Carbohydrates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Starches and sugars in plant foods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Exercise burns carbs, the more you exercise, the more of these types of foods you need.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Means eating a variety of vegetables, whole grains, legumes, fruits.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Supplies complex carbs and fiber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Not necessarily synonymous with instant energy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55 – 80 % of daily food intake should be carbohydrates</a:t>
            </a:r>
          </a:p>
        </p:txBody>
      </p:sp>
      <p:sp>
        <p:nvSpPr>
          <p:cNvPr id="161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Nutrition and Quantities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Nutrition and Quantities</a:t>
            </a:r>
          </a:p>
        </p:txBody>
      </p:sp>
      <p:sp>
        <p:nvSpPr>
          <p:cNvPr id="164" name="Fats…"/>
          <p:cNvSpPr txBox="1"/>
          <p:nvPr>
            <p:ph type="body" idx="4294967295"/>
          </p:nvPr>
        </p:nvSpPr>
        <p:spPr>
          <a:xfrm>
            <a:off x="457200" y="1433512"/>
            <a:ext cx="8050213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457200" indent="-457200">
              <a:buFontTx/>
              <a:buAutoNum type="arabicPeriod" startAt="3"/>
            </a:pPr>
            <a:r>
              <a:t>Fats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Takes longer for your body to digest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Provides energy AFTER the quicker-burning carbs have been used up.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30% of daily food intake should be fats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Only 10% should be saturated fats</a:t>
            </a:r>
          </a:p>
        </p:txBody>
      </p:sp>
      <p:sp>
        <p:nvSpPr>
          <p:cNvPr id="165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Nutrition and Quantities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Nutrition and Quantities</a:t>
            </a:r>
          </a:p>
        </p:txBody>
      </p:sp>
      <p:sp>
        <p:nvSpPr>
          <p:cNvPr id="168" name="Vitamins…"/>
          <p:cNvSpPr txBox="1"/>
          <p:nvPr>
            <p:ph type="body" idx="4294967295"/>
          </p:nvPr>
        </p:nvSpPr>
        <p:spPr>
          <a:xfrm>
            <a:off x="457200" y="1433512"/>
            <a:ext cx="8050213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457200" indent="-457200">
              <a:buFontTx/>
              <a:buAutoNum type="arabicPeriod" startAt="4"/>
            </a:pPr>
            <a:r>
              <a:t>Vitamins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No caloric content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Essential for your body to function properly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Average person eating a balanced and varied diet does not need vitamin supplements</a:t>
            </a:r>
          </a:p>
          <a:p>
            <a:pPr lvl="1" marL="857250" indent="-457200">
              <a:spcBef>
                <a:spcPts val="0"/>
              </a:spcBef>
              <a:defRPr b="0" sz="2000"/>
            </a:pPr>
          </a:p>
          <a:p>
            <a:pPr marL="457200" indent="-457200">
              <a:buFontTx/>
              <a:buAutoNum type="arabicPeriod" startAt="5"/>
            </a:pPr>
            <a:r>
              <a:t>Minerals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Help in many physiological functions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Come from the foods you eat and water you drink</a:t>
            </a:r>
          </a:p>
        </p:txBody>
      </p:sp>
      <p:sp>
        <p:nvSpPr>
          <p:cNvPr id="169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Nutrition and Quantities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Nutrition and Quantities</a:t>
            </a:r>
          </a:p>
        </p:txBody>
      </p:sp>
      <p:sp>
        <p:nvSpPr>
          <p:cNvPr id="172" name="Water…"/>
          <p:cNvSpPr txBox="1"/>
          <p:nvPr>
            <p:ph type="body" idx="4294967295"/>
          </p:nvPr>
        </p:nvSpPr>
        <p:spPr>
          <a:xfrm>
            <a:off x="457200" y="1433512"/>
            <a:ext cx="8050213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457200" indent="-457200">
              <a:buFontTx/>
              <a:buAutoNum type="arabicPeriod" startAt="6"/>
            </a:pPr>
            <a:r>
              <a:t>Water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Makes up about 60% of your body weight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Need for water increases with exercise due to losses from sweating and breathing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In summer, drink a minimum of 2 – 3 quarts per day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In winter, drink 3 - 4 quarts per day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At altitude (above 7,000 ft) drink 3 - 5 quarts</a:t>
            </a:r>
          </a:p>
          <a:p>
            <a:pPr lvl="1" marL="857250" indent="-457200">
              <a:spcBef>
                <a:spcPts val="0"/>
              </a:spcBef>
              <a:defRPr b="0" sz="2000"/>
            </a:pPr>
            <a:r>
              <a:t>Dehydration causes headaches, muscle cramps, nausea</a:t>
            </a:r>
          </a:p>
          <a:p>
            <a:pPr lvl="2" marL="1257300" indent="-457200">
              <a:spcBef>
                <a:spcPts val="0"/>
              </a:spcBef>
              <a:defRPr b="0" sz="1800"/>
            </a:pPr>
            <a:r>
              <a:t>Can increase your susceptibility to hypothermia, frostbite, altitude sickness</a:t>
            </a:r>
          </a:p>
        </p:txBody>
      </p:sp>
      <p:sp>
        <p:nvSpPr>
          <p:cNvPr id="173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Nutrition and Quantities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Nutrition and Quantities</a:t>
            </a:r>
          </a:p>
        </p:txBody>
      </p:sp>
      <p:sp>
        <p:nvSpPr>
          <p:cNvPr id="176" name="The energy from everything you do is obtained from the food you eat.…"/>
          <p:cNvSpPr txBox="1"/>
          <p:nvPr>
            <p:ph type="body" idx="4294967295"/>
          </p:nvPr>
        </p:nvSpPr>
        <p:spPr>
          <a:xfrm>
            <a:off x="457200" y="1433512"/>
            <a:ext cx="8050213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457200" indent="-457200">
              <a:buChar char="•"/>
            </a:pPr>
            <a:r>
              <a:t>The energy from everything you do is obtained from the food you eat.</a:t>
            </a:r>
          </a:p>
          <a:p>
            <a:pPr marL="457200" indent="-457200">
              <a:buChar char="•"/>
            </a:pPr>
            <a:r>
              <a:t>Calories are simply a measurement of that energy</a:t>
            </a:r>
          </a:p>
          <a:p>
            <a:pPr marL="457200" indent="-457200">
              <a:buChar char="•"/>
            </a:pPr>
            <a:r>
              <a:t>Proteins and carbs each supply roughly 112 calories per ounce</a:t>
            </a:r>
          </a:p>
          <a:p>
            <a:pPr marL="457200" indent="-457200">
              <a:buChar char="•"/>
            </a:pPr>
            <a:r>
              <a:t>Fat is a more concentrated source of energy and supplies approximately 252 calories per ounce</a:t>
            </a:r>
          </a:p>
        </p:txBody>
      </p:sp>
      <p:sp>
        <p:nvSpPr>
          <p:cNvPr id="177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Dehydrating Food – Why?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Dehydrating Food – Why?</a:t>
            </a:r>
          </a:p>
        </p:txBody>
      </p:sp>
      <p:sp>
        <p:nvSpPr>
          <p:cNvPr id="180" name="First-class way to preserve food…"/>
          <p:cNvSpPr txBox="1"/>
          <p:nvPr>
            <p:ph type="body" idx="4294967295"/>
          </p:nvPr>
        </p:nvSpPr>
        <p:spPr>
          <a:xfrm>
            <a:off x="457200" y="1433512"/>
            <a:ext cx="8229600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39470" indent="-339470" defTabSz="452627">
              <a:buChar char="•"/>
              <a:defRPr sz="2376"/>
            </a:pPr>
            <a:r>
              <a:t>First-class way to preserve food</a:t>
            </a:r>
          </a:p>
          <a:p>
            <a:pPr marL="339470" indent="-339470" defTabSz="452627">
              <a:buChar char="•"/>
              <a:defRPr sz="2376"/>
            </a:pPr>
            <a:r>
              <a:t>Cheap and easy</a:t>
            </a:r>
          </a:p>
          <a:p>
            <a:pPr marL="339470" indent="-339470" defTabSz="452627">
              <a:buChar char="•"/>
              <a:defRPr sz="2376"/>
            </a:pPr>
            <a:r>
              <a:t>Nutritionally superior to canned food</a:t>
            </a:r>
          </a:p>
          <a:p>
            <a:pPr marL="339470" indent="-339470" defTabSz="452627">
              <a:buChar char="•"/>
              <a:defRPr sz="2376"/>
            </a:pPr>
            <a:r>
              <a:t>No preservatives or other chemicals required</a:t>
            </a:r>
          </a:p>
          <a:p>
            <a:pPr marL="339470" indent="-339470" defTabSz="452627">
              <a:buChar char="•"/>
              <a:defRPr sz="2376"/>
            </a:pPr>
            <a:r>
              <a:t>Flavor and appetizing color are maintained</a:t>
            </a:r>
          </a:p>
          <a:p>
            <a:pPr marL="339470" indent="-339470" defTabSz="452627">
              <a:buChar char="•"/>
              <a:defRPr sz="2376"/>
            </a:pPr>
            <a:r>
              <a:t>One-sixth or less of the usual storage space!</a:t>
            </a:r>
          </a:p>
          <a:p>
            <a:pPr marL="339470" indent="-339470" defTabSz="452627">
              <a:buChar char="•"/>
              <a:defRPr sz="2376"/>
            </a:pPr>
            <a:r>
              <a:t>Significant weight savings when hiking/backpacking</a:t>
            </a:r>
          </a:p>
          <a:p>
            <a:pPr marL="339470" indent="-339470" defTabSz="452627">
              <a:buChar char="•"/>
              <a:defRPr sz="2376"/>
            </a:pPr>
            <a:r>
              <a:t>Reconstitution in the field relatively simple</a:t>
            </a:r>
          </a:p>
          <a:p>
            <a:pPr marL="339470" indent="-339470" defTabSz="452627">
              <a:buChar char="•"/>
              <a:defRPr sz="2376"/>
            </a:pPr>
            <a:r>
              <a:t>Carefully-stored dried foods will keep for several seasons</a:t>
            </a:r>
          </a:p>
        </p:txBody>
      </p:sp>
      <p:sp>
        <p:nvSpPr>
          <p:cNvPr id="181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ackaging – or Repackaging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Packaging – or Repackaging	</a:t>
            </a:r>
          </a:p>
        </p:txBody>
      </p:sp>
      <p:sp>
        <p:nvSpPr>
          <p:cNvPr id="184" name="After all your outing’s food has been assembled, repackage it!…"/>
          <p:cNvSpPr txBox="1"/>
          <p:nvPr>
            <p:ph type="body" idx="4294967295"/>
          </p:nvPr>
        </p:nvSpPr>
        <p:spPr>
          <a:xfrm>
            <a:off x="457200" y="1433512"/>
            <a:ext cx="8229600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SzTx/>
              <a:buNone/>
            </a:pPr>
            <a:r>
              <a:t>After all your outing’s food has been assembled, repackage it!</a:t>
            </a:r>
          </a:p>
          <a:p>
            <a:pPr>
              <a:buChar char="•"/>
            </a:pPr>
            <a:r>
              <a:t>Cardboard, paper, foil, cans, are all excess weight and potential litter</a:t>
            </a:r>
          </a:p>
          <a:p>
            <a:pPr>
              <a:buChar char="•"/>
            </a:pPr>
            <a:r>
              <a:t>Ziploc bags to package your food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Permanent marker to label as appropriate</a:t>
            </a:r>
          </a:p>
          <a:p>
            <a:pPr>
              <a:buChar char="•"/>
            </a:pPr>
            <a:r>
              <a:t>Others are freezer bags, Seal-a-Meal bags, Tupperware, etc.</a:t>
            </a:r>
          </a:p>
          <a:p>
            <a:pPr>
              <a:buChar char="•"/>
            </a:pPr>
            <a:r>
              <a:t>Possibly package meals together</a:t>
            </a:r>
          </a:p>
          <a:p>
            <a:pPr>
              <a:buChar char="•"/>
            </a:pPr>
            <a:r>
              <a:t>Pack to avoid contamination by soap, stove fuel, etc.</a:t>
            </a:r>
          </a:p>
        </p:txBody>
      </p:sp>
      <p:sp>
        <p:nvSpPr>
          <p:cNvPr id="185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Equipment and Stoves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Equipment and Stoves</a:t>
            </a:r>
          </a:p>
        </p:txBody>
      </p:sp>
      <p:sp>
        <p:nvSpPr>
          <p:cNvPr id="188" name="Collapsible water jug/Water filter…"/>
          <p:cNvSpPr txBox="1"/>
          <p:nvPr>
            <p:ph type="body" idx="4294967295"/>
          </p:nvPr>
        </p:nvSpPr>
        <p:spPr>
          <a:xfrm>
            <a:off x="457200" y="1433512"/>
            <a:ext cx="8229600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Collapsible water jug/Water filter</a:t>
            </a:r>
          </a:p>
          <a:p>
            <a:pPr>
              <a:buChar char="•"/>
            </a:pPr>
            <a:r>
              <a:t>Nesting/Collapsible pots</a:t>
            </a:r>
          </a:p>
          <a:p>
            <a:pPr>
              <a:buChar char="•"/>
            </a:pPr>
            <a:r>
              <a:t>Spatula, large Spoon, Pliers or grips</a:t>
            </a:r>
          </a:p>
          <a:p>
            <a:pPr>
              <a:buChar char="•"/>
            </a:pPr>
            <a:r>
              <a:t>Cup/Nalgene with oz./Cup markings</a:t>
            </a:r>
          </a:p>
          <a:p>
            <a:pPr>
              <a:buChar char="•"/>
            </a:pPr>
            <a:r>
              <a:t>Mess Kit: Bowl, Spork, Cup</a:t>
            </a:r>
          </a:p>
          <a:p>
            <a:pPr>
              <a:buChar char="•"/>
            </a:pPr>
            <a:r>
              <a:t>Stove: 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Propane (front country), Compressed gas canister, White gas.</a:t>
            </a:r>
          </a:p>
        </p:txBody>
      </p:sp>
      <p:sp>
        <p:nvSpPr>
          <p:cNvPr id="189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Fuel Amounts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Fuel Amounts</a:t>
            </a:r>
          </a:p>
        </p:txBody>
      </p:sp>
      <p:sp>
        <p:nvSpPr>
          <p:cNvPr id="192" name="Depending on how much you need to cook:…"/>
          <p:cNvSpPr txBox="1"/>
          <p:nvPr>
            <p:ph type="body" idx="4294967295"/>
          </p:nvPr>
        </p:nvSpPr>
        <p:spPr>
          <a:xfrm>
            <a:off x="457200" y="1433512"/>
            <a:ext cx="8229600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SzTx/>
              <a:buNone/>
            </a:pPr>
            <a:r>
              <a:t>Depending on how much you need to cook:</a:t>
            </a:r>
            <a:br/>
          </a:p>
          <a:p>
            <a:pPr>
              <a:buChar char="•"/>
            </a:pPr>
            <a:r>
              <a:t>1 person in summer -&gt; 1/6 liter of fuel -&gt; Day</a:t>
            </a:r>
            <a:br/>
          </a:p>
          <a:p>
            <a:pPr>
              <a:buChar char="•"/>
            </a:pPr>
            <a:r>
              <a:t>3 person in summer -&gt; 1/2 liter of fuel -&gt; Day</a:t>
            </a:r>
            <a:br/>
          </a:p>
          <a:p>
            <a:pPr>
              <a:buChar char="•"/>
            </a:pPr>
            <a:r>
              <a:t>1 person in winter -&gt; 1/2 liter of fuel -&gt; Day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If need to melt snow</a:t>
            </a:r>
          </a:p>
          <a:p>
            <a:pPr>
              <a:buChar char="•"/>
            </a:pPr>
            <a:r>
              <a:t>3 person in winter -&gt; 1 liter of fuel -&gt; Day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If need to melt snow</a:t>
            </a:r>
          </a:p>
        </p:txBody>
      </p:sp>
      <p:sp>
        <p:nvSpPr>
          <p:cNvPr id="193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Water Safety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Water Safety</a:t>
            </a:r>
          </a:p>
        </p:txBody>
      </p:sp>
      <p:sp>
        <p:nvSpPr>
          <p:cNvPr id="196" name="Beware Giardia lamblia…"/>
          <p:cNvSpPr txBox="1"/>
          <p:nvPr>
            <p:ph type="body" idx="4294967295"/>
          </p:nvPr>
        </p:nvSpPr>
        <p:spPr>
          <a:xfrm>
            <a:off x="457200" y="1433512"/>
            <a:ext cx="8229600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SzTx/>
              <a:buNone/>
            </a:pPr>
            <a:r>
              <a:t>Beware </a:t>
            </a:r>
            <a:r>
              <a:rPr i="1"/>
              <a:t>Giardia lamblia</a:t>
            </a:r>
            <a:endParaRPr i="1"/>
          </a:p>
          <a:p>
            <a:pPr>
              <a:buChar char="•"/>
            </a:pPr>
            <a:r>
              <a:t>Parasitic microorganism</a:t>
            </a:r>
          </a:p>
          <a:p>
            <a:pPr>
              <a:buChar char="•"/>
            </a:pPr>
            <a:r>
              <a:t>Symptoms don’t appear for 2-3 weeks after ingestion</a:t>
            </a:r>
          </a:p>
          <a:p>
            <a:pPr>
              <a:buChar char="•"/>
            </a:pPr>
            <a:r>
              <a:t>Include severe nausea, vomiting, diarrhea, loss of fluids</a:t>
            </a:r>
          </a:p>
          <a:p>
            <a:pPr>
              <a:buChar char="•"/>
            </a:pPr>
            <a:r>
              <a:t>Water boils at 212ºF at sea level</a:t>
            </a:r>
          </a:p>
          <a:p>
            <a:pPr>
              <a:buChar char="•"/>
              <a:defRPr i="1"/>
            </a:pPr>
            <a:r>
              <a:t>Giardia</a:t>
            </a:r>
            <a:r>
              <a:rPr i="0"/>
              <a:t> and most other waterborne pathogens are killed at 140ºF</a:t>
            </a:r>
            <a:endParaRPr i="0"/>
          </a:p>
          <a:p>
            <a:pPr>
              <a:buChar char="•"/>
            </a:pPr>
            <a:r>
              <a:t>When small bubbles (fish eyes) appear, water is safe</a:t>
            </a:r>
          </a:p>
          <a:p>
            <a:pPr>
              <a:buChar char="•"/>
            </a:pPr>
            <a:r>
              <a:t>For drinking water, usually filter or iodine treatment</a:t>
            </a:r>
          </a:p>
        </p:txBody>
      </p:sp>
      <p:sp>
        <p:nvSpPr>
          <p:cNvPr id="197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Bear (and other animal) Safety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Bear (and other animal) Safety</a:t>
            </a:r>
          </a:p>
        </p:txBody>
      </p:sp>
      <p:sp>
        <p:nvSpPr>
          <p:cNvPr id="200" name="Check recommended bear bagging practices in area…"/>
          <p:cNvSpPr txBox="1"/>
          <p:nvPr>
            <p:ph type="body" idx="4294967295"/>
          </p:nvPr>
        </p:nvSpPr>
        <p:spPr>
          <a:xfrm>
            <a:off x="457200" y="1433512"/>
            <a:ext cx="8229600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Check recommended bear bagging practices in area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Hanging a “bear bag”</a:t>
            </a:r>
          </a:p>
          <a:p>
            <a:pPr lvl="2" marL="1143000" indent="-228600">
              <a:spcBef>
                <a:spcPts val="0"/>
              </a:spcBef>
              <a:defRPr b="0" sz="1800"/>
            </a:pPr>
            <a:r>
              <a:t>12 feet off the ground</a:t>
            </a:r>
          </a:p>
          <a:p>
            <a:pPr lvl="2" marL="1143000" indent="-228600">
              <a:spcBef>
                <a:spcPts val="0"/>
              </a:spcBef>
              <a:defRPr b="0" sz="1800"/>
            </a:pPr>
            <a:r>
              <a:t>4 feet from a tree limb or trunk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Bear canisters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All “smellables”</a:t>
            </a:r>
          </a:p>
          <a:p>
            <a:pPr>
              <a:buChar char="•"/>
            </a:pPr>
            <a:r>
              <a:t>Making Camp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Form large triangle with sleeping area, kitchen and food cache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100 yards apart</a:t>
            </a:r>
          </a:p>
          <a:p>
            <a:pPr lvl="1" marL="742950" indent="-285750">
              <a:spcBef>
                <a:spcPts val="0"/>
              </a:spcBef>
              <a:defRPr b="0" sz="2000"/>
            </a:pPr>
            <a:r>
              <a:t>Tent in upwind corner</a:t>
            </a:r>
          </a:p>
          <a:p>
            <a:pPr lvl="2" marL="1143000" indent="-228600">
              <a:spcBef>
                <a:spcPts val="0"/>
              </a:spcBef>
              <a:defRPr b="0" sz="1800"/>
            </a:pPr>
            <a:r>
              <a:t>Food smells won’t lead animal past your tent</a:t>
            </a:r>
          </a:p>
        </p:txBody>
      </p:sp>
      <p:sp>
        <p:nvSpPr>
          <p:cNvPr id="201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02" name="The" descr="Th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5875" y="2005012"/>
            <a:ext cx="1905000" cy="16668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Breakfasts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Breakfasts</a:t>
            </a:r>
          </a:p>
        </p:txBody>
      </p:sp>
      <p:pic>
        <p:nvPicPr>
          <p:cNvPr id="205" name="ziploc eggs.jpg" descr="ziploc egg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16637" y="1863725"/>
            <a:ext cx="2381251" cy="2381250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07" name="Oatmeal…"/>
          <p:cNvSpPr txBox="1"/>
          <p:nvPr/>
        </p:nvSpPr>
        <p:spPr>
          <a:xfrm>
            <a:off x="502919" y="1433512"/>
            <a:ext cx="8138161" cy="32572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spcBef>
                <a:spcPts val="500"/>
              </a:spcBef>
              <a:buSzPct val="100000"/>
              <a:buFont typeface="Arial"/>
              <a:buChar char="•"/>
              <a:defRPr b="1" sz="2400">
                <a:solidFill>
                  <a:srgbClr val="005AA3"/>
                </a:solidFill>
              </a:defRPr>
            </a:pPr>
            <a:r>
              <a:t>Oatmeal</a:t>
            </a:r>
          </a:p>
          <a:p>
            <a:pPr lvl="1" marL="742950" indent="-285750">
              <a:buSzPct val="100000"/>
              <a:buFont typeface="Arial"/>
              <a:buChar char="–"/>
              <a:defRPr sz="2000">
                <a:solidFill>
                  <a:srgbClr val="005AA3"/>
                </a:solidFill>
              </a:defRPr>
            </a:pPr>
            <a:r>
              <a:t>Add in granola, dried fruit, dried milk</a:t>
            </a:r>
          </a:p>
          <a:p>
            <a:pPr marL="342900" indent="-342900">
              <a:spcBef>
                <a:spcPts val="500"/>
              </a:spcBef>
              <a:buSzPct val="100000"/>
              <a:buFont typeface="Arial"/>
              <a:buChar char="•"/>
              <a:defRPr b="1" sz="2400">
                <a:solidFill>
                  <a:srgbClr val="005AA3"/>
                </a:solidFill>
              </a:defRPr>
            </a:pPr>
            <a:r>
              <a:t>Pancakes / French Toast</a:t>
            </a:r>
          </a:p>
          <a:p>
            <a:pPr marL="342900" indent="-342900">
              <a:spcBef>
                <a:spcPts val="500"/>
              </a:spcBef>
              <a:buSzPct val="100000"/>
              <a:buFont typeface="Arial"/>
              <a:buChar char="•"/>
              <a:defRPr b="1" sz="2400">
                <a:solidFill>
                  <a:srgbClr val="005AA3"/>
                </a:solidFill>
              </a:defRPr>
            </a:pPr>
            <a:r>
              <a:t>Breakfast Burritos</a:t>
            </a:r>
          </a:p>
          <a:p>
            <a:pPr marL="342900" indent="-342900">
              <a:spcBef>
                <a:spcPts val="500"/>
              </a:spcBef>
              <a:buSzPct val="100000"/>
              <a:buFont typeface="Arial"/>
              <a:buChar char="•"/>
              <a:defRPr b="1" sz="2400">
                <a:solidFill>
                  <a:srgbClr val="005AA3"/>
                </a:solidFill>
              </a:defRPr>
            </a:pPr>
            <a:r>
              <a:t>Ziploc Bag Egg Buffet</a:t>
            </a:r>
          </a:p>
          <a:p>
            <a:pPr lvl="1" marL="742950" indent="-285750">
              <a:buSzPct val="100000"/>
              <a:buFont typeface="Arial"/>
              <a:buChar char="–"/>
              <a:defRPr sz="2000">
                <a:solidFill>
                  <a:srgbClr val="005AA3"/>
                </a:solidFill>
              </a:defRPr>
            </a:pPr>
            <a:r>
              <a:t>Eggs</a:t>
            </a:r>
          </a:p>
          <a:p>
            <a:pPr lvl="1" marL="742950" indent="-285750">
              <a:buSzPct val="100000"/>
              <a:buFont typeface="Arial"/>
              <a:buChar char="–"/>
              <a:defRPr sz="2000">
                <a:solidFill>
                  <a:srgbClr val="005AA3"/>
                </a:solidFill>
              </a:defRPr>
            </a:pPr>
            <a:r>
              <a:t>Ingredients</a:t>
            </a:r>
          </a:p>
          <a:p>
            <a:pPr lvl="2" marL="1143000" indent="-228600">
              <a:buSzPct val="100000"/>
              <a:buFont typeface="Arial"/>
              <a:buChar char="•"/>
              <a:defRPr>
                <a:solidFill>
                  <a:srgbClr val="005AA3"/>
                </a:solidFill>
              </a:defRPr>
            </a:pPr>
            <a:r>
              <a:t>Grated cheese, chopped ham, pre-cooked bacon, Salsa, Tabasco sauce, sliced mushrooms, etc.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Lunches – Typically Trail Food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Lunches – Typically Trail Food</a:t>
            </a:r>
          </a:p>
        </p:txBody>
      </p:sp>
      <p:sp>
        <p:nvSpPr>
          <p:cNvPr id="210" name="Trail mix…"/>
          <p:cNvSpPr txBox="1"/>
          <p:nvPr>
            <p:ph type="body" sz="half" idx="4294967295"/>
          </p:nvPr>
        </p:nvSpPr>
        <p:spPr>
          <a:xfrm>
            <a:off x="457200" y="1433512"/>
            <a:ext cx="4130675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400"/>
              </a:spcBef>
              <a:buChar char="•"/>
              <a:defRPr sz="1800"/>
            </a:pPr>
            <a:r>
              <a:t>Trail mix</a:t>
            </a:r>
          </a:p>
          <a:p>
            <a:pPr>
              <a:spcBef>
                <a:spcPts val="400"/>
              </a:spcBef>
              <a:buChar char="•"/>
              <a:defRPr sz="1800"/>
            </a:pPr>
            <a:r>
              <a:t>String cheese</a:t>
            </a:r>
          </a:p>
          <a:p>
            <a:pPr>
              <a:spcBef>
                <a:spcPts val="400"/>
              </a:spcBef>
              <a:buChar char="•"/>
              <a:defRPr sz="1800"/>
            </a:pPr>
            <a:r>
              <a:t>Jerky</a:t>
            </a:r>
          </a:p>
          <a:p>
            <a:pPr>
              <a:spcBef>
                <a:spcPts val="400"/>
              </a:spcBef>
              <a:buChar char="•"/>
              <a:defRPr sz="1800"/>
            </a:pPr>
            <a:r>
              <a:t>Tortillas, pita bread</a:t>
            </a:r>
          </a:p>
          <a:p>
            <a:pPr>
              <a:spcBef>
                <a:spcPts val="400"/>
              </a:spcBef>
              <a:buChar char="•"/>
              <a:defRPr sz="1800"/>
            </a:pPr>
            <a:r>
              <a:t>Dried fruit</a:t>
            </a:r>
          </a:p>
          <a:p>
            <a:pPr>
              <a:spcBef>
                <a:spcPts val="400"/>
              </a:spcBef>
              <a:buChar char="•"/>
              <a:defRPr sz="1800"/>
            </a:pPr>
            <a:r>
              <a:t>Nutrition/energy bars</a:t>
            </a:r>
          </a:p>
          <a:p>
            <a:pPr>
              <a:spcBef>
                <a:spcPts val="400"/>
              </a:spcBef>
              <a:buChar char="•"/>
              <a:defRPr sz="1800"/>
            </a:pPr>
            <a:r>
              <a:t>Peanut butter</a:t>
            </a:r>
          </a:p>
          <a:p>
            <a:pPr>
              <a:spcBef>
                <a:spcPts val="400"/>
              </a:spcBef>
              <a:buChar char="•"/>
              <a:defRPr sz="1800"/>
            </a:pPr>
            <a:r>
              <a:t>Salami and sliced meats, tuna cups</a:t>
            </a:r>
          </a:p>
          <a:p>
            <a:pPr>
              <a:spcBef>
                <a:spcPts val="400"/>
              </a:spcBef>
              <a:buChar char="•"/>
              <a:defRPr sz="1800"/>
            </a:pPr>
            <a:r>
              <a:t>Granola</a:t>
            </a:r>
          </a:p>
          <a:p>
            <a:pPr>
              <a:spcBef>
                <a:spcPts val="400"/>
              </a:spcBef>
              <a:buChar char="•"/>
              <a:defRPr sz="1800"/>
            </a:pPr>
            <a:r>
              <a:t>Tang, powdered Gator Aid, etc.</a:t>
            </a:r>
          </a:p>
        </p:txBody>
      </p:sp>
      <p:sp>
        <p:nvSpPr>
          <p:cNvPr id="211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12" name="Nuts…"/>
          <p:cNvSpPr txBox="1"/>
          <p:nvPr/>
        </p:nvSpPr>
        <p:spPr>
          <a:xfrm>
            <a:off x="4601845" y="1433512"/>
            <a:ext cx="4039235" cy="42357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spcBef>
                <a:spcPts val="400"/>
              </a:spcBef>
              <a:buSzPct val="100000"/>
              <a:buFont typeface="Arial"/>
              <a:buChar char="•"/>
              <a:defRPr b="1">
                <a:solidFill>
                  <a:srgbClr val="005AA3"/>
                </a:solidFill>
              </a:defRPr>
            </a:pPr>
            <a:r>
              <a:t>Nuts</a:t>
            </a:r>
          </a:p>
          <a:p>
            <a:pPr marL="342900" indent="-342900">
              <a:spcBef>
                <a:spcPts val="400"/>
              </a:spcBef>
              <a:buSzPct val="100000"/>
              <a:buFont typeface="Arial"/>
              <a:buChar char="•"/>
              <a:defRPr b="1">
                <a:solidFill>
                  <a:srgbClr val="005AA3"/>
                </a:solidFill>
              </a:defRPr>
            </a:pPr>
            <a:r>
              <a:t>Candy</a:t>
            </a:r>
          </a:p>
          <a:p>
            <a:pPr marL="342900" indent="-342900">
              <a:spcBef>
                <a:spcPts val="400"/>
              </a:spcBef>
              <a:buSzPct val="100000"/>
              <a:buFont typeface="Arial"/>
              <a:buChar char="•"/>
              <a:defRPr b="1">
                <a:solidFill>
                  <a:srgbClr val="005AA3"/>
                </a:solidFill>
              </a:defRPr>
            </a:pPr>
            <a:r>
              <a:t>Tuna, chicken, salmon foil pouch packets</a:t>
            </a:r>
          </a:p>
          <a:p>
            <a:pPr marL="342900" indent="-342900">
              <a:spcBef>
                <a:spcPts val="400"/>
              </a:spcBef>
              <a:buSzPct val="100000"/>
              <a:buFont typeface="Arial"/>
              <a:buChar char="•"/>
              <a:defRPr b="1">
                <a:solidFill>
                  <a:srgbClr val="005AA3"/>
                </a:solidFill>
              </a:defRPr>
            </a:pPr>
            <a:r>
              <a:t>“Tasty Bite” (Indian food packs)</a:t>
            </a:r>
          </a:p>
          <a:p>
            <a:pPr marL="342900" indent="-342900">
              <a:spcBef>
                <a:spcPts val="400"/>
              </a:spcBef>
              <a:buSzPct val="100000"/>
              <a:buFont typeface="Arial"/>
              <a:buChar char="•"/>
              <a:defRPr b="1">
                <a:solidFill>
                  <a:srgbClr val="005AA3"/>
                </a:solidFill>
              </a:defRPr>
            </a:pPr>
            <a:r>
              <a:t>Fresh veggies (for the first few days)</a:t>
            </a:r>
          </a:p>
          <a:p>
            <a:pPr marL="342900" indent="-342900">
              <a:spcBef>
                <a:spcPts val="400"/>
              </a:spcBef>
              <a:buSzPct val="100000"/>
              <a:buFont typeface="Arial"/>
              <a:buChar char="•"/>
              <a:defRPr b="1">
                <a:solidFill>
                  <a:srgbClr val="005AA3"/>
                </a:solidFill>
              </a:defRPr>
            </a:pPr>
            <a:r>
              <a:t>Condiment packets</a:t>
            </a:r>
            <a:br/>
          </a:p>
          <a:p>
            <a:pPr marL="342900" indent="-342900">
              <a:spcBef>
                <a:spcPts val="400"/>
              </a:spcBef>
              <a:buSzPct val="100000"/>
              <a:buFont typeface="Arial"/>
              <a:buChar char="•"/>
              <a:defRPr b="1">
                <a:solidFill>
                  <a:srgbClr val="005AA3"/>
                </a:solidFill>
              </a:defRPr>
            </a:pPr>
            <a:r>
              <a:t>Chocolate</a:t>
            </a:r>
          </a:p>
          <a:p>
            <a:pPr marL="342900" indent="-342900">
              <a:spcBef>
                <a:spcPts val="400"/>
              </a:spcBef>
              <a:buSzPct val="100000"/>
              <a:buFont typeface="Arial"/>
              <a:buChar char="•"/>
              <a:defRPr b="1">
                <a:solidFill>
                  <a:srgbClr val="005AA3"/>
                </a:solidFill>
              </a:defRPr>
            </a:pPr>
            <a:r>
              <a:t>More chocolate</a:t>
            </a:r>
          </a:p>
          <a:p>
            <a:pPr marL="342900" indent="-342900">
              <a:spcBef>
                <a:spcPts val="400"/>
              </a:spcBef>
              <a:buSzPct val="100000"/>
              <a:buFont typeface="Arial"/>
              <a:buChar char="•"/>
              <a:defRPr b="1">
                <a:solidFill>
                  <a:srgbClr val="005AA3"/>
                </a:solidFill>
              </a:defRPr>
            </a:pPr>
            <a:r>
              <a:t>Consider chocolate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Dinners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Dinners</a:t>
            </a:r>
          </a:p>
        </p:txBody>
      </p:sp>
      <p:sp>
        <p:nvSpPr>
          <p:cNvPr id="215" name="Thai Yellow Curry Chicken with rice…"/>
          <p:cNvSpPr txBox="1"/>
          <p:nvPr>
            <p:ph type="body" idx="4294967295"/>
          </p:nvPr>
        </p:nvSpPr>
        <p:spPr>
          <a:xfrm>
            <a:off x="457200" y="1447800"/>
            <a:ext cx="8229600" cy="4291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</a:pPr>
            <a:r>
              <a:t>Thai Yellow Curry Chicken with rice</a:t>
            </a:r>
          </a:p>
          <a:p>
            <a:pPr>
              <a:buChar char="•"/>
            </a:pPr>
            <a:r>
              <a:t>Salmon Fettuccine Alfredo</a:t>
            </a:r>
          </a:p>
          <a:p>
            <a:pPr>
              <a:buChar char="•"/>
            </a:pPr>
            <a:r>
              <a:t>Spaghetti</a:t>
            </a:r>
          </a:p>
          <a:p>
            <a:pPr>
              <a:buChar char="•"/>
            </a:pPr>
            <a:r>
              <a:t>Beef Stew</a:t>
            </a:r>
          </a:p>
          <a:p>
            <a:pPr>
              <a:buChar char="•"/>
            </a:pPr>
            <a:r>
              <a:t>Chili</a:t>
            </a:r>
          </a:p>
          <a:p>
            <a:pPr>
              <a:buChar char="•"/>
            </a:pPr>
            <a:r>
              <a:t>Jambalaya</a:t>
            </a:r>
          </a:p>
        </p:txBody>
      </p:sp>
      <p:sp>
        <p:nvSpPr>
          <p:cNvPr id="216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ample Weekend Menu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Sample Weekend Menu</a:t>
            </a:r>
          </a:p>
        </p:txBody>
      </p:sp>
      <p:sp>
        <p:nvSpPr>
          <p:cNvPr id="219" name="Friday…"/>
          <p:cNvSpPr txBox="1"/>
          <p:nvPr>
            <p:ph type="body" idx="4294967295"/>
          </p:nvPr>
        </p:nvSpPr>
        <p:spPr>
          <a:xfrm>
            <a:off x="457200" y="1433512"/>
            <a:ext cx="8229600" cy="449897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32613" indent="-332613" defTabSz="443484">
              <a:spcBef>
                <a:spcPts val="400"/>
              </a:spcBef>
              <a:buSzTx/>
              <a:buNone/>
              <a:defRPr sz="1746">
                <a:solidFill>
                  <a:srgbClr val="FF0000"/>
                </a:solidFill>
              </a:defRPr>
            </a:pPr>
            <a:r>
              <a:t>Friday</a:t>
            </a:r>
          </a:p>
          <a:p>
            <a:pPr marL="332613" indent="-332613" defTabSz="443484">
              <a:spcBef>
                <a:spcPts val="400"/>
              </a:spcBef>
              <a:buChar char="•"/>
              <a:defRPr sz="1746" u="sng"/>
            </a:pPr>
            <a:r>
              <a:t>Dinner</a:t>
            </a:r>
            <a:r>
              <a:rPr u="none"/>
              <a:t>: Garlic Mac &amp; Cheese; hot chocolate; cookies</a:t>
            </a:r>
          </a:p>
          <a:p>
            <a:pPr marL="332613" indent="-332613" defTabSz="443484">
              <a:spcBef>
                <a:spcPts val="400"/>
              </a:spcBef>
              <a:buSzTx/>
              <a:buNone/>
              <a:defRPr sz="1746">
                <a:solidFill>
                  <a:srgbClr val="FF0000"/>
                </a:solidFill>
              </a:defRPr>
            </a:pPr>
            <a:r>
              <a:t>Saturday</a:t>
            </a:r>
          </a:p>
          <a:p>
            <a:pPr marL="332613" indent="-332613" defTabSz="443484">
              <a:spcBef>
                <a:spcPts val="400"/>
              </a:spcBef>
              <a:buChar char="•"/>
              <a:defRPr sz="1746" u="sng"/>
            </a:pPr>
            <a:r>
              <a:t>Breakfast</a:t>
            </a:r>
            <a:r>
              <a:rPr u="none"/>
              <a:t>: Corn Pancakes; orange; coffee</a:t>
            </a:r>
          </a:p>
          <a:p>
            <a:pPr marL="332613" indent="-332613" defTabSz="443484">
              <a:spcBef>
                <a:spcPts val="400"/>
              </a:spcBef>
              <a:buChar char="•"/>
              <a:defRPr sz="1746" u="sng"/>
            </a:pPr>
            <a:r>
              <a:t>Lunch</a:t>
            </a:r>
            <a:r>
              <a:rPr u="none"/>
              <a:t>: Rice crackers (or tortillas or bagels); cheese, nuts, and dried fruit; apple</a:t>
            </a:r>
          </a:p>
          <a:p>
            <a:pPr marL="332613" indent="-332613" defTabSz="443484">
              <a:spcBef>
                <a:spcPts val="400"/>
              </a:spcBef>
              <a:buChar char="•"/>
              <a:defRPr sz="1746" u="sng"/>
            </a:pPr>
            <a:r>
              <a:t>Snack</a:t>
            </a:r>
            <a:r>
              <a:rPr u="none"/>
              <a:t>: Energy bar</a:t>
            </a:r>
          </a:p>
          <a:p>
            <a:pPr marL="332613" indent="-332613" defTabSz="443484">
              <a:spcBef>
                <a:spcPts val="400"/>
              </a:spcBef>
              <a:buChar char="•"/>
              <a:defRPr sz="1746" u="sng"/>
            </a:pPr>
            <a:r>
              <a:t>Dinner</a:t>
            </a:r>
            <a:r>
              <a:rPr u="none"/>
              <a:t>: Noodles with Spicy Peanut Sauce; herb tea; Sesame Almond Fudge</a:t>
            </a:r>
          </a:p>
          <a:p>
            <a:pPr marL="332613" indent="-332613" defTabSz="443484">
              <a:spcBef>
                <a:spcPts val="400"/>
              </a:spcBef>
              <a:buSzTx/>
              <a:buNone/>
              <a:defRPr sz="1746">
                <a:solidFill>
                  <a:srgbClr val="FF0000"/>
                </a:solidFill>
              </a:defRPr>
            </a:pPr>
            <a:r>
              <a:t>Sunday</a:t>
            </a:r>
          </a:p>
          <a:p>
            <a:pPr marL="332613" indent="-332613" defTabSz="443484">
              <a:spcBef>
                <a:spcPts val="400"/>
              </a:spcBef>
              <a:buChar char="•"/>
              <a:defRPr sz="1746" u="sng"/>
            </a:pPr>
            <a:r>
              <a:t>Breakfast</a:t>
            </a:r>
            <a:r>
              <a:rPr u="none"/>
              <a:t>: Oatmeal with walnuts and dates; coffee</a:t>
            </a:r>
          </a:p>
          <a:p>
            <a:pPr marL="332613" indent="-332613" defTabSz="443484">
              <a:spcBef>
                <a:spcPts val="400"/>
              </a:spcBef>
              <a:buChar char="•"/>
              <a:defRPr sz="1746" u="sng"/>
            </a:pPr>
            <a:r>
              <a:t>Lunch</a:t>
            </a:r>
            <a:r>
              <a:rPr u="none"/>
              <a:t>: Rice crackers with peanut butter; leftover dried fruit, sesame almond fudge</a:t>
            </a:r>
          </a:p>
          <a:p>
            <a:pPr marL="332613" indent="-332613" defTabSz="443484">
              <a:spcBef>
                <a:spcPts val="400"/>
              </a:spcBef>
              <a:buChar char="•"/>
              <a:defRPr sz="1746" u="sng"/>
            </a:pPr>
            <a:r>
              <a:t>Snack</a:t>
            </a:r>
            <a:r>
              <a:rPr u="none"/>
              <a:t>: Chocolate-covered almonds </a:t>
            </a:r>
          </a:p>
        </p:txBody>
      </p:sp>
      <p:sp>
        <p:nvSpPr>
          <p:cNvPr id="220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ample Weekend Menu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Sample Weekend Menu</a:t>
            </a:r>
          </a:p>
        </p:txBody>
      </p:sp>
      <p:sp>
        <p:nvSpPr>
          <p:cNvPr id="223" name="Friday…"/>
          <p:cNvSpPr txBox="1"/>
          <p:nvPr>
            <p:ph type="body" sz="quarter" idx="4294967295"/>
          </p:nvPr>
        </p:nvSpPr>
        <p:spPr>
          <a:xfrm>
            <a:off x="457200" y="1433512"/>
            <a:ext cx="8229600" cy="8874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400"/>
              </a:spcBef>
              <a:buSzTx/>
              <a:buNone/>
              <a:defRPr sz="1800">
                <a:solidFill>
                  <a:srgbClr val="FF0000"/>
                </a:solidFill>
              </a:defRPr>
            </a:pPr>
            <a:r>
              <a:t>Friday</a:t>
            </a:r>
          </a:p>
          <a:p>
            <a:pPr>
              <a:spcBef>
                <a:spcPts val="400"/>
              </a:spcBef>
              <a:buChar char="•"/>
              <a:defRPr sz="1800" u="sng"/>
            </a:pPr>
            <a:r>
              <a:t>Dinner</a:t>
            </a:r>
            <a:r>
              <a:rPr u="none"/>
              <a:t>: Garlic Mac &amp; Cheese; hot chocolate; cookies</a:t>
            </a:r>
          </a:p>
        </p:txBody>
      </p:sp>
      <p:sp>
        <p:nvSpPr>
          <p:cNvPr id="224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25" name="http://www.backpacker.com/images/article/recipe_garlicmac_big.jpg" descr="http://www.backpacker.com/images/article/recipe_garlicmac_bi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20800" y="2633662"/>
            <a:ext cx="1905000" cy="1666876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Garlic Mac &amp; Cheese…"/>
          <p:cNvSpPr txBox="1"/>
          <p:nvPr/>
        </p:nvSpPr>
        <p:spPr>
          <a:xfrm>
            <a:off x="3492182" y="2487781"/>
            <a:ext cx="4594861" cy="1949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b="1" sz="1200">
                <a:solidFill>
                  <a:srgbClr val="0066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Garlic Mac &amp; Cheese</a:t>
            </a:r>
            <a:r>
              <a:rPr b="0" sz="1000">
                <a:solidFill>
                  <a:srgbClr val="000000"/>
                </a:solidFill>
                <a:latin typeface="Geneva"/>
                <a:ea typeface="Geneva"/>
                <a:cs typeface="Geneva"/>
                <a:sym typeface="Geneva"/>
              </a:rPr>
              <a:t> </a:t>
            </a:r>
            <a:endParaRPr>
              <a:latin typeface="Lucida Grande"/>
              <a:ea typeface="Lucida Grande"/>
              <a:cs typeface="Lucida Grande"/>
              <a:sym typeface="Lucida Grande"/>
            </a:endParaRPr>
          </a:p>
          <a:p>
            <a:pPr>
              <a:defRPr sz="1400"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t>¼</a:t>
            </a:r>
            <a:r>
              <a:rPr>
                <a:latin typeface="Geneva"/>
                <a:ea typeface="Geneva"/>
                <a:cs typeface="Geneva"/>
                <a:sym typeface="Geneva"/>
              </a:rPr>
              <a:t> pound cheddar or jack cheese, grated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t>¼</a:t>
            </a:r>
            <a:r>
              <a:rPr>
                <a:latin typeface="Geneva"/>
                <a:ea typeface="Geneva"/>
                <a:cs typeface="Geneva"/>
                <a:sym typeface="Geneva"/>
              </a:rPr>
              <a:t> cup powdered milk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rPr>
                <a:latin typeface="Geneva"/>
                <a:ea typeface="Geneva"/>
                <a:cs typeface="Geneva"/>
                <a:sym typeface="Geneva"/>
              </a:rPr>
              <a:t>1 tablespoon dried parsley flakes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rPr>
                <a:latin typeface="Geneva"/>
                <a:ea typeface="Geneva"/>
                <a:cs typeface="Geneva"/>
                <a:sym typeface="Geneva"/>
              </a:rPr>
              <a:t>2 garlic cloves, minced (or </a:t>
            </a:r>
            <a:r>
              <a:t>½</a:t>
            </a:r>
            <a:r>
              <a:rPr>
                <a:latin typeface="Geneva"/>
                <a:ea typeface="Geneva"/>
                <a:cs typeface="Geneva"/>
                <a:sym typeface="Geneva"/>
              </a:rPr>
              <a:t> teaspoon garlic powder)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rPr>
                <a:latin typeface="Geneva"/>
                <a:ea typeface="Geneva"/>
                <a:cs typeface="Geneva"/>
                <a:sym typeface="Geneva"/>
              </a:rPr>
              <a:t>12 ounces macaroni noodles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rPr>
                <a:latin typeface="Geneva"/>
                <a:ea typeface="Geneva"/>
                <a:cs typeface="Geneva"/>
                <a:sym typeface="Geneva"/>
              </a:rPr>
              <a:t>salt and pepper to taste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ample Weekend Menu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Sample Weekend Menu</a:t>
            </a:r>
          </a:p>
        </p:txBody>
      </p:sp>
      <p:sp>
        <p:nvSpPr>
          <p:cNvPr id="229" name="Saturday…"/>
          <p:cNvSpPr txBox="1"/>
          <p:nvPr>
            <p:ph type="body" sz="quarter" idx="4294967295"/>
          </p:nvPr>
        </p:nvSpPr>
        <p:spPr>
          <a:xfrm>
            <a:off x="457200" y="1433512"/>
            <a:ext cx="8229600" cy="87947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400"/>
              </a:spcBef>
              <a:buSzTx/>
              <a:buNone/>
              <a:defRPr sz="1800">
                <a:solidFill>
                  <a:srgbClr val="FF0000"/>
                </a:solidFill>
              </a:defRPr>
            </a:pPr>
            <a:r>
              <a:t>Saturday</a:t>
            </a:r>
          </a:p>
          <a:p>
            <a:pPr>
              <a:spcBef>
                <a:spcPts val="400"/>
              </a:spcBef>
              <a:buChar char="•"/>
              <a:defRPr sz="1800" u="sng"/>
            </a:pPr>
            <a:r>
              <a:t>Breakfast</a:t>
            </a:r>
            <a:r>
              <a:rPr u="none"/>
              <a:t>: Corn Pancakes; orange; coffee</a:t>
            </a:r>
          </a:p>
        </p:txBody>
      </p:sp>
      <p:sp>
        <p:nvSpPr>
          <p:cNvPr id="230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31" name="http://www.backpacker.com/images/article/recipe_corncake_big.jpg" descr="http://www.backpacker.com/images/article/recipe_corncake_bi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2862" y="2716212"/>
            <a:ext cx="1905001" cy="1666876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Corn Pancakes…"/>
          <p:cNvSpPr txBox="1"/>
          <p:nvPr/>
        </p:nvSpPr>
        <p:spPr>
          <a:xfrm>
            <a:off x="3695382" y="2365543"/>
            <a:ext cx="3512186" cy="2673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b="1" sz="1200">
                <a:solidFill>
                  <a:srgbClr val="0066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Corn Pancakes</a:t>
            </a:r>
            <a:r>
              <a:rPr b="0" sz="1000">
                <a:solidFill>
                  <a:srgbClr val="000000"/>
                </a:solidFill>
                <a:latin typeface="Geneva"/>
                <a:ea typeface="Geneva"/>
                <a:cs typeface="Geneva"/>
                <a:sym typeface="Geneva"/>
              </a:rPr>
              <a:t> </a:t>
            </a:r>
            <a:endParaRPr>
              <a:latin typeface="Lucida Grande"/>
              <a:ea typeface="Lucida Grande"/>
              <a:cs typeface="Lucida Grande"/>
              <a:sym typeface="Lucida Grande"/>
            </a:endParaRPr>
          </a:p>
          <a:p>
            <a:pPr>
              <a:defRPr sz="1400"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t>¾</a:t>
            </a:r>
            <a:r>
              <a:rPr>
                <a:latin typeface="Geneva"/>
                <a:ea typeface="Geneva"/>
                <a:cs typeface="Geneva"/>
                <a:sym typeface="Geneva"/>
              </a:rPr>
              <a:t> cup corn flour or cornmeal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t>¾</a:t>
            </a:r>
            <a:r>
              <a:rPr>
                <a:latin typeface="Geneva"/>
                <a:ea typeface="Geneva"/>
                <a:cs typeface="Geneva"/>
                <a:sym typeface="Geneva"/>
              </a:rPr>
              <a:t> cup whole wheat flour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t>½</a:t>
            </a:r>
            <a:r>
              <a:rPr>
                <a:latin typeface="Geneva"/>
                <a:ea typeface="Geneva"/>
                <a:cs typeface="Geneva"/>
                <a:sym typeface="Geneva"/>
              </a:rPr>
              <a:t> cup raw (un-toasted) wheat germ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t>½</a:t>
            </a:r>
            <a:r>
              <a:rPr>
                <a:latin typeface="Geneva"/>
                <a:ea typeface="Geneva"/>
                <a:cs typeface="Geneva"/>
                <a:sym typeface="Geneva"/>
              </a:rPr>
              <a:t> cup powdered milk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rPr>
                <a:latin typeface="Geneva"/>
                <a:ea typeface="Geneva"/>
                <a:cs typeface="Geneva"/>
                <a:sym typeface="Geneva"/>
              </a:rPr>
              <a:t>2 teaspoons baking powder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t>½</a:t>
            </a:r>
            <a:r>
              <a:rPr>
                <a:latin typeface="Geneva"/>
                <a:ea typeface="Geneva"/>
                <a:cs typeface="Geneva"/>
                <a:sym typeface="Geneva"/>
              </a:rPr>
              <a:t> teaspoon salt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rPr>
                <a:latin typeface="Geneva"/>
                <a:ea typeface="Geneva"/>
                <a:cs typeface="Geneva"/>
                <a:sym typeface="Geneva"/>
              </a:rPr>
              <a:t>2 tablespoons oil or butter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rPr>
                <a:latin typeface="Geneva"/>
                <a:ea typeface="Geneva"/>
                <a:cs typeface="Geneva"/>
                <a:sym typeface="Geneva"/>
              </a:rPr>
              <a:t>1 tablespoon honey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rPr>
                <a:latin typeface="Geneva"/>
                <a:ea typeface="Geneva"/>
                <a:cs typeface="Geneva"/>
                <a:sym typeface="Geneva"/>
              </a:rPr>
              <a:t>1 </a:t>
            </a:r>
            <a:r>
              <a:t>½</a:t>
            </a:r>
            <a:r>
              <a:rPr>
                <a:latin typeface="Geneva"/>
                <a:ea typeface="Geneva"/>
                <a:cs typeface="Geneva"/>
                <a:sym typeface="Geneva"/>
              </a:rPr>
              <a:t> cups water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rPr>
                <a:latin typeface="Geneva"/>
                <a:ea typeface="Geneva"/>
                <a:cs typeface="Geneva"/>
                <a:sym typeface="Geneva"/>
              </a:rPr>
              <a:t>extra oil for cooking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ample Weekend Menu"/>
          <p:cNvSpPr txBox="1"/>
          <p:nvPr>
            <p:ph type="title" idx="4294967295"/>
          </p:nvPr>
        </p:nvSpPr>
        <p:spPr>
          <a:xfrm>
            <a:off x="1566862" y="274637"/>
            <a:ext cx="7043738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Sample Weekend Menu</a:t>
            </a:r>
          </a:p>
        </p:txBody>
      </p:sp>
      <p:sp>
        <p:nvSpPr>
          <p:cNvPr id="235" name="Saturday…"/>
          <p:cNvSpPr txBox="1"/>
          <p:nvPr>
            <p:ph type="body" sz="quarter" idx="4294967295"/>
          </p:nvPr>
        </p:nvSpPr>
        <p:spPr>
          <a:xfrm>
            <a:off x="457200" y="1433512"/>
            <a:ext cx="8229600" cy="107473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400"/>
              </a:spcBef>
              <a:buSzTx/>
              <a:buNone/>
              <a:defRPr sz="1800">
                <a:solidFill>
                  <a:srgbClr val="FF0000"/>
                </a:solidFill>
              </a:defRPr>
            </a:pPr>
            <a:r>
              <a:t>Saturday</a:t>
            </a:r>
          </a:p>
          <a:p>
            <a:pPr>
              <a:spcBef>
                <a:spcPts val="400"/>
              </a:spcBef>
              <a:buChar char="•"/>
              <a:defRPr sz="1800" u="sng"/>
            </a:pPr>
            <a:r>
              <a:t>Dinner</a:t>
            </a:r>
            <a:r>
              <a:rPr u="none"/>
              <a:t>: Noodles with Spicy Peanut Sauce; herb tea; Sesame Almond Fudge*</a:t>
            </a:r>
          </a:p>
        </p:txBody>
      </p:sp>
      <p:sp>
        <p:nvSpPr>
          <p:cNvPr id="236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37" name="http://www.backpacker.com/images/article/recipe_noodles_big.jpg" descr="http://www.backpacker.com/images/article/recipe_noodles_bi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90687" y="2349500"/>
            <a:ext cx="1905001" cy="1666875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Noodles With Spicy Peanut Sauce…"/>
          <p:cNvSpPr txBox="1"/>
          <p:nvPr/>
        </p:nvSpPr>
        <p:spPr>
          <a:xfrm>
            <a:off x="1677670" y="3904091"/>
            <a:ext cx="3542348" cy="2042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b="1" sz="1200">
                <a:solidFill>
                  <a:srgbClr val="0066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Noodles With Spicy Peanut Sauce</a:t>
            </a:r>
            <a:r>
              <a:rPr b="0" sz="1000">
                <a:solidFill>
                  <a:srgbClr val="000000"/>
                </a:solidFill>
                <a:latin typeface="Geneva"/>
                <a:ea typeface="Geneva"/>
                <a:cs typeface="Geneva"/>
                <a:sym typeface="Geneva"/>
              </a:rPr>
              <a:t> </a:t>
            </a:r>
            <a:endParaRPr>
              <a:latin typeface="Lucida Grande"/>
              <a:ea typeface="Lucida Grande"/>
              <a:cs typeface="Lucida Grande"/>
              <a:sym typeface="Lucida Grande"/>
            </a:endParaRPr>
          </a:p>
          <a:p>
            <a:pPr>
              <a:defRPr sz="1000"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t>½</a:t>
            </a:r>
            <a:r>
              <a:rPr>
                <a:latin typeface="Geneva"/>
                <a:ea typeface="Geneva"/>
                <a:cs typeface="Geneva"/>
                <a:sym typeface="Geneva"/>
              </a:rPr>
              <a:t> cup peanut butter (creamy or chunky)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rPr>
                <a:latin typeface="Geneva"/>
                <a:ea typeface="Geneva"/>
                <a:cs typeface="Geneva"/>
                <a:sym typeface="Geneva"/>
              </a:rPr>
              <a:t>2 tablespoons tamari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rPr>
                <a:latin typeface="Geneva"/>
                <a:ea typeface="Geneva"/>
                <a:cs typeface="Geneva"/>
                <a:sym typeface="Geneva"/>
              </a:rPr>
              <a:t>4 teaspoons crushed garlic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rPr>
                <a:latin typeface="Geneva"/>
                <a:ea typeface="Geneva"/>
                <a:cs typeface="Geneva"/>
                <a:sym typeface="Geneva"/>
              </a:rPr>
              <a:t>3 tablespoons cider vinegar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rPr>
                <a:latin typeface="Geneva"/>
                <a:ea typeface="Geneva"/>
                <a:cs typeface="Geneva"/>
                <a:sym typeface="Geneva"/>
              </a:rPr>
              <a:t>2 teaspoons brown sugar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t>¾</a:t>
            </a:r>
            <a:r>
              <a:rPr>
                <a:latin typeface="Geneva"/>
                <a:ea typeface="Geneva"/>
                <a:cs typeface="Geneva"/>
                <a:sym typeface="Geneva"/>
              </a:rPr>
              <a:t> teaspoon dried crushed red pepper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t>¼</a:t>
            </a:r>
            <a:r>
              <a:rPr>
                <a:latin typeface="Geneva"/>
                <a:ea typeface="Geneva"/>
                <a:cs typeface="Geneva"/>
                <a:sym typeface="Geneva"/>
              </a:rPr>
              <a:t> cup chopped fresh cilantro or 1 tablespoon dried cilantro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rPr>
                <a:latin typeface="Geneva"/>
                <a:ea typeface="Geneva"/>
                <a:cs typeface="Geneva"/>
                <a:sym typeface="Geneva"/>
              </a:rPr>
              <a:t>salt and pepper to taste</a:t>
            </a:r>
            <a:br>
              <a:rPr>
                <a:latin typeface="Geneva"/>
                <a:ea typeface="Geneva"/>
                <a:cs typeface="Geneva"/>
                <a:sym typeface="Geneva"/>
              </a:rPr>
            </a:br>
            <a:r>
              <a:rPr>
                <a:latin typeface="Geneva"/>
                <a:ea typeface="Geneva"/>
                <a:cs typeface="Geneva"/>
                <a:sym typeface="Geneva"/>
              </a:rPr>
              <a:t>12 ounces soba noodles or your favorite pasta </a:t>
            </a:r>
          </a:p>
        </p:txBody>
      </p:sp>
      <p:pic>
        <p:nvPicPr>
          <p:cNvPr id="239" name="http://www.backpacker.com/images/article/recipe_fudge_big.jpg" descr="http://www.backpacker.com/images/article/recipe_fudge_big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91137" y="2327275"/>
            <a:ext cx="1905001" cy="1666875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Sesame Almond Fudge…"/>
          <p:cNvSpPr txBox="1"/>
          <p:nvPr/>
        </p:nvSpPr>
        <p:spPr>
          <a:xfrm>
            <a:off x="5243195" y="3904091"/>
            <a:ext cx="3839210" cy="16866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b="1" sz="1200">
                <a:solidFill>
                  <a:srgbClr val="0066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Sesame Almond Fudge</a:t>
            </a:r>
            <a:r>
              <a:rPr b="0" sz="1000">
                <a:solidFill>
                  <a:srgbClr val="000000"/>
                </a:solidFill>
                <a:latin typeface="Geneva"/>
                <a:ea typeface="Geneva"/>
                <a:cs typeface="Geneva"/>
                <a:sym typeface="Geneva"/>
              </a:rPr>
              <a:t> </a:t>
            </a:r>
            <a:endParaRPr>
              <a:latin typeface="Lucida Grande"/>
              <a:ea typeface="Lucida Grande"/>
              <a:cs typeface="Lucida Grande"/>
              <a:sym typeface="Lucida Grande"/>
            </a:endParaRPr>
          </a:p>
          <a:p>
            <a:pPr>
              <a:defRPr sz="1000">
                <a:latin typeface="Geneva"/>
                <a:ea typeface="Geneva"/>
                <a:cs typeface="Geneva"/>
                <a:sym typeface="Geneva"/>
              </a:defRPr>
            </a:pPr>
            <a:r>
              <a:t>1 cup sesame seeds</a:t>
            </a:r>
            <a:br/>
            <a:r>
              <a:rPr>
                <a:latin typeface="Lucida Grande"/>
                <a:ea typeface="Lucida Grande"/>
                <a:cs typeface="Lucida Grande"/>
                <a:sym typeface="Lucida Grande"/>
              </a:rPr>
              <a:t>½</a:t>
            </a:r>
            <a:r>
              <a:t> cup almonds</a:t>
            </a:r>
            <a:br/>
            <a:r>
              <a:rPr>
                <a:latin typeface="Lucida Grande"/>
                <a:ea typeface="Lucida Grande"/>
                <a:cs typeface="Lucida Grande"/>
                <a:sym typeface="Lucida Grande"/>
              </a:rPr>
              <a:t>½</a:t>
            </a:r>
            <a:r>
              <a:t> cup cashew butter or peanut butter</a:t>
            </a:r>
            <a:br/>
            <a:r>
              <a:rPr>
                <a:latin typeface="Lucida Grande"/>
                <a:ea typeface="Lucida Grande"/>
                <a:cs typeface="Lucida Grande"/>
                <a:sym typeface="Lucida Grande"/>
              </a:rPr>
              <a:t>¼</a:t>
            </a:r>
            <a:r>
              <a:t> cup currants or chopped raisins</a:t>
            </a:r>
            <a:br/>
            <a:r>
              <a:t>2 tablespoons honey</a:t>
            </a:r>
            <a:br/>
            <a:r>
              <a:t>1 tablespoon water, or more as needed to hold mixture together</a:t>
            </a:r>
            <a:br/>
            <a:r>
              <a:rPr>
                <a:latin typeface="Lucida Grande"/>
                <a:ea typeface="Lucida Grande"/>
                <a:cs typeface="Lucida Grande"/>
                <a:sym typeface="Lucida Grande"/>
              </a:rPr>
              <a:t>½</a:t>
            </a:r>
            <a:r>
              <a:t> cup shredded coconut (optional)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lide Number"/>
          <p:cNvSpPr txBox="1"/>
          <p:nvPr>
            <p:ph type="sldNum" sz="quarter" idx="2"/>
          </p:nvPr>
        </p:nvSpPr>
        <p:spPr>
          <a:xfrm>
            <a:off x="8854147" y="6569392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43" name="Cooking &amp; Menus in the Back &amp; Front Country"/>
          <p:cNvSpPr txBox="1"/>
          <p:nvPr>
            <p:ph type="title" idx="4294967295"/>
          </p:nvPr>
        </p:nvSpPr>
        <p:spPr>
          <a:xfrm>
            <a:off x="2743200" y="1651000"/>
            <a:ext cx="5751513" cy="210978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Cooking &amp; Menus in the Back &amp; Front Country</a:t>
            </a:r>
          </a:p>
        </p:txBody>
      </p:sp>
      <p:sp>
        <p:nvSpPr>
          <p:cNvPr id="244" name="Nate Thomas…"/>
          <p:cNvSpPr txBox="1"/>
          <p:nvPr/>
        </p:nvSpPr>
        <p:spPr>
          <a:xfrm>
            <a:off x="679132" y="2895917"/>
            <a:ext cx="2932302" cy="346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b="1" sz="1600">
                <a:solidFill>
                  <a:srgbClr val="CF0031"/>
                </a:solidFill>
              </a:defRPr>
            </a:pPr>
          </a:p>
          <a:p>
            <a:pPr>
              <a:defRPr b="1" sz="1600">
                <a:solidFill>
                  <a:srgbClr val="CF0031"/>
                </a:solidFill>
              </a:defRPr>
            </a:pPr>
          </a:p>
          <a:p>
            <a:pPr>
              <a:defRPr b="1" sz="1600">
                <a:solidFill>
                  <a:srgbClr val="CF0031"/>
                </a:solidFill>
              </a:defRPr>
            </a:pPr>
          </a:p>
          <a:p>
            <a:pPr>
              <a:defRPr b="1" sz="1600">
                <a:solidFill>
                  <a:srgbClr val="CF0031"/>
                </a:solidFill>
              </a:defRPr>
            </a:pPr>
          </a:p>
          <a:p>
            <a:pPr>
              <a:defRPr b="1" sz="1600">
                <a:solidFill>
                  <a:srgbClr val="CF0031"/>
                </a:solidFill>
              </a:defRPr>
            </a:pPr>
            <a:r>
              <a:t>Nate Thomas					</a:t>
            </a:r>
          </a:p>
          <a:p>
            <a:pPr>
              <a:defRPr b="1" sz="1600">
                <a:solidFill>
                  <a:srgbClr val="CF0031"/>
                </a:solidFill>
              </a:defRPr>
            </a:pPr>
            <a:r>
              <a:t>Mike Grueter</a:t>
            </a:r>
            <a:br/>
            <a:r>
              <a:t>Troop 282</a:t>
            </a:r>
            <a:br/>
            <a:r>
              <a:t>Aqulia District</a:t>
            </a:r>
            <a:br/>
            <a:r>
              <a:t>Seattle, WA</a:t>
            </a:r>
          </a:p>
          <a:p>
            <a:pPr>
              <a:defRPr b="1" sz="1600">
                <a:solidFill>
                  <a:srgbClr val="CF0031"/>
                </a:solidFill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uglycousin@yahoo.com</a:t>
            </a:r>
          </a:p>
          <a:p>
            <a:pPr>
              <a:defRPr b="1" sz="1600">
                <a:solidFill>
                  <a:srgbClr val="CF0031"/>
                </a:solidFill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mgrueter@gmail.com</a:t>
            </a:r>
          </a:p>
          <a:p>
            <a:pPr>
              <a:defRPr b="1" sz="1600">
                <a:solidFill>
                  <a:srgbClr val="CF0031"/>
                </a:solidFill>
              </a:defRPr>
            </a:pPr>
          </a:p>
          <a:p>
            <a:pPr>
              <a:defRPr b="1" sz="1600">
                <a:solidFill>
                  <a:srgbClr val="CF0031"/>
                </a:solidFill>
              </a:defRPr>
            </a:pPr>
          </a:p>
        </p:txBody>
      </p:sp>
      <p:sp>
        <p:nvSpPr>
          <p:cNvPr id="245" name="Thank you!…"/>
          <p:cNvSpPr txBox="1"/>
          <p:nvPr/>
        </p:nvSpPr>
        <p:spPr>
          <a:xfrm>
            <a:off x="436244" y="257175"/>
            <a:ext cx="8204836" cy="1678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CF0031"/>
                </a:solidFill>
              </a:defRPr>
            </a:pPr>
            <a:r>
              <a:t>Thank you!</a:t>
            </a:r>
          </a:p>
          <a:p>
            <a:pPr>
              <a:buSzPct val="100000"/>
              <a:buFont typeface="Arial"/>
              <a:buChar char="•"/>
              <a:defRPr b="1" sz="2400">
                <a:solidFill>
                  <a:srgbClr val="CF0031"/>
                </a:solidFill>
              </a:defRPr>
            </a:pPr>
            <a:r>
              <a:t> Please fill out evaluation – feedback is a gift!</a:t>
            </a:r>
          </a:p>
          <a:p>
            <a:pPr>
              <a:buSzPct val="100000"/>
              <a:buFont typeface="Arial"/>
              <a:buChar char="•"/>
              <a:defRPr b="1" sz="2400">
                <a:solidFill>
                  <a:srgbClr val="CF0031"/>
                </a:solidFill>
              </a:defRPr>
            </a:pPr>
            <a:r>
              <a:t> Lots of documents to be placed up on Council website</a:t>
            </a:r>
          </a:p>
          <a:p>
            <a:pPr algn="ctr">
              <a:defRPr b="1" sz="2400">
                <a:solidFill>
                  <a:srgbClr val="CF0031"/>
                </a:solidFill>
              </a:defRPr>
            </a:pPr>
            <a:r>
              <a:t>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seattlebsa.org/ptc-documents/2019</a:t>
            </a:r>
            <a:r>
              <a:t> </a:t>
            </a:r>
          </a:p>
        </p:txBody>
      </p:sp>
      <p:pic>
        <p:nvPicPr>
          <p:cNvPr id="246" name="PTC Resources.png" descr="PTC Resources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057155" y="3576637"/>
            <a:ext cx="2108201" cy="2108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