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7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919B5-A279-4AA6-9416-BD96FF854411}" v="39" dt="2019-10-19T00:58:22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10/18/2019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20DD-C439-4D54-82B3-4578422B7C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basic scout knots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F5BC2-75A8-4CBD-A86C-78C113CF5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949536"/>
          </a:xfrm>
        </p:spPr>
        <p:txBody>
          <a:bodyPr>
            <a:normAutofit/>
          </a:bodyPr>
          <a:lstStyle/>
          <a:p>
            <a:r>
              <a:rPr lang="en-US" dirty="0"/>
              <a:t>2019 Chief Seattle PTC</a:t>
            </a:r>
          </a:p>
          <a:p>
            <a:r>
              <a:rPr lang="en-US" dirty="0"/>
              <a:t>October 19, 2019</a:t>
            </a:r>
          </a:p>
          <a:p>
            <a:r>
              <a:rPr lang="en-US" dirty="0"/>
              <a:t>Session 216: Basic Scout Knots</a:t>
            </a:r>
          </a:p>
          <a:p>
            <a:r>
              <a:rPr lang="en-US" dirty="0"/>
              <a:t>Beth Carter, Nick Carter, Nick Heaton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B8C8BF-5D43-4A44-B14C-1D80998644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000" y="3225453"/>
            <a:ext cx="3349200" cy="3415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181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1FEC7-BBCB-4A99-AF44-7CEAA491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ROPE </a:t>
            </a:r>
            <a:r>
              <a:rPr lang="en-US" dirty="0" err="1"/>
              <a:t>BaSICS</a:t>
            </a:r>
            <a:r>
              <a:rPr lang="en-US" dirty="0"/>
              <a:t>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28221-D17F-43F2-BA09-5580F050F6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67502" y="1928230"/>
            <a:ext cx="4754880" cy="2306419"/>
          </a:xfrm>
        </p:spPr>
        <p:txBody>
          <a:bodyPr/>
          <a:lstStyle/>
          <a:p>
            <a:pPr lvl="0"/>
            <a:r>
              <a:rPr lang="en-US" dirty="0"/>
              <a:t>Natural rope</a:t>
            </a:r>
            <a:endParaRPr lang="en-US" sz="2400" dirty="0"/>
          </a:p>
          <a:p>
            <a:pPr lvl="1"/>
            <a:r>
              <a:rPr lang="en-US" dirty="0"/>
              <a:t>Holds a knot well</a:t>
            </a:r>
            <a:endParaRPr lang="en-US" sz="2000" dirty="0"/>
          </a:p>
          <a:p>
            <a:pPr lvl="1"/>
            <a:r>
              <a:rPr lang="en-US" dirty="0"/>
              <a:t>Cheap</a:t>
            </a:r>
            <a:endParaRPr lang="en-US" sz="2000" dirty="0"/>
          </a:p>
          <a:p>
            <a:pPr lvl="1"/>
            <a:r>
              <a:rPr lang="en-US" dirty="0"/>
              <a:t>Can be used as kindling to start a fire</a:t>
            </a:r>
            <a:endParaRPr lang="en-US" sz="2000" dirty="0"/>
          </a:p>
          <a:p>
            <a:pPr lvl="1"/>
            <a:r>
              <a:rPr lang="en-US" dirty="0"/>
              <a:t>Tends to be “hairy” (can be removed by an open flame)</a:t>
            </a:r>
            <a:endParaRPr lang="en-US" sz="2000" dirty="0"/>
          </a:p>
          <a:p>
            <a:pPr lvl="1"/>
            <a:r>
              <a:rPr lang="en-US" dirty="0"/>
              <a:t>Tends to be smelly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DC9079-2296-4144-89E7-8A913F93A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7272" y="1928230"/>
            <a:ext cx="4754880" cy="2412951"/>
          </a:xfrm>
        </p:spPr>
        <p:txBody>
          <a:bodyPr/>
          <a:lstStyle/>
          <a:p>
            <a:pPr lvl="0"/>
            <a:r>
              <a:rPr lang="en-US" dirty="0"/>
              <a:t>Man made fiber</a:t>
            </a:r>
            <a:endParaRPr lang="en-US" sz="2400" dirty="0"/>
          </a:p>
          <a:p>
            <a:pPr lvl="1"/>
            <a:r>
              <a:rPr lang="en-US" dirty="0"/>
              <a:t>“Poly rope” floats</a:t>
            </a:r>
            <a:endParaRPr lang="en-US" sz="2000" dirty="0"/>
          </a:p>
          <a:p>
            <a:pPr lvl="1"/>
            <a:r>
              <a:rPr lang="en-US" dirty="0"/>
              <a:t>Resists rot &amp; mildew</a:t>
            </a:r>
            <a:endParaRPr lang="en-US" sz="2000" dirty="0"/>
          </a:p>
          <a:p>
            <a:pPr lvl="1"/>
            <a:r>
              <a:rPr lang="en-US" dirty="0"/>
              <a:t>Ends can be sealed with heat</a:t>
            </a:r>
            <a:endParaRPr lang="en-US" sz="2000" dirty="0"/>
          </a:p>
          <a:p>
            <a:pPr lvl="1"/>
            <a:r>
              <a:rPr lang="en-US" dirty="0"/>
              <a:t>Does not hold up well in heat</a:t>
            </a:r>
            <a:endParaRPr lang="en-US" sz="2000" dirty="0"/>
          </a:p>
          <a:p>
            <a:pPr lvl="1"/>
            <a:r>
              <a:rPr lang="en-US" dirty="0"/>
              <a:t>May not hold a knot well</a:t>
            </a:r>
          </a:p>
          <a:p>
            <a:pPr lvl="1"/>
            <a:r>
              <a:rPr lang="en-US" sz="2000" dirty="0"/>
              <a:t>Some will stretch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0D3FE1-4DAD-4817-8B4E-E2A4E0B5C20B}"/>
              </a:ext>
            </a:extLst>
          </p:cNvPr>
          <p:cNvSpPr/>
          <p:nvPr/>
        </p:nvSpPr>
        <p:spPr>
          <a:xfrm>
            <a:off x="1343488" y="4341181"/>
            <a:ext cx="935410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Regardless of which type you use … Store it well!!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Simple coil </a:t>
            </a:r>
            <a:r>
              <a:rPr lang="en-US"/>
              <a:t>or skein is </a:t>
            </a:r>
            <a:r>
              <a:rPr lang="en-US" dirty="0"/>
              <a:t>easy and keeps rope in good shape.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Longer lengths? Use a climbing rope coil.</a:t>
            </a:r>
            <a:endParaRPr lang="en-US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Heavy ropes? Try chaining. </a:t>
            </a:r>
            <a:endParaRPr lang="en-US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Keep all ropes of the same length together.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Try color coding …Use RED 30’, BLUE 40’ BLACK 50’</a:t>
            </a:r>
            <a:endParaRPr lang="en-US" sz="2000" dirty="0"/>
          </a:p>
          <a:p>
            <a:r>
              <a:rPr lang="en-US" sz="800" dirty="0"/>
              <a:t> </a:t>
            </a:r>
            <a:endParaRPr lang="en-US" sz="36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8E5181-C388-46EA-82C8-AAC5F1096D6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396" y="6134470"/>
            <a:ext cx="626714" cy="560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149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/>
              <a:t>Overhand and slip knots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219416"/>
            <a:ext cx="10058400" cy="3952784"/>
          </a:xfrm>
        </p:spPr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sz="18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Overhand knot: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endParaRPr lang="en-US" altLang="en-US" sz="14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Simple knot,  sometimes called thumb knot</a:t>
            </a:r>
            <a:endParaRPr lang="en-US" altLang="en-US" sz="14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Uses:</a:t>
            </a:r>
            <a:endParaRPr lang="en-US" altLang="en-US" sz="1400" dirty="0"/>
          </a:p>
          <a:p>
            <a:pPr marL="914400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form a stop at the end of a rope</a:t>
            </a:r>
            <a:endParaRPr lang="en-US" altLang="en-US" sz="1400" dirty="0"/>
          </a:p>
          <a:p>
            <a:pPr marL="914400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mark a length on a rope (boat speed, trail length)</a:t>
            </a:r>
            <a:endParaRPr lang="en-US" altLang="en-US" sz="1400" dirty="0"/>
          </a:p>
          <a:p>
            <a:pPr marL="914400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 bundle objects together</a:t>
            </a:r>
            <a:endParaRPr lang="en-US" altLang="en-US" sz="14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Basis for a slip knot</a:t>
            </a:r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8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r>
              <a:rPr lang="en-US" altLang="en-US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Slip knot: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914400" algn="l"/>
              </a:tabLst>
            </a:pPr>
            <a:endParaRPr lang="en-US" altLang="en-US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</a:rPr>
              <a:t> Starts like overhand, then loose end comes back through loop</a:t>
            </a:r>
            <a:endParaRPr lang="en-US" altLang="en-US" sz="14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Use to tie rope to pole or make a bundle</a:t>
            </a:r>
            <a:endParaRPr lang="en-US" altLang="en-US" sz="14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Not secure (it slips), can be made more secure </a:t>
            </a:r>
            <a:b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r>
              <a:rPr lang="en-US" altLang="en-US" sz="1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with overhand knot in the running end</a:t>
            </a: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86F576-1A5E-4111-8623-4D19907D068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610" y="5983550"/>
            <a:ext cx="765798" cy="750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899365D-AE2E-4746-A677-5A1FAE780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596" y="4405343"/>
            <a:ext cx="2776254" cy="211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9730D7-268E-4876-A1B9-D6F2DEC5F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0180" y="2225372"/>
            <a:ext cx="3069254" cy="12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51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/>
              <a:t>Square knot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32986"/>
            <a:ext cx="10058400" cy="4139214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Also called “reef knot”</a:t>
            </a:r>
            <a:endParaRPr lang="en-US" sz="2000" dirty="0"/>
          </a:p>
          <a:p>
            <a:pPr lvl="1"/>
            <a:r>
              <a:rPr lang="en-US" dirty="0"/>
              <a:t>Widely recognized  “Scout knot”</a:t>
            </a:r>
            <a:endParaRPr lang="en-US" sz="2000" dirty="0"/>
          </a:p>
          <a:p>
            <a:pPr lvl="1"/>
            <a:r>
              <a:rPr lang="en-US" dirty="0"/>
              <a:t>Easy to untie after being under tension </a:t>
            </a:r>
            <a:br>
              <a:rPr lang="en-US" dirty="0"/>
            </a:br>
            <a:r>
              <a:rPr lang="en-US" dirty="0"/>
              <a:t>(pull back on one end to break the knot)</a:t>
            </a:r>
            <a:endParaRPr lang="en-US" sz="2000" dirty="0"/>
          </a:p>
          <a:p>
            <a:pPr lvl="1"/>
            <a:r>
              <a:rPr lang="en-US" dirty="0"/>
              <a:t>“Right over left, left over right, makes</a:t>
            </a:r>
            <a:br>
              <a:rPr lang="en-US" dirty="0"/>
            </a:br>
            <a:r>
              <a:rPr lang="en-US" dirty="0"/>
              <a:t>the knot ”tiny, tidy and tight”</a:t>
            </a:r>
          </a:p>
          <a:p>
            <a:pPr lvl="1"/>
            <a:r>
              <a:rPr lang="en-US" sz="2000" dirty="0"/>
              <a:t>Makes granny knot if tied incorrectly</a:t>
            </a:r>
          </a:p>
          <a:p>
            <a:pPr lvl="1"/>
            <a:r>
              <a:rPr lang="en-US" dirty="0"/>
              <a:t>Uses:</a:t>
            </a:r>
            <a:endParaRPr lang="en-US" sz="2000" dirty="0"/>
          </a:p>
          <a:p>
            <a:pPr lvl="2"/>
            <a:r>
              <a:rPr lang="en-US" dirty="0"/>
              <a:t>Joining two equal ropes together</a:t>
            </a:r>
            <a:endParaRPr lang="en-US" sz="1800" dirty="0"/>
          </a:p>
          <a:p>
            <a:pPr lvl="2"/>
            <a:r>
              <a:rPr lang="en-US" dirty="0"/>
              <a:t>Bandages (knot lies flat)</a:t>
            </a:r>
            <a:endParaRPr lang="en-US" sz="1800" dirty="0"/>
          </a:p>
          <a:p>
            <a:pPr lvl="1"/>
            <a:r>
              <a:rPr lang="en-US" dirty="0"/>
              <a:t>Not good when not under tension</a:t>
            </a:r>
            <a:endParaRPr lang="en-US" sz="2000" dirty="0"/>
          </a:p>
          <a:p>
            <a:r>
              <a:rPr lang="en-US" sz="800" dirty="0"/>
              <a:t> 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C97352-7C54-42C3-B7C4-62DFB84ED95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1272" y="6172200"/>
            <a:ext cx="671103" cy="605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AC9EE0-7670-480C-B8C8-B58C89494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507" y="1275566"/>
            <a:ext cx="3633590" cy="48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7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/>
              <a:t>Sheet bend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551" y="2734321"/>
            <a:ext cx="10058400" cy="395278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For joining two unequal ropes together</a:t>
            </a:r>
          </a:p>
          <a:p>
            <a:pPr lvl="0"/>
            <a:r>
              <a:rPr lang="en-US" dirty="0"/>
              <a:t>Thicker rope always forms the loop</a:t>
            </a:r>
          </a:p>
          <a:p>
            <a:pPr lvl="0"/>
            <a:r>
              <a:rPr lang="en-US" dirty="0"/>
              <a:t>Make a loop with thicker rope</a:t>
            </a:r>
          </a:p>
          <a:p>
            <a:pPr lvl="0"/>
            <a:r>
              <a:rPr lang="en-US" dirty="0"/>
              <a:t>Loop other rope behind the first</a:t>
            </a:r>
          </a:p>
          <a:p>
            <a:pPr lvl="0"/>
            <a:r>
              <a:rPr lang="en-US" dirty="0"/>
              <a:t>Cross the leads of the second loop inside the first, </a:t>
            </a:r>
            <a:br>
              <a:rPr lang="en-US" dirty="0"/>
            </a:br>
            <a:r>
              <a:rPr lang="en-US" dirty="0"/>
              <a:t>with one lead under and one over the first loop</a:t>
            </a:r>
          </a:p>
          <a:p>
            <a:pPr lvl="0"/>
            <a:r>
              <a:rPr lang="en-US" dirty="0"/>
              <a:t>Can increase stability by doubling the knot (looping</a:t>
            </a:r>
            <a:br>
              <a:rPr lang="en-US" dirty="0"/>
            </a:br>
            <a:r>
              <a:rPr lang="en-US" dirty="0"/>
              <a:t>second rope twice around the first)</a:t>
            </a:r>
          </a:p>
          <a:p>
            <a:r>
              <a:rPr lang="en-US" sz="800" dirty="0"/>
              <a:t> 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84A690-DEBD-4297-9DF9-76B07F5D072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1273" y="6172200"/>
            <a:ext cx="644470" cy="631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8307C0-48AB-47E0-AB25-540CED29F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522" y="894899"/>
            <a:ext cx="5368270" cy="34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29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/>
              <a:t>Two half hitches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219416"/>
            <a:ext cx="10058400" cy="3952784"/>
          </a:xfrm>
        </p:spPr>
        <p:txBody>
          <a:bodyPr/>
          <a:lstStyle/>
          <a:p>
            <a:pPr marL="0" lvl="0" indent="0">
              <a:buNone/>
            </a:pPr>
            <a:endParaRPr lang="en-US" sz="1600" dirty="0"/>
          </a:p>
          <a:p>
            <a:pPr lvl="1"/>
            <a:r>
              <a:rPr lang="en-US" dirty="0"/>
              <a:t>For tying an object to a pole</a:t>
            </a:r>
            <a:endParaRPr lang="en-US" sz="2000" dirty="0"/>
          </a:p>
          <a:p>
            <a:pPr lvl="1"/>
            <a:r>
              <a:rPr lang="en-US" dirty="0"/>
              <a:t>More secure than a slip knot</a:t>
            </a:r>
            <a:endParaRPr lang="en-US" sz="2000" dirty="0"/>
          </a:p>
          <a:p>
            <a:pPr lvl="1"/>
            <a:r>
              <a:rPr lang="en-US" dirty="0"/>
              <a:t>Can be made more secure by first</a:t>
            </a:r>
            <a:br>
              <a:rPr lang="en-US" dirty="0"/>
            </a:br>
            <a:r>
              <a:rPr lang="en-US" dirty="0"/>
              <a:t> taking another turn around the object </a:t>
            </a:r>
            <a:br>
              <a:rPr lang="en-US" dirty="0"/>
            </a:br>
            <a:r>
              <a:rPr lang="en-US" dirty="0"/>
              <a:t>“round turn and two half hitches”</a:t>
            </a:r>
            <a:endParaRPr lang="en-US" sz="2000" dirty="0"/>
          </a:p>
          <a:p>
            <a:r>
              <a:rPr lang="en-US" sz="800" dirty="0"/>
              <a:t> 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9D1A7B-0231-4E47-9315-4C8472B46A3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094" y="6172200"/>
            <a:ext cx="592772" cy="578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76D354-E2D3-41C9-B02C-2E892DDB1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677" y="1563092"/>
            <a:ext cx="5370116" cy="39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819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/>
              <a:t>bowline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1864309"/>
            <a:ext cx="10058400" cy="4397065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en-US" b="1" dirty="0"/>
          </a:p>
          <a:p>
            <a:pPr lvl="0"/>
            <a:r>
              <a:rPr lang="en-US" dirty="0"/>
              <a:t>Forms non-slipping loop in a rope</a:t>
            </a:r>
          </a:p>
          <a:p>
            <a:pPr lvl="0"/>
            <a:r>
              <a:rPr lang="en-US" dirty="0"/>
              <a:t>Used for rescues or carrying </a:t>
            </a:r>
            <a:br>
              <a:rPr lang="en-US" dirty="0"/>
            </a:br>
            <a:r>
              <a:rPr lang="en-US" dirty="0"/>
              <a:t>(figure 8 with loop is another option)</a:t>
            </a:r>
            <a:endParaRPr lang="en-US" sz="2400" dirty="0"/>
          </a:p>
          <a:p>
            <a:pPr lvl="0"/>
            <a:r>
              <a:rPr lang="en-US" dirty="0"/>
              <a:t>“Up the rabbit hole, round  the tree, </a:t>
            </a:r>
            <a:br>
              <a:rPr lang="en-US" dirty="0"/>
            </a:br>
            <a:r>
              <a:rPr lang="en-US" dirty="0"/>
              <a:t>back down the rabbit hole” </a:t>
            </a:r>
          </a:p>
          <a:p>
            <a:pPr lvl="0"/>
            <a:r>
              <a:rPr lang="en-US" dirty="0"/>
              <a:t>Make a “p” and pull the working </a:t>
            </a:r>
            <a:br>
              <a:rPr lang="en-US" dirty="0"/>
            </a:br>
            <a:r>
              <a:rPr lang="en-US" dirty="0"/>
              <a:t>end up through the loop. </a:t>
            </a:r>
          </a:p>
          <a:p>
            <a:pPr lvl="0"/>
            <a:r>
              <a:rPr lang="en-US" dirty="0"/>
              <a:t>Move the working end up, around (behind) staff,</a:t>
            </a:r>
            <a:br>
              <a:rPr lang="en-US" dirty="0"/>
            </a:br>
            <a:r>
              <a:rPr lang="en-US" dirty="0"/>
              <a:t>then back down and down through the loop of the “p.”</a:t>
            </a:r>
          </a:p>
          <a:p>
            <a:pPr lvl="0"/>
            <a:r>
              <a:rPr lang="en-US" dirty="0"/>
              <a:t>Secure with a hitch or overhand knot.</a:t>
            </a:r>
          </a:p>
          <a:p>
            <a:pPr lvl="0"/>
            <a:r>
              <a:rPr lang="en-US" dirty="0"/>
              <a:t>“Neat trick” … Some people tie with one hand: </a:t>
            </a:r>
            <a:br>
              <a:rPr lang="en-US" dirty="0"/>
            </a:br>
            <a:r>
              <a:rPr lang="en-US" dirty="0"/>
              <a:t>start with running end over the  standing rope </a:t>
            </a:r>
            <a:br>
              <a:rPr lang="en-US" dirty="0"/>
            </a:br>
            <a:r>
              <a:rPr lang="en-US" dirty="0"/>
              <a:t>and down towards  your belt buckle</a:t>
            </a:r>
            <a:endParaRPr lang="en-US" sz="2400" dirty="0"/>
          </a:p>
          <a:p>
            <a:r>
              <a:rPr lang="en-US" sz="800" dirty="0"/>
              <a:t> 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FED245-094D-4656-B746-70B5CD84A11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641" y="6090082"/>
            <a:ext cx="688857" cy="63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936544-F943-47BB-B3C4-A314B13C7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287" y="596625"/>
            <a:ext cx="4687267" cy="2989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E733A1-D36C-4EDF-BAD4-64F9FFA4A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531" y="3664254"/>
            <a:ext cx="3478110" cy="250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14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 err="1"/>
              <a:t>Tautline</a:t>
            </a:r>
            <a:r>
              <a:rPr lang="en-US" dirty="0"/>
              <a:t> hitch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1819921"/>
            <a:ext cx="10058400" cy="470516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r>
              <a:rPr lang="en-US" b="1" dirty="0"/>
              <a:t>Secures an object with an easily </a:t>
            </a:r>
            <a:br>
              <a:rPr lang="en-US" b="1" dirty="0"/>
            </a:br>
            <a:r>
              <a:rPr lang="en-US" b="1" dirty="0"/>
              <a:t>adjustable hitch</a:t>
            </a:r>
          </a:p>
          <a:p>
            <a:pPr marL="0" lvl="0" indent="0">
              <a:buNone/>
            </a:pPr>
            <a:endParaRPr lang="en-US" b="1" dirty="0"/>
          </a:p>
          <a:p>
            <a:pPr lvl="0"/>
            <a:r>
              <a:rPr lang="en-US" dirty="0"/>
              <a:t>Typically secures a tent line to a </a:t>
            </a:r>
            <a:br>
              <a:rPr lang="en-US" dirty="0"/>
            </a:br>
            <a:r>
              <a:rPr lang="en-US" dirty="0"/>
              <a:t>stake</a:t>
            </a:r>
          </a:p>
          <a:p>
            <a:pPr lvl="0"/>
            <a:r>
              <a:rPr lang="en-US" dirty="0"/>
              <a:t>Tie one end to the object you want</a:t>
            </a:r>
            <a:br>
              <a:rPr lang="en-US" dirty="0"/>
            </a:br>
            <a:r>
              <a:rPr lang="en-US" dirty="0"/>
              <a:t>to secure, such as a tent rainfly</a:t>
            </a:r>
          </a:p>
          <a:p>
            <a:pPr lvl="0"/>
            <a:r>
              <a:rPr lang="en-US" dirty="0"/>
              <a:t>Loop the rope around the secure point, such as a tent stake</a:t>
            </a:r>
            <a:endParaRPr lang="en-US" sz="2400" dirty="0"/>
          </a:p>
          <a:p>
            <a:pPr lvl="0"/>
            <a:r>
              <a:rPr lang="en-US" dirty="0"/>
              <a:t>Move the line back up toward the object. Tie a half-hitch, then tie a second half</a:t>
            </a:r>
            <a:br>
              <a:rPr lang="en-US" dirty="0"/>
            </a:br>
            <a:r>
              <a:rPr lang="en-US" dirty="0"/>
              <a:t>hitch below it (closer to the secure point).</a:t>
            </a:r>
          </a:p>
          <a:p>
            <a:pPr lvl="0"/>
            <a:r>
              <a:rPr lang="en-US" dirty="0"/>
              <a:t>If you have lots of rope left over, you can tie a second </a:t>
            </a:r>
            <a:r>
              <a:rPr lang="en-US" dirty="0" err="1"/>
              <a:t>tautline</a:t>
            </a:r>
            <a:r>
              <a:rPr lang="en-US" dirty="0"/>
              <a:t> over the first, or use an overhand or gathering knot to hold the extra rope. </a:t>
            </a:r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Knots%205">
            <a:extLst>
              <a:ext uri="{FF2B5EF4-FFF2-40B4-BE49-F238E27FC236}">
                <a16:creationId xmlns:a16="http://schemas.microsoft.com/office/drawing/2014/main" id="{95C4527C-125E-45F6-A185-6055DE98ADE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29688" b="39063"/>
          <a:stretch>
            <a:fillRect/>
          </a:stretch>
        </p:blipFill>
        <p:spPr bwMode="auto">
          <a:xfrm>
            <a:off x="5640460" y="830137"/>
            <a:ext cx="5980410" cy="3280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411139-1F15-4877-9897-9A8EFFCA32F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685" y="6098958"/>
            <a:ext cx="724369" cy="685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764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 err="1"/>
              <a:t>Tautline</a:t>
            </a:r>
            <a:r>
              <a:rPr lang="en-US" dirty="0"/>
              <a:t> hitch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1819921"/>
            <a:ext cx="10058400" cy="470516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r>
              <a:rPr lang="en-US" b="1" dirty="0"/>
              <a:t>Another view </a:t>
            </a:r>
          </a:p>
          <a:p>
            <a:pPr marL="0" lvl="0" indent="0">
              <a:buNone/>
            </a:pPr>
            <a:endParaRPr lang="en-US" b="1" dirty="0"/>
          </a:p>
          <a:p>
            <a:pPr lvl="0"/>
            <a:r>
              <a:rPr lang="en-US" dirty="0"/>
              <a:t>Same hitch, some find it easier to </a:t>
            </a:r>
            <a:r>
              <a:rPr lang="en-US" dirty="0" err="1"/>
              <a:t>ti</a:t>
            </a:r>
            <a:br>
              <a:rPr lang="en-US" dirty="0"/>
            </a:br>
            <a:r>
              <a:rPr lang="en-US" dirty="0"/>
              <a:t>this direction … ”upside down”</a:t>
            </a:r>
          </a:p>
          <a:p>
            <a:pPr lvl="0"/>
            <a:r>
              <a:rPr lang="en-US" dirty="0"/>
              <a:t>The TOP of this picture is the tent stake</a:t>
            </a:r>
          </a:p>
          <a:p>
            <a:pPr lvl="0"/>
            <a:r>
              <a:rPr lang="en-US" dirty="0"/>
              <a:t>The BOTTOM of this picture is the tent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411139-1F15-4877-9897-9A8EFFCA32F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685" y="6098958"/>
            <a:ext cx="724369" cy="685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A522A3-FF43-49B7-9BBB-5B8104CCA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139" y="1542792"/>
            <a:ext cx="5700915" cy="466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36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1734785"/>
          </a:xfrm>
        </p:spPr>
        <p:txBody>
          <a:bodyPr/>
          <a:lstStyle/>
          <a:p>
            <a:r>
              <a:rPr lang="en-US" dirty="0"/>
              <a:t>clove hitch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219416"/>
            <a:ext cx="10058400" cy="39527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b="1" dirty="0"/>
          </a:p>
          <a:p>
            <a:r>
              <a:rPr lang="en-US" dirty="0"/>
              <a:t>Useful to secure an object to a post, </a:t>
            </a:r>
            <a:br>
              <a:rPr lang="en-US" dirty="0"/>
            </a:br>
            <a:r>
              <a:rPr lang="en-US" dirty="0"/>
              <a:t>such as tying an animal’s leash to a pole</a:t>
            </a:r>
          </a:p>
          <a:p>
            <a:pPr lvl="0"/>
            <a:r>
              <a:rPr lang="en-US" dirty="0"/>
              <a:t>Also used as the starting point </a:t>
            </a:r>
            <a:br>
              <a:rPr lang="en-US" dirty="0"/>
            </a:br>
            <a:r>
              <a:rPr lang="en-US" dirty="0"/>
              <a:t>for a number of lashings</a:t>
            </a:r>
          </a:p>
          <a:p>
            <a:pPr lvl="0"/>
            <a:r>
              <a:rPr lang="en-US" dirty="0"/>
              <a:t>“Loop around and on top, </a:t>
            </a:r>
            <a:br>
              <a:rPr lang="en-US" dirty="0"/>
            </a:br>
            <a:r>
              <a:rPr lang="en-US" dirty="0"/>
              <a:t>then around and underneath”</a:t>
            </a:r>
          </a:p>
          <a:p>
            <a:pPr lvl="0"/>
            <a:r>
              <a:rPr lang="en-US" dirty="0"/>
              <a:t>“Form a pair of glasses and </a:t>
            </a:r>
            <a:br>
              <a:rPr lang="en-US" dirty="0"/>
            </a:br>
            <a:r>
              <a:rPr lang="en-US" dirty="0"/>
              <a:t>then fold them together”</a:t>
            </a:r>
          </a:p>
          <a:p>
            <a:r>
              <a:rPr lang="en-US" sz="800" dirty="0"/>
              <a:t> 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34A256-03D7-45DA-8A58-D2EAEBBA354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927" y="6241002"/>
            <a:ext cx="608959" cy="543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54F7E3-06AC-4AA4-A7F3-0CD5C4FBE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418" y="329859"/>
            <a:ext cx="3707892" cy="2478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428B95-759C-41E0-B016-7C31B5FFA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35" y="2687593"/>
            <a:ext cx="2287670" cy="409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254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4E00-81BB-440B-A5C7-05107B02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8600"/>
            <a:ext cx="10058400" cy="1734785"/>
          </a:xfrm>
        </p:spPr>
        <p:txBody>
          <a:bodyPr>
            <a:normAutofit/>
          </a:bodyPr>
          <a:lstStyle/>
          <a:p>
            <a:r>
              <a:rPr lang="en-US" dirty="0"/>
              <a:t>Get your Patch …</a:t>
            </a:r>
            <a:br>
              <a:rPr lang="en-US" dirty="0"/>
            </a:br>
            <a:r>
              <a:rPr lang="en-US" dirty="0"/>
              <a:t>		</a:t>
            </a:r>
            <a:r>
              <a:rPr lang="en-US" sz="4400" dirty="0"/>
              <a:t>tell us how we did!!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1032-DFB9-4EBE-BF87-0BF3A2F9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32986"/>
            <a:ext cx="10058400" cy="413921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Please complete your session evaluation:</a:t>
            </a:r>
          </a:p>
          <a:p>
            <a:pPr lvl="0"/>
            <a:endParaRPr lang="en-US" sz="1600" dirty="0"/>
          </a:p>
          <a:p>
            <a:pPr lvl="1"/>
            <a:r>
              <a:rPr lang="en-US" sz="2000" dirty="0"/>
              <a:t>It’s online …Go to seaptc.org</a:t>
            </a:r>
          </a:p>
          <a:p>
            <a:pPr lvl="1"/>
            <a:r>
              <a:rPr lang="en-US" sz="2000" dirty="0"/>
              <a:t>Click “Class Evaluation”</a:t>
            </a:r>
          </a:p>
          <a:p>
            <a:pPr lvl="1"/>
            <a:r>
              <a:rPr lang="en-US" sz="2000" dirty="0"/>
              <a:t>You’ll need the evaluation code for each session (on class sticker)</a:t>
            </a:r>
            <a:br>
              <a:rPr lang="en-US" sz="2000" dirty="0"/>
            </a:br>
            <a:r>
              <a:rPr lang="en-US" sz="2000" b="1" dirty="0">
                <a:solidFill>
                  <a:srgbClr val="FF0000"/>
                </a:solidFill>
              </a:rPr>
              <a:t>This is Session 216, evaluation code 7634</a:t>
            </a:r>
          </a:p>
          <a:p>
            <a:pPr lvl="1"/>
            <a:r>
              <a:rPr lang="en-US" sz="2000" dirty="0"/>
              <a:t>You’ll also need the identification number printed on your badge</a:t>
            </a:r>
          </a:p>
          <a:p>
            <a:pPr lvl="1"/>
            <a:r>
              <a:rPr lang="en-US" sz="2000" dirty="0"/>
              <a:t>Fill out each evaluation as you complete each session</a:t>
            </a:r>
          </a:p>
          <a:p>
            <a:pPr lvl="1"/>
            <a:r>
              <a:rPr lang="en-US" sz="2000" dirty="0"/>
              <a:t>Show  your final session instructor the confirmation page on your mobile device to receive …</a:t>
            </a:r>
          </a:p>
          <a:p>
            <a:pPr lvl="1"/>
            <a:r>
              <a:rPr lang="en-US" sz="2000" dirty="0"/>
              <a:t>THE PATCH … </a:t>
            </a:r>
            <a:r>
              <a:rPr lang="en-US" sz="2000" dirty="0" err="1"/>
              <a:t>tada</a:t>
            </a:r>
            <a:r>
              <a:rPr lang="en-US" sz="2000" dirty="0"/>
              <a:t>!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Thanks for coming to PTC 2019!!!!</a:t>
            </a:r>
          </a:p>
          <a:p>
            <a:r>
              <a:rPr lang="en-US" sz="800" dirty="0"/>
              <a:t> </a:t>
            </a:r>
            <a:endParaRPr lang="en-US" sz="4000" dirty="0"/>
          </a:p>
          <a:p>
            <a:pPr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alt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547092-8EC7-42D0-ACD1-EC2D71CB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F2C584-B2E3-42F9-B9C5-A4A7BB53C03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820" y="313579"/>
            <a:ext cx="2733040" cy="2733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801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1711</TotalTime>
  <Words>405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Century Gothic</vt:lpstr>
      <vt:lpstr>Courier New</vt:lpstr>
      <vt:lpstr>Rockwell</vt:lpstr>
      <vt:lpstr>Rockwell Condensed</vt:lpstr>
      <vt:lpstr>Symbol</vt:lpstr>
      <vt:lpstr>Times New Roman</vt:lpstr>
      <vt:lpstr>Wingdings</vt:lpstr>
      <vt:lpstr>Wood Type</vt:lpstr>
      <vt:lpstr>basic scout knots</vt:lpstr>
      <vt:lpstr>ROPE BaSICS ….</vt:lpstr>
      <vt:lpstr>Overhand and slip knots</vt:lpstr>
      <vt:lpstr>Square knot</vt:lpstr>
      <vt:lpstr>Sheet bend</vt:lpstr>
      <vt:lpstr>Two half hitches</vt:lpstr>
      <vt:lpstr>bowline</vt:lpstr>
      <vt:lpstr>Tautline hitch</vt:lpstr>
      <vt:lpstr>Tautline hitch</vt:lpstr>
      <vt:lpstr>clove hitch</vt:lpstr>
      <vt:lpstr>Get your Patch …   tell us how we did!!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 scout knots</dc:title>
  <dc:creator>Beth Carter</dc:creator>
  <cp:lastModifiedBy>Beth Carter</cp:lastModifiedBy>
  <cp:revision>6</cp:revision>
  <cp:lastPrinted>2018-10-20T04:19:53Z</cp:lastPrinted>
  <dcterms:created xsi:type="dcterms:W3CDTF">2017-10-21T07:55:23Z</dcterms:created>
  <dcterms:modified xsi:type="dcterms:W3CDTF">2019-10-19T03:09:42Z</dcterms:modified>
</cp:coreProperties>
</file>