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9" r:id="rId3"/>
    <p:sldId id="271" r:id="rId4"/>
    <p:sldId id="266" r:id="rId5"/>
    <p:sldId id="272" r:id="rId6"/>
    <p:sldId id="268" r:id="rId7"/>
    <p:sldId id="269" r:id="rId8"/>
    <p:sldId id="267" r:id="rId9"/>
    <p:sldId id="27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D65FA4-DB03-4145-9E1C-9AA329E22832}" v="28" dt="2019-10-19T02:49:05.4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10/18/2019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920DD-C439-4D54-82B3-4578422B7C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intermediate</a:t>
            </a:r>
            <a:br>
              <a:rPr lang="en-US" dirty="0"/>
            </a:br>
            <a:r>
              <a:rPr lang="en-US" dirty="0"/>
              <a:t>scout knots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5F5BC2-75A8-4CBD-A86C-78C113CF5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949536"/>
          </a:xfrm>
        </p:spPr>
        <p:txBody>
          <a:bodyPr>
            <a:normAutofit/>
          </a:bodyPr>
          <a:lstStyle/>
          <a:p>
            <a:r>
              <a:rPr lang="en-US" dirty="0"/>
              <a:t>2019 Chief Seattle PTC</a:t>
            </a:r>
          </a:p>
          <a:p>
            <a:r>
              <a:rPr lang="en-US" dirty="0"/>
              <a:t>October 19, 2019</a:t>
            </a:r>
          </a:p>
          <a:p>
            <a:r>
              <a:rPr lang="en-US" dirty="0"/>
              <a:t>Session 316: Intermediate Scout Knots</a:t>
            </a:r>
          </a:p>
          <a:p>
            <a:r>
              <a:rPr lang="en-US" dirty="0"/>
              <a:t>Beth Carter, Nick Carter, Nick Heaton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03700A-76BA-4900-9AF0-2B4EAA503AD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276" y="2823838"/>
            <a:ext cx="3935126" cy="3761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0181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1734785"/>
          </a:xfrm>
        </p:spPr>
        <p:txBody>
          <a:bodyPr/>
          <a:lstStyle/>
          <a:p>
            <a:r>
              <a:rPr lang="en-US" dirty="0"/>
              <a:t>You should already know 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752" y="2125980"/>
            <a:ext cx="8142392" cy="4046220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r>
              <a:rPr lang="en-US" altLang="en-US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Basic Scouting Knots …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endParaRPr lang="en-US" altLang="en-US" sz="1800" b="1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r>
              <a:rPr lang="en-US" altLang="en-US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	Overhand knot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r>
              <a:rPr lang="en-US" altLang="en-US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	Slip Knot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r>
              <a:rPr lang="en-US" altLang="en-US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	Square Knot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r>
              <a:rPr lang="en-US" altLang="en-US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	Two Half Hitches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r>
              <a:rPr lang="en-US" altLang="en-US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	Bowline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r>
              <a:rPr lang="en-US" altLang="en-US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	</a:t>
            </a:r>
            <a:r>
              <a:rPr lang="en-US" altLang="en-US" sz="1800" b="1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Tautline</a:t>
            </a:r>
            <a:r>
              <a:rPr lang="en-US" altLang="en-US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 Hitch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r>
              <a:rPr lang="en-US" altLang="en-US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	Clove Hitch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r>
              <a:rPr lang="en-US" dirty="0"/>
              <a:t>These knots are covered in the Basic Scouting Knots Class. If you’re not familiar with them, you can get the class materials (session 216) from the PTC web site,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3F2D42-18D1-4E7E-A0C9-3B65C4EA150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9040" y="6172200"/>
            <a:ext cx="609116" cy="62001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1D3C0E5-DF9C-42C2-9D06-91BBCF043E32}"/>
              </a:ext>
            </a:extLst>
          </p:cNvPr>
          <p:cNvSpPr txBox="1">
            <a:spLocks/>
          </p:cNvSpPr>
          <p:nvPr/>
        </p:nvSpPr>
        <p:spPr>
          <a:xfrm>
            <a:off x="91440" y="2910840"/>
            <a:ext cx="1554480" cy="1493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sz="9600" b="1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88451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93363"/>
            <a:ext cx="10058400" cy="1734785"/>
          </a:xfrm>
        </p:spPr>
        <p:txBody>
          <a:bodyPr/>
          <a:lstStyle/>
          <a:p>
            <a:r>
              <a:rPr lang="en-US" dirty="0"/>
              <a:t>Hitching tie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E652B7-C0D8-44EB-BB00-F45319D7535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7447" y="6128132"/>
            <a:ext cx="582326" cy="61635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5F44C80-255B-4B1B-8E82-3FB4CA97E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06330"/>
            <a:ext cx="10058400" cy="4050792"/>
          </a:xfrm>
        </p:spPr>
        <p:txBody>
          <a:bodyPr/>
          <a:lstStyle/>
          <a:p>
            <a:r>
              <a:rPr lang="en-US" dirty="0"/>
              <a:t>Quickly tied, temporary way to attach</a:t>
            </a:r>
            <a:br>
              <a:rPr lang="en-US" dirty="0"/>
            </a:br>
            <a:r>
              <a:rPr lang="en-US" dirty="0"/>
              <a:t>or secure something with a rope</a:t>
            </a:r>
          </a:p>
          <a:p>
            <a:r>
              <a:rPr lang="en-US" dirty="0"/>
              <a:t>Also a good starting point for the trucker’s</a:t>
            </a:r>
            <a:br>
              <a:rPr lang="en-US" dirty="0"/>
            </a:br>
            <a:r>
              <a:rPr lang="en-US" dirty="0"/>
              <a:t>hitch, up next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D93976-63C5-4C15-BD96-C6F805658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282" y="1287013"/>
            <a:ext cx="4371209" cy="336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49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707" y="264857"/>
            <a:ext cx="10058400" cy="1734785"/>
          </a:xfrm>
        </p:spPr>
        <p:txBody>
          <a:bodyPr/>
          <a:lstStyle/>
          <a:p>
            <a:r>
              <a:rPr lang="en-US" dirty="0"/>
              <a:t>Trucker’s hitch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25" y="2286000"/>
            <a:ext cx="10058400" cy="45720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A pulley with a locking knot:</a:t>
            </a:r>
          </a:p>
          <a:p>
            <a:r>
              <a:rPr lang="en-US" dirty="0"/>
              <a:t>Use it to tie down a load (canoe), to </a:t>
            </a:r>
            <a:br>
              <a:rPr lang="en-US" dirty="0"/>
            </a:br>
            <a:r>
              <a:rPr lang="en-US" dirty="0"/>
              <a:t>hang something (bear bag), or to </a:t>
            </a:r>
            <a:br>
              <a:rPr lang="en-US" dirty="0"/>
            </a:br>
            <a:r>
              <a:rPr lang="en-US" dirty="0"/>
              <a:t>secure something (tarp). It can be an</a:t>
            </a:r>
            <a:br>
              <a:rPr lang="en-US" dirty="0"/>
            </a:br>
            <a:r>
              <a:rPr lang="en-US" dirty="0"/>
              <a:t>an alternative to a </a:t>
            </a:r>
            <a:r>
              <a:rPr lang="en-US" dirty="0" err="1"/>
              <a:t>tautline</a:t>
            </a:r>
            <a:r>
              <a:rPr lang="en-US" dirty="0"/>
              <a:t> hitch.</a:t>
            </a:r>
          </a:p>
          <a:p>
            <a:r>
              <a:rPr lang="en-US" dirty="0"/>
              <a:t>Tie the hitching tie you just learned. </a:t>
            </a:r>
          </a:p>
          <a:p>
            <a:r>
              <a:rPr lang="en-US" dirty="0"/>
              <a:t>Tie a slip knot below the hitch where you’ll  be able to reach it, and tighten it. </a:t>
            </a:r>
          </a:p>
          <a:p>
            <a:r>
              <a:rPr lang="en-US" dirty="0"/>
              <a:t>Pull a loop from the working end of the rope through the slip loop. </a:t>
            </a:r>
          </a:p>
          <a:p>
            <a:r>
              <a:rPr lang="en-US" dirty="0"/>
              <a:t>Pull the cord inside that loop, tighten to secure the whole hitch.</a:t>
            </a:r>
          </a:p>
          <a:p>
            <a:r>
              <a:rPr lang="en-US" dirty="0"/>
              <a:t>If you need to adjust the hitch, loosen the last two loops and the pulley will slide freely. Adjust as needed, then redo the two loops to secure the hitch again.</a:t>
            </a:r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E652B7-C0D8-44EB-BB00-F45319D7535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7447" y="6128132"/>
            <a:ext cx="582326" cy="616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3DD5B2-D3B2-4707-9BA8-43FDDC7CE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384" y="457200"/>
            <a:ext cx="6472389" cy="345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27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93363"/>
            <a:ext cx="10058400" cy="1734785"/>
          </a:xfrm>
        </p:spPr>
        <p:txBody>
          <a:bodyPr/>
          <a:lstStyle/>
          <a:p>
            <a:r>
              <a:rPr lang="en-US" dirty="0"/>
              <a:t>Figure 8 knot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864311"/>
            <a:ext cx="5810346" cy="4572000"/>
          </a:xfrm>
        </p:spPr>
        <p:txBody>
          <a:bodyPr>
            <a:normAutofit/>
          </a:bodyPr>
          <a:lstStyle/>
          <a:p>
            <a:r>
              <a:rPr lang="en-US" dirty="0"/>
              <a:t>Most often used as a stopper knot, like an </a:t>
            </a:r>
            <a:br>
              <a:rPr lang="en-US" dirty="0"/>
            </a:br>
            <a:r>
              <a:rPr lang="en-US" dirty="0"/>
              <a:t>overhand. Figure 8 is stronger, easier to untie, and damages the cord less. Also called the Flemish Knot (in Ashley’s Book of Knots). </a:t>
            </a:r>
          </a:p>
          <a:p>
            <a:r>
              <a:rPr lang="en-US" dirty="0"/>
              <a:t>Make a loop like an upside down “p.”</a:t>
            </a:r>
          </a:p>
          <a:p>
            <a:r>
              <a:rPr lang="en-US" dirty="0"/>
              <a:t>Push the working end over and down through</a:t>
            </a:r>
            <a:br>
              <a:rPr lang="en-US" dirty="0"/>
            </a:br>
            <a:r>
              <a:rPr lang="en-US" dirty="0"/>
              <a:t>the loop of the p, making a figure 8.</a:t>
            </a:r>
          </a:p>
          <a:p>
            <a:r>
              <a:rPr lang="en-US" dirty="0"/>
              <a:t>Tighten.</a:t>
            </a:r>
          </a:p>
          <a:p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DF5C48-64F8-42CF-8134-493194F4CE1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444" y="6240422"/>
            <a:ext cx="643360" cy="600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E370FA1-600B-4316-A6A5-0CB29E055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285" y="1825594"/>
            <a:ext cx="4436725" cy="300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088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93363"/>
            <a:ext cx="10058400" cy="1734785"/>
          </a:xfrm>
        </p:spPr>
        <p:txBody>
          <a:bodyPr/>
          <a:lstStyle/>
          <a:p>
            <a:r>
              <a:rPr lang="en-US" dirty="0"/>
              <a:t>Timber hitch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864311"/>
            <a:ext cx="5810346" cy="4572000"/>
          </a:xfrm>
        </p:spPr>
        <p:txBody>
          <a:bodyPr>
            <a:normAutofit/>
          </a:bodyPr>
          <a:lstStyle/>
          <a:p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37C6A9-47BE-4F6A-AC0C-16D1A0EC4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321" y="1406171"/>
            <a:ext cx="5186874" cy="28623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6F24C5-1604-472A-BBF5-585BAE87E99B}"/>
              </a:ext>
            </a:extLst>
          </p:cNvPr>
          <p:cNvSpPr/>
          <p:nvPr/>
        </p:nvSpPr>
        <p:spPr>
          <a:xfrm>
            <a:off x="606640" y="2028147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Make a series of twists in the end of a line.</a:t>
            </a:r>
          </a:p>
          <a:p>
            <a:endParaRPr lang="en-US" dirty="0"/>
          </a:p>
          <a:p>
            <a:r>
              <a:rPr lang="en-US" dirty="0"/>
              <a:t>Insert </a:t>
            </a:r>
            <a:r>
              <a:rPr lang="en-US"/>
              <a:t>the long </a:t>
            </a:r>
            <a:r>
              <a:rPr lang="en-US" dirty="0"/>
              <a:t>end of the line through the</a:t>
            </a:r>
            <a:br>
              <a:rPr lang="en-US" dirty="0"/>
            </a:br>
            <a:r>
              <a:rPr lang="en-US" dirty="0"/>
              <a:t>loop formed by the twists. </a:t>
            </a:r>
          </a:p>
          <a:p>
            <a:endParaRPr lang="en-US" dirty="0"/>
          </a:p>
          <a:p>
            <a:r>
              <a:rPr lang="en-US" dirty="0"/>
              <a:t>The timber hitch is used to secure a rope round a post or any cylindrical object. It is also known as Bowyer’s Knot because it can be used to attach the end of a bowstring to a longbow.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A04935-C368-4564-B3A5-CEB2DC126B8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6760" y="6162681"/>
            <a:ext cx="603780" cy="547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9527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93363"/>
            <a:ext cx="10058400" cy="1734785"/>
          </a:xfrm>
        </p:spPr>
        <p:txBody>
          <a:bodyPr/>
          <a:lstStyle/>
          <a:p>
            <a:r>
              <a:rPr lang="en-US" dirty="0"/>
              <a:t>Double fisherman’s knot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704512"/>
            <a:ext cx="5810346" cy="3515649"/>
          </a:xfrm>
        </p:spPr>
        <p:txBody>
          <a:bodyPr>
            <a:normAutofit fontScale="55000" lnSpcReduction="20000"/>
          </a:bodyPr>
          <a:lstStyle/>
          <a:p>
            <a:endParaRPr lang="en-US" dirty="0"/>
          </a:p>
          <a:p>
            <a:r>
              <a:rPr lang="en-US" sz="4000" dirty="0"/>
              <a:t>Securely ties together the ends of one rope, forming a loop.  Also useful to make a sliding knot such as for a necklace.</a:t>
            </a:r>
          </a:p>
          <a:p>
            <a:r>
              <a:rPr lang="en-US" sz="4000" dirty="0"/>
              <a:t>Tie an overhand knot with two loops in each end or cord. Insert the long end of each cord through the other knot.</a:t>
            </a:r>
          </a:p>
          <a:p>
            <a:r>
              <a:rPr lang="en-US" sz="4000" dirty="0"/>
              <a:t>You can tie an overhand knot at the end as a stopper knot.</a:t>
            </a:r>
          </a:p>
          <a:p>
            <a:r>
              <a:rPr lang="en-US" sz="4000" dirty="0"/>
              <a:t>Double the short end of each knot back over itself and through its own knot. </a:t>
            </a:r>
          </a:p>
          <a:p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1657B-E464-4050-8152-8C29DF7FAFDC}"/>
              </a:ext>
            </a:extLst>
          </p:cNvPr>
          <p:cNvSpPr/>
          <p:nvPr/>
        </p:nvSpPr>
        <p:spPr>
          <a:xfrm>
            <a:off x="8652372" y="4749646"/>
            <a:ext cx="1802167" cy="470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6DC899-BB58-48C7-A979-7F39087A3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131" y="1704513"/>
            <a:ext cx="3942651" cy="36132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25A4D9-CBDE-4B0D-BEFC-ECA58EF855B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3418" y="6205830"/>
            <a:ext cx="575480" cy="523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4320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93363"/>
            <a:ext cx="10058400" cy="1734785"/>
          </a:xfrm>
        </p:spPr>
        <p:txBody>
          <a:bodyPr/>
          <a:lstStyle/>
          <a:p>
            <a:r>
              <a:rPr lang="en-US" dirty="0"/>
              <a:t>prusik knot(Hitch)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864311"/>
            <a:ext cx="5810346" cy="4572000"/>
          </a:xfrm>
        </p:spPr>
        <p:txBody>
          <a:bodyPr>
            <a:normAutofit/>
          </a:bodyPr>
          <a:lstStyle/>
          <a:p>
            <a:r>
              <a:rPr lang="en-US" dirty="0"/>
              <a:t>Slides up or down a stationary rope, but holds fast when weight is applied. </a:t>
            </a:r>
          </a:p>
          <a:p>
            <a:r>
              <a:rPr lang="en-US" dirty="0"/>
              <a:t>First, make a loop from a length of parachute cord or rope (hint: use the </a:t>
            </a:r>
            <a:r>
              <a:rPr lang="en-US"/>
              <a:t>Double Fisherman’s Knot).</a:t>
            </a:r>
            <a:endParaRPr lang="en-US" dirty="0"/>
          </a:p>
          <a:p>
            <a:r>
              <a:rPr lang="en-US" dirty="0"/>
              <a:t>Wrap the loop around the main line three times. The </a:t>
            </a:r>
            <a:r>
              <a:rPr lang="en-US" b="1" dirty="0"/>
              <a:t>prusik hitch</a:t>
            </a:r>
            <a:r>
              <a:rPr lang="en-US" dirty="0"/>
              <a:t> will slide easily along the rope, but it will jam when a load (horizontal or vertical) is applied.</a:t>
            </a:r>
          </a:p>
          <a:p>
            <a:r>
              <a:rPr lang="en-US" dirty="0"/>
              <a:t>The prusik is great in self-rescue situations. Mountaineers use it for footholds while climbing a vertical rope. Campers use it for rigging rain flies or rescuing rock-pinned canoes in a river.</a:t>
            </a:r>
          </a:p>
          <a:p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FCE16B-054C-4EE3-82ED-33D7D1595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0524" y="1708951"/>
            <a:ext cx="4419600" cy="4476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DF5C48-64F8-42CF-8134-493194F4CE1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444" y="6240422"/>
            <a:ext cx="643360" cy="600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0546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8600"/>
            <a:ext cx="10058400" cy="1734785"/>
          </a:xfrm>
        </p:spPr>
        <p:txBody>
          <a:bodyPr>
            <a:normAutofit/>
          </a:bodyPr>
          <a:lstStyle/>
          <a:p>
            <a:r>
              <a:rPr lang="en-US" dirty="0"/>
              <a:t>Get your Patch …</a:t>
            </a:r>
            <a:br>
              <a:rPr lang="en-US" dirty="0"/>
            </a:br>
            <a:r>
              <a:rPr lang="en-US" dirty="0"/>
              <a:t>		</a:t>
            </a:r>
            <a:r>
              <a:rPr lang="en-US" sz="4400" dirty="0"/>
              <a:t>tell us how we did!!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32986"/>
            <a:ext cx="10058400" cy="413921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b="1" dirty="0"/>
              <a:t>Please complete your session evaluation:</a:t>
            </a:r>
          </a:p>
          <a:p>
            <a:pPr lvl="0"/>
            <a:endParaRPr lang="en-US" sz="1600" dirty="0"/>
          </a:p>
          <a:p>
            <a:pPr lvl="1"/>
            <a:r>
              <a:rPr lang="en-US" sz="2000" dirty="0"/>
              <a:t>It’s online …Go to seaptc.org</a:t>
            </a:r>
          </a:p>
          <a:p>
            <a:pPr lvl="1"/>
            <a:r>
              <a:rPr lang="en-US" sz="2000" dirty="0"/>
              <a:t>Click “Class Evaluation”</a:t>
            </a:r>
          </a:p>
          <a:p>
            <a:pPr lvl="1"/>
            <a:r>
              <a:rPr lang="en-US" sz="2000" dirty="0"/>
              <a:t>You’ll need the evaluation code for each session (on class sticker)</a:t>
            </a:r>
            <a:br>
              <a:rPr lang="en-US" sz="2000" dirty="0"/>
            </a:br>
            <a:r>
              <a:rPr lang="en-US" sz="2000" dirty="0"/>
              <a:t>This is Session 316, evaluation code 1143</a:t>
            </a:r>
          </a:p>
          <a:p>
            <a:pPr lvl="1"/>
            <a:r>
              <a:rPr lang="en-US" sz="2000" dirty="0"/>
              <a:t>You’ll also need the identification number printed on your badge</a:t>
            </a:r>
          </a:p>
          <a:p>
            <a:pPr lvl="1"/>
            <a:r>
              <a:rPr lang="en-US" sz="2000" dirty="0"/>
              <a:t>Fill out each evaluation as you complete each session</a:t>
            </a:r>
          </a:p>
          <a:p>
            <a:pPr lvl="1"/>
            <a:r>
              <a:rPr lang="en-US" sz="2000" dirty="0"/>
              <a:t>Show  your final session instructor the confirmation page on your mobile device to receive …</a:t>
            </a:r>
          </a:p>
          <a:p>
            <a:pPr lvl="1"/>
            <a:r>
              <a:rPr lang="en-US" sz="2000" dirty="0"/>
              <a:t>THE PATCH … </a:t>
            </a:r>
            <a:r>
              <a:rPr lang="en-US" sz="2000" dirty="0" err="1"/>
              <a:t>tada</a:t>
            </a:r>
            <a:r>
              <a:rPr lang="en-US" sz="2000" dirty="0"/>
              <a:t>!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Thanks for coming to PTC 2019!!!!</a:t>
            </a:r>
          </a:p>
          <a:p>
            <a:r>
              <a:rPr lang="en-US" sz="800" dirty="0"/>
              <a:t> </a:t>
            </a:r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F2C584-B2E3-42F9-B9C5-A4A7BB53C03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820" y="313579"/>
            <a:ext cx="2733040" cy="2733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801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1720</TotalTime>
  <Words>330</Words>
  <Application>Microsoft Office PowerPoint</Application>
  <PresentationFormat>Widescreen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Century Gothic</vt:lpstr>
      <vt:lpstr>Rockwell</vt:lpstr>
      <vt:lpstr>Rockwell Condensed</vt:lpstr>
      <vt:lpstr>Symbol</vt:lpstr>
      <vt:lpstr>Wingdings</vt:lpstr>
      <vt:lpstr>Wood Type</vt:lpstr>
      <vt:lpstr>intermediate scout knots</vt:lpstr>
      <vt:lpstr>You should already know ….</vt:lpstr>
      <vt:lpstr>Hitching tie</vt:lpstr>
      <vt:lpstr>Trucker’s hitch</vt:lpstr>
      <vt:lpstr>Figure 8 knot</vt:lpstr>
      <vt:lpstr>Timber hitch</vt:lpstr>
      <vt:lpstr>Double fisherman’s knot</vt:lpstr>
      <vt:lpstr>prusik knot(Hitch)</vt:lpstr>
      <vt:lpstr>Get your Patch …   tell us how we did!!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 scout knots</dc:title>
  <dc:creator>Beth Carter</dc:creator>
  <cp:lastModifiedBy>Beth Carter</cp:lastModifiedBy>
  <cp:revision>10</cp:revision>
  <dcterms:created xsi:type="dcterms:W3CDTF">2017-10-21T07:55:23Z</dcterms:created>
  <dcterms:modified xsi:type="dcterms:W3CDTF">2019-10-19T03:05:56Z</dcterms:modified>
</cp:coreProperties>
</file>