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9144000"/>
  <p:notesSz cx="6858000" cy="9296400"/>
  <p:embeddedFontLst>
    <p:embeddedFont>
      <p:font typeface="Merriweather Sans"/>
      <p:regular r:id="rId34"/>
      <p:bold r:id="rId35"/>
      <p:italic r:id="rId36"/>
      <p:boldItalic r:id="rId37"/>
    </p:embeddedFont>
    <p:embeddedFont>
      <p:font typeface="Helvetica Neue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italic.fntdata"/><Relationship Id="rId20" Type="http://schemas.openxmlformats.org/officeDocument/2006/relationships/slide" Target="slides/slide15.xml"/><Relationship Id="rId41" Type="http://schemas.openxmlformats.org/officeDocument/2006/relationships/font" Target="fonts/HelveticaNeue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erriweatherSans-bold.fntdata"/><Relationship Id="rId12" Type="http://schemas.openxmlformats.org/officeDocument/2006/relationships/slide" Target="slides/slide7.xml"/><Relationship Id="rId34" Type="http://schemas.openxmlformats.org/officeDocument/2006/relationships/font" Target="fonts/MerriweatherSans-regular.fntdata"/><Relationship Id="rId15" Type="http://schemas.openxmlformats.org/officeDocument/2006/relationships/slide" Target="slides/slide10.xml"/><Relationship Id="rId37" Type="http://schemas.openxmlformats.org/officeDocument/2006/relationships/font" Target="fonts/MerriweatherSans-boldItalic.fntdata"/><Relationship Id="rId14" Type="http://schemas.openxmlformats.org/officeDocument/2006/relationships/slide" Target="slides/slide9.xml"/><Relationship Id="rId36" Type="http://schemas.openxmlformats.org/officeDocument/2006/relationships/font" Target="fonts/MerriweatherSans-italic.fntdata"/><Relationship Id="rId17" Type="http://schemas.openxmlformats.org/officeDocument/2006/relationships/slide" Target="slides/slide12.xml"/><Relationship Id="rId39" Type="http://schemas.openxmlformats.org/officeDocument/2006/relationships/font" Target="fonts/HelveticaNeue-bold.fntdata"/><Relationship Id="rId16" Type="http://schemas.openxmlformats.org/officeDocument/2006/relationships/slide" Target="slides/slide11.xml"/><Relationship Id="rId38" Type="http://schemas.openxmlformats.org/officeDocument/2006/relationships/font" Target="fonts/HelveticaNeu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049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11049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:notes"/>
          <p:cNvSpPr txBox="1"/>
          <p:nvPr/>
        </p:nvSpPr>
        <p:spPr>
          <a:xfrm>
            <a:off x="3884612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0b92186b_1_7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70b92186b_1_7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0b92186b_3_33:notes"/>
          <p:cNvSpPr txBox="1"/>
          <p:nvPr>
            <p:ph idx="1" type="body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70b92186b_3_33:notes"/>
          <p:cNvSpPr/>
          <p:nvPr>
            <p:ph idx="2" type="sldImg"/>
          </p:nvPr>
        </p:nvSpPr>
        <p:spPr>
          <a:xfrm>
            <a:off x="1143000" y="697230"/>
            <a:ext cx="45720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0b92186b_1_28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70b92186b_1_28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8d5ca994e_0_0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28d5ca994e_0_0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0b92186b_1_22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70b92186b_1_22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0b92186b_1_41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70b92186b_1_41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0b92186b_1_47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70b92186b_1_47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0b92186b_1_68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70b92186b_1_68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f04c2628_0_0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bf04c2628_0_0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f04c2628_0_10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bf04c2628_0_10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0b92186b_1_74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70b92186b_1_74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f04c2628_0_16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bf04c2628_0_16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0b92186b_1_60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70b92186b_1_60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f04c2628_0_34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bf04c2628_0_34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f04c2628_0_28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bf04c2628_0_28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f04c2628_0_42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bf04c2628_0_42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f04c2628_0_22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bf04c2628_0_22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f04c2628_0_56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bf04c2628_0_56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f04c2628_0_62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bf04c2628_0_62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f04c2628_0_69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bf04c2628_0_69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bf04c2628_0_75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bf04c2628_0_75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bf04c2628_0_81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bf04c2628_0_81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f04c2628_0_49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bf04c2628_0_49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f04c2628_0_87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bf04c2628_0_87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70b92186b_1_1:notes"/>
          <p:cNvSpPr/>
          <p:nvPr>
            <p:ph idx="2" type="sldImg"/>
          </p:nvPr>
        </p:nvSpPr>
        <p:spPr>
          <a:xfrm>
            <a:off x="1104900" y="696912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70b92186b_1_1:notes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70b92186b_1_1:notes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70b92186b_1_13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70b92186b_1_13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f389ac98_0_1:notes"/>
          <p:cNvSpPr txBox="1"/>
          <p:nvPr>
            <p:ph idx="1" type="body"/>
          </p:nvPr>
        </p:nvSpPr>
        <p:spPr>
          <a:xfrm>
            <a:off x="685800" y="4415790"/>
            <a:ext cx="5486400" cy="41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bf389ac98_0_1:notes"/>
          <p:cNvSpPr/>
          <p:nvPr>
            <p:ph idx="2" type="sldImg"/>
          </p:nvPr>
        </p:nvSpPr>
        <p:spPr>
          <a:xfrm>
            <a:off x="1143000" y="697230"/>
            <a:ext cx="4572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5800" y="16637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1371600" y="34194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 rot="5400000">
            <a:off x="5219701" y="1943100"/>
            <a:ext cx="4876799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 rot="5400000">
            <a:off x="1028701" y="-38099"/>
            <a:ext cx="4876799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2667000" y="-609600"/>
            <a:ext cx="380999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1792288" y="4581525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5"/>
          <p:cNvSpPr/>
          <p:nvPr>
            <p:ph idx="2" type="pic"/>
          </p:nvPr>
        </p:nvSpPr>
        <p:spPr>
          <a:xfrm>
            <a:off x="1792288" y="612775"/>
            <a:ext cx="5486400" cy="3883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792288" y="5148263"/>
            <a:ext cx="5486400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 sz="1200"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 sz="1000"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457200" y="533400"/>
            <a:ext cx="3008313" cy="9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575050" y="533399"/>
            <a:ext cx="5111750" cy="4876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 sz="3200"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 sz="2800"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 sz="2400"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2000"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2000"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2000"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2000"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2000"/>
            </a:lvl9pPr>
          </a:lstStyle>
          <a:p/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57200" y="1435101"/>
            <a:ext cx="3008313" cy="397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 sz="1200"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 sz="1000"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 b="1" sz="2400"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 b="1" sz="2000"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 b="1" sz="1800"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57200" y="2174875"/>
            <a:ext cx="4040188" cy="32353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 sz="2400"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 sz="2000"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 sz="1800"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600"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9pPr>
          </a:lstStyle>
          <a:p/>
        </p:txBody>
      </p:sp>
      <p:sp>
        <p:nvSpPr>
          <p:cNvPr id="41" name="Google Shape;41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 b="1" sz="2400"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 b="1" sz="2000"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 b="1" sz="1800"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 b="1" sz="1600"/>
            </a:lvl9pPr>
          </a:lstStyle>
          <a:p/>
        </p:txBody>
      </p:sp>
      <p:sp>
        <p:nvSpPr>
          <p:cNvPr id="42" name="Google Shape;42;p9"/>
          <p:cNvSpPr txBox="1"/>
          <p:nvPr>
            <p:ph idx="4" type="body"/>
          </p:nvPr>
        </p:nvSpPr>
        <p:spPr>
          <a:xfrm>
            <a:off x="4645025" y="2174875"/>
            <a:ext cx="4041775" cy="32353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 sz="2400"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 sz="2000"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 sz="1800"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600"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457200" y="1600201"/>
            <a:ext cx="4038600" cy="3809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 sz="2800"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 sz="2400"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 sz="2000"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800"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648200" y="1600201"/>
            <a:ext cx="4038600" cy="3809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 sz="2800"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 sz="2400"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 sz="2000"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800"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type="title"/>
          </p:nvPr>
        </p:nvSpPr>
        <p:spPr>
          <a:xfrm>
            <a:off x="722313" y="4014787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4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722313" y="2514600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457200" y="1600201"/>
            <a:ext cx="8229600" cy="3809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Custom Layou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1566862" y="274637"/>
            <a:ext cx="70437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2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57200" y="1600201"/>
            <a:ext cx="8229600" cy="4234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8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•"/>
              <a:defRPr b="1" sz="2400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–"/>
              <a:defRPr sz="2000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 rtl="0" algn="l">
              <a:spcBef>
                <a:spcPts val="36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•"/>
              <a:defRPr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 rtl="0" algn="l">
              <a:spcBef>
                <a:spcPts val="280"/>
              </a:spcBef>
              <a:spcAft>
                <a:spcPts val="0"/>
              </a:spcAft>
              <a:buClr>
                <a:srgbClr val="CF0031"/>
              </a:buClr>
              <a:buSzPts val="1400"/>
              <a:buFont typeface="Arial"/>
              <a:buChar char="–"/>
              <a:defRPr b="1" i="1" sz="1400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 rtl="0" algn="l">
              <a:spcBef>
                <a:spcPts val="24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»"/>
              <a:defRPr i="1" sz="1200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86800" y="6508750"/>
            <a:ext cx="4127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15"/>
          <p:cNvSpPr txBox="1"/>
          <p:nvPr>
            <p:ph idx="10" type="dt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png"/><Relationship Id="rId2" Type="http://schemas.openxmlformats.org/officeDocument/2006/relationships/image" Target="../media/image3.jp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3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nnivGrStandard_Rev.gif" id="12" name="Google Shape;12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23825" y="38100"/>
            <a:ext cx="2390775" cy="3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/>
          <p:nvPr>
            <p:ph idx="1" type="body"/>
          </p:nvPr>
        </p:nvSpPr>
        <p:spPr>
          <a:xfrm>
            <a:off x="457200" y="1600200"/>
            <a:ext cx="82296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FolioREVISED.jpg" id="14" name="Google Shape;14;p1"/>
          <p:cNvPicPr preferRelativeResize="0"/>
          <p:nvPr/>
        </p:nvPicPr>
        <p:blipFill rotWithShape="1">
          <a:blip r:embed="rId2">
            <a:alphaModFix/>
          </a:blip>
          <a:srcRect b="39384" l="86076" r="0" t="0"/>
          <a:stretch/>
        </p:blipFill>
        <p:spPr>
          <a:xfrm>
            <a:off x="5638800" y="5073650"/>
            <a:ext cx="3505200" cy="17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"/>
          <p:cNvSpPr txBox="1"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7575" y="6405562"/>
            <a:ext cx="1714500" cy="2159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Users/jaypointer/Desktop/Folio.png" id="56" name="Google Shape;56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5807075"/>
            <a:ext cx="9167812" cy="106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34200" y="5961062"/>
            <a:ext cx="1058862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nivGrStandard_White.png" id="58" name="Google Shape;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737" y="6508750"/>
            <a:ext cx="1830387" cy="296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DL_4K.png" id="59" name="Google Shape;5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325" y="328612"/>
            <a:ext cx="1003300" cy="103663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>
            <p:ph type="title"/>
          </p:nvPr>
        </p:nvSpPr>
        <p:spPr>
          <a:xfrm>
            <a:off x="1566862" y="274637"/>
            <a:ext cx="70437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8890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8890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8890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8890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0" sz="32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•"/>
              <a:defRPr b="1" i="0" sz="2400" u="none" cap="none" strike="noStrike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–"/>
              <a:defRPr b="0" i="0" sz="2000" u="none" cap="none" strike="noStrike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•"/>
              <a:defRPr b="0" i="0" sz="1800" u="none" cap="none" strike="noStrike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CF0031"/>
              </a:buClr>
              <a:buSzPts val="1400"/>
              <a:buFont typeface="Arial"/>
              <a:buChar char="–"/>
              <a:defRPr b="1" i="1" sz="1400" u="none" cap="none" strike="noStrike">
                <a:solidFill>
                  <a:srgbClr val="CF003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005AA3"/>
              </a:buClr>
              <a:buSzPts val="1400"/>
              <a:buFont typeface="Arial"/>
              <a:buChar char="»"/>
              <a:defRPr b="0" i="1" sz="1200" u="none" cap="none" strike="noStrike">
                <a:solidFill>
                  <a:srgbClr val="005AA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686800" y="6508750"/>
            <a:ext cx="4127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  <a:defRPr b="1" i="0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/>
          <p:nvPr>
            <p:ph idx="10" type="dt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indent="-889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indent="-8890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indent="-8890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indent="-8890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indent="-88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indent="-8890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indent="-8890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netsmartzkids.org/LearnWithClicky/BadNetiquetteStink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netsmartzkids.org/RoutersBirthdaySurprise/RBSPlay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netsmartz.org/scouting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scouting.org/cyberchip.aspx" TargetMode="External"/><Relationship Id="rId4" Type="http://schemas.openxmlformats.org/officeDocument/2006/relationships/hyperlink" Target="http://www.netsmartz.org/scouting" TargetMode="External"/><Relationship Id="rId5" Type="http://schemas.openxmlformats.org/officeDocument/2006/relationships/hyperlink" Target="https://www.commonsensemedia.org/" TargetMode="External"/><Relationship Id="rId6" Type="http://schemas.openxmlformats.org/officeDocument/2006/relationships/hyperlink" Target="http://www.beheroes.net/" TargetMode="External"/><Relationship Id="rId7" Type="http://schemas.openxmlformats.org/officeDocument/2006/relationships/hyperlink" Target="https://www.nsopw.gov/en/Education/FactsStatistics#technology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seaptc.org/ev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ctrTitle"/>
          </p:nvPr>
        </p:nvSpPr>
        <p:spPr>
          <a:xfrm>
            <a:off x="685800" y="16637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Teaching Internet Safety for Scouts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1371600" y="34194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/>
              <a:t>The BSA’s “Cyber Chip” program for Scouts Grades 1-12</a:t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Who am I and why am I standing up here?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Scouter for 7 Years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Father of 3, Ages 14, 11 and 11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IT/Tech Worker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Not a Security Expert or a Child Development/Safety Expert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Candor Disclaimer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Opinion Disclaimer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1566862" y="274637"/>
            <a:ext cx="70437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Science Fiction ROCKS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457200" y="1600200"/>
            <a:ext cx="8229600" cy="4233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What Sci-Fi Got RIGHT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SPACE TRAVEL</a:t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TELEVISION</a:t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CREDIT CARDS</a:t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CELL PHONES</a:t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SKYPE</a:t>
            </a:r>
            <a:endParaRPr b="1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What Sci-Fi MOSTLY Got Right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COMPUTERS</a:t>
            </a:r>
            <a:endParaRPr b="1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INTERNET</a:t>
            </a:r>
            <a:endParaRPr b="1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/>
              <a:t>WORLD WIDE WEB</a:t>
            </a:r>
            <a:endParaRPr b="1"/>
          </a:p>
          <a:p>
            <a:pPr indent="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</p:txBody>
      </p:sp>
      <p:sp>
        <p:nvSpPr>
          <p:cNvPr id="89" name="Google Shape;89;p18"/>
          <p:cNvSpPr txBox="1"/>
          <p:nvPr/>
        </p:nvSpPr>
        <p:spPr>
          <a:xfrm>
            <a:off x="8686800" y="6508750"/>
            <a:ext cx="4127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Science Fiction MISSED STUFF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What Sci-Fi Mostly MISSED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SPAM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SCAMS</a:t>
            </a:r>
            <a:endParaRPr b="1" sz="18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EBAY</a:t>
            </a:r>
            <a:endParaRPr b="1" sz="18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AMAZON</a:t>
            </a:r>
            <a:endParaRPr b="1" sz="18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TWITTER</a:t>
            </a:r>
            <a:endParaRPr b="1" sz="18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YOUTUBE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FACEBOOK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BAD APPS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CYBERBULLYING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1800"/>
              <a:t>TROLLS</a:t>
            </a:r>
            <a:endParaRPr b="1" sz="18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</p:txBody>
      </p:sp>
      <p:sp>
        <p:nvSpPr>
          <p:cNvPr id="96" name="Google Shape;96;p19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Science Fiction MISSED STUFF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2400"/>
              <a:t>And Especially:</a:t>
            </a:r>
            <a:endParaRPr b="1" sz="24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 sz="24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2400"/>
              <a:t>Rule 34</a:t>
            </a:r>
            <a:endParaRPr b="1" sz="24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b="1"/>
          </a:p>
        </p:txBody>
      </p:sp>
      <p:sp>
        <p:nvSpPr>
          <p:cNvPr id="103" name="Google Shape;103;p20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050" y="1343750"/>
            <a:ext cx="47625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 sz="4000"/>
              <a:t>Complexity</a:t>
            </a:r>
            <a:r>
              <a:rPr baseline="30000" lang="en-US" sz="4000"/>
              <a:t>3</a:t>
            </a:r>
            <a:endParaRPr baseline="30000" sz="4000"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4300"/>
              <a:t>The complexity of the environment our kids need to learn to navigate has increased exponentially.</a:t>
            </a:r>
            <a:endParaRPr b="1" i="1" sz="43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t/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700"/>
              <a:t>Near-Instant Access to</a:t>
            </a:r>
            <a:endParaRPr sz="27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Picture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Movie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Song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Book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Game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Every Store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300"/>
              <a:t>Billions of People</a:t>
            </a:r>
            <a:endParaRPr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b="1" lang="en-US" sz="2300"/>
              <a:t>Billions of People!</a:t>
            </a:r>
            <a:endParaRPr b="1" sz="2300"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Kids Face New Risks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100"/>
              <a:t>Free Range Kids Disclaimer</a:t>
            </a:r>
            <a:endParaRPr sz="21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100"/>
              <a:t>Lots of Online Fear Mongering</a:t>
            </a:r>
            <a:endParaRPr sz="21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100"/>
              <a:t>BUT:</a:t>
            </a:r>
            <a:endParaRPr sz="21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1 in 7 kids will receive an unwanted sexual solicitation online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Kids who engage in risky online behaviors are at higher risk of solicitations:</a:t>
            </a:r>
            <a:endParaRPr sz="2200"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800"/>
              <a:t>posting personal information</a:t>
            </a:r>
            <a:endParaRPr sz="1800"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800"/>
              <a:t>interacting with strangers online</a:t>
            </a:r>
            <a:endParaRPr sz="1800"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800"/>
              <a:t>accepting “friend” invitations from strangers</a:t>
            </a:r>
            <a:endParaRPr sz="18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65% of online sexual offenders use social networking sites to gather personal information i.e. school and home information</a:t>
            </a:r>
            <a:endParaRPr sz="2200"/>
          </a:p>
        </p:txBody>
      </p:sp>
      <p:sp>
        <p:nvSpPr>
          <p:cNvPr id="125" name="Google Shape;125;p23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Scouting Needs to Teach Kids New Skills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200"/>
              <a:t>How to Navigate Online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find information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recognize unreliable content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recognize inappropriate content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seek “trusted adult” help</a:t>
            </a:r>
            <a:endParaRPr sz="22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200"/>
              <a:t>How to Protect Themselves Online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protect personal information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avoid/report predators</a:t>
            </a:r>
            <a:endParaRPr sz="22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200"/>
              <a:t>How to Behave Online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show good “netiquette”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discourage/report inappropriate behavior</a:t>
            </a:r>
            <a:endParaRPr sz="2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2200"/>
              <a:t>discourage/report abuse or bullying</a:t>
            </a:r>
            <a:endParaRPr sz="22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2200"/>
              <a:t>		</a:t>
            </a:r>
            <a:endParaRPr sz="2200"/>
          </a:p>
        </p:txBody>
      </p:sp>
      <p:sp>
        <p:nvSpPr>
          <p:cNvPr id="132" name="Google Shape;132;p24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Online Scout Law</a:t>
            </a:r>
            <a:endParaRPr/>
          </a:p>
        </p:txBody>
      </p:sp>
      <p:sp>
        <p:nvSpPr>
          <p:cNvPr id="138" name="Google Shape;138;p25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175" y="1188250"/>
            <a:ext cx="3569025" cy="457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457200" y="1417625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3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i="0" lang="en-US" sz="2400">
                <a:solidFill>
                  <a:srgbClr val="005AA3"/>
                </a:solidFill>
              </a:rPr>
              <a:t>Developed in Partnership with Netsmartz (Center for Missing &amp; Exploited Children)</a:t>
            </a:r>
            <a:endParaRPr i="0" sz="2400">
              <a:solidFill>
                <a:srgbClr val="005AA3"/>
              </a:solidFill>
            </a:endParaRPr>
          </a:p>
          <a:p>
            <a:pPr indent="0" lvl="3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t/>
            </a:r>
            <a:endParaRPr i="0" sz="2400">
              <a:solidFill>
                <a:srgbClr val="005AA3"/>
              </a:solidFill>
            </a:endParaRPr>
          </a:p>
          <a:p>
            <a:pPr indent="0" lvl="3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i="0" lang="en-US" sz="2400">
                <a:solidFill>
                  <a:srgbClr val="005AA3"/>
                </a:solidFill>
              </a:rPr>
              <a:t>Teaches Appropriate Online Behavior and Safety From Tiger Cub to Eagle Scout:</a:t>
            </a:r>
            <a:endParaRPr i="0" sz="2400">
              <a:solidFill>
                <a:srgbClr val="005AA3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5AA3"/>
              </a:buClr>
              <a:buSzPts val="2400"/>
              <a:buChar char="●"/>
            </a:pPr>
            <a:r>
              <a:rPr lang="en-US"/>
              <a:t>Grades 1-3</a:t>
            </a:r>
            <a:endParaRPr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SzPts val="2400"/>
              <a:buChar char="●"/>
            </a:pPr>
            <a:r>
              <a:rPr lang="en-US"/>
              <a:t>Grades 4-5</a:t>
            </a:r>
            <a:endParaRPr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SzPts val="2400"/>
              <a:buChar char="●"/>
            </a:pPr>
            <a:r>
              <a:rPr lang="en-US"/>
              <a:t>Grades 6-8</a:t>
            </a:r>
            <a:endParaRPr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SzPts val="2400"/>
              <a:buChar char="●"/>
            </a:pPr>
            <a:r>
              <a:rPr lang="en-US"/>
              <a:t>Grades 9-12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Increasing Level of Depth/Complexity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Annual Refreshers</a:t>
            </a:r>
            <a:endParaRPr/>
          </a:p>
        </p:txBody>
      </p:sp>
      <p:sp>
        <p:nvSpPr>
          <p:cNvPr id="146" name="Google Shape;146;p26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Tigers, Wolves and Bears: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 Internet Safety Pledge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Netiquette Video Online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Online Game/Quiz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Re-tell What They’ve Learned 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Webelos I &amp; II: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 Internet Safety Pledge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Online Security Videos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Re-teach What They’ve Learned 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w/Unit Leader: Appropriate Use of Devices</a:t>
            </a:r>
            <a:endParaRPr/>
          </a:p>
        </p:txBody>
      </p:sp>
      <p:sp>
        <p:nvSpPr>
          <p:cNvPr id="160" name="Google Shape;160;p28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Boy Scouts Grades 6-8: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II Internet Safety Pledge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Appropriate Use Agreement w/Parents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Online Friend Video and Two Others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Teach What They’ve Learned (EDGE)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w/Unit Leader: Appropriate Use of Devices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9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EDGE: Four Step Method for Teaching a Skill: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Explain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Demonstrate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Guide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Enable</a:t>
            </a:r>
            <a:endParaRPr/>
          </a:p>
        </p:txBody>
      </p:sp>
      <p:sp>
        <p:nvSpPr>
          <p:cNvPr id="174" name="Google Shape;174;p30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Boy Scouts Grades 9-12: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II Internet Safety Pledge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Appropriate Use Agreement w/Parents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w/Parents Benefits &amp; Risks of Social Media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Three Online Videos: Impact of Social Media Sites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Teach What They’ve Learned (EDGE)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w/Unit Leader: Appropriate Use of Devices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31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Cub Scouts: Tigers, Wolves and Bears</a:t>
            </a:r>
            <a:endParaRPr/>
          </a:p>
        </p:txBody>
      </p:sp>
      <p:sp>
        <p:nvSpPr>
          <p:cNvPr id="187" name="Google Shape;187;p32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Internet Safety Pledge: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 will tell my trusted adult if anything makes me feel sad, scared, or confused.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 will ask my trusted adult before sharing information like my name, address, and phone number.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 won't meet face-to-face with anyone from the Internet.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 will always use good netiquette and not be rude or mean online.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2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Cub Scouts: Tigers, Wolves and Bears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Online “Netiquette” Video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Bad Netiquette Stinks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7 minutes</a:t>
            </a:r>
            <a:endParaRPr/>
          </a:p>
        </p:txBody>
      </p:sp>
      <p:sp>
        <p:nvSpPr>
          <p:cNvPr id="195" name="Google Shape;195;p33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Cub Scouts: Tigers, Wolves and Bears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Online Game / Quiz / Certificate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Router's Birthday Surprise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Cubs Must Complete the Game/Quiz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Print the Certificate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Adults can log in as “teacher” and navigate the map/game as they wish.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“Educator’s Guide” tab also has helpful information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4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Cub Scouts: Tigers, Wolves and Bears</a:t>
            </a:r>
            <a:endParaRPr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Retell What They’ve Learned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“Show and tell your family, den leader, den, or pack what you have learned.”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5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Cub Scouts: Webelos</a:t>
            </a:r>
            <a:endParaRPr/>
          </a:p>
        </p:txBody>
      </p:sp>
      <p:sp>
        <p:nvSpPr>
          <p:cNvPr id="215" name="Google Shape;215;p36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Same Internet Safety Pledge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Online Video: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Good Password Practices</a:t>
            </a:r>
            <a:endParaRPr/>
          </a:p>
          <a:p>
            <a:pPr indent="-342900" lvl="0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and one “elective” (video of their choice)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Demonstrate Internet Safety Principles to their Den Leader, Den or Pack using a “Teachable Recipe” (can be done solo or as a Den)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Discuss w/Unit Leader: Appropriate Use of Devices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6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222" name="Google Shape;222;p37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Boy Scouts Grades 6-8: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II Internet Safety Pledge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Appropriate Use Agreement w/Parents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Online Friend Video and Two Others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Teach What They’ve Learned (EDGE)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w/Unit Leader: Appropriate Use of Devices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The BSA’s Cyber Chip</a:t>
            </a:r>
            <a:endParaRPr/>
          </a:p>
        </p:txBody>
      </p:sp>
      <p:sp>
        <p:nvSpPr>
          <p:cNvPr id="229" name="Google Shape;229;p38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Boy Scouts Grades 9-12: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Level II Internet Safety Pledge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Appropriate Use Agreement w/Parents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w/Parents Benefits &amp; Risks of Social Media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Three Online Videos: Impact of Social Media Sites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Teach What They’ve Learned (EDGE)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Discuss w/Unit Leader: Appropriate Use of Devices</a:t>
            </a:r>
            <a:endParaRPr b="1" i="1" sz="1400" u="none" cap="none" strike="noStrike">
              <a:solidFill>
                <a:srgbClr val="CF003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8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In a Nutshell</a:t>
            </a:r>
            <a:endParaRPr/>
          </a:p>
        </p:txBody>
      </p:sp>
      <p:sp>
        <p:nvSpPr>
          <p:cNvPr id="236" name="Google Shape;236;p39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Kids Face New Challenges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 Need to Adapt Our Programs to Give Them the Skills They Need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 New Cyber Chip Programs Cover a Lot of Ground</a:t>
            </a:r>
            <a:endParaRPr/>
          </a:p>
        </p:txBody>
      </p:sp>
      <p:sp>
        <p:nvSpPr>
          <p:cNvPr id="237" name="Google Shape;237;p39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My Own Opinion</a:t>
            </a:r>
            <a:endParaRPr/>
          </a:p>
        </p:txBody>
      </p:sp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Cyber Chip Misses: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48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Incomplete: Lots more information at netsmartz.org</a:t>
            </a:r>
            <a:endParaRPr/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Fluffy: More Candid Options Are Out There</a:t>
            </a:r>
            <a:endParaRPr/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Changing Security Risks i.e. Nickname Quizzes</a:t>
            </a:r>
            <a:endParaRPr/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Question All Information (snopes.com)</a:t>
            </a:r>
            <a:endParaRPr/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Great General Media Ratings at commonsensemedia.org</a:t>
            </a:r>
            <a:endParaRPr/>
          </a:p>
        </p:txBody>
      </p:sp>
      <p:sp>
        <p:nvSpPr>
          <p:cNvPr id="244" name="Google Shape;244;p40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457200" y="3007225"/>
            <a:ext cx="82296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/>
              <a:t>QUESTIONS?</a:t>
            </a:r>
            <a:endParaRPr sz="10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Links</a:t>
            </a:r>
            <a:endParaRPr/>
          </a:p>
        </p:txBody>
      </p:sp>
      <p:sp>
        <p:nvSpPr>
          <p:cNvPr id="256" name="Google Shape;256;p42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BSA Cyber Chip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	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http://www.scouting.org/cyberchip.aspx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NetSmartz Scouting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	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http://www.netsmartz.org/scouting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Common Sense Media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	</a:t>
            </a:r>
            <a:r>
              <a:rPr lang="en-US" u="sng">
                <a:solidFill>
                  <a:schemeClr val="hlink"/>
                </a:solidFill>
                <a:hlinkClick r:id="rId5"/>
              </a:rPr>
              <a:t>https://www.commonsensemedia.org/</a:t>
            </a:r>
            <a:endParaRPr/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Jo Langford / Be Heroes</a:t>
            </a:r>
            <a:endParaRPr/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	</a:t>
            </a:r>
            <a:r>
              <a:rPr lang="en-US" u="sng">
                <a:solidFill>
                  <a:schemeClr val="hlink"/>
                </a:solidFill>
                <a:hlinkClick r:id="rId6"/>
              </a:rPr>
              <a:t>http://www.beheroes.net/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National Sex Offender Public Website, Facts and Statistics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/>
              <a:t>	</a:t>
            </a:r>
            <a:r>
              <a:rPr lang="en-US" u="sng">
                <a:solidFill>
                  <a:schemeClr val="hlink"/>
                </a:solidFill>
                <a:hlinkClick r:id="rId7"/>
              </a:rPr>
              <a:t>https://www.nsopw.gov/en/Education/FactsStatistics#technology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/>
          </a:p>
        </p:txBody>
      </p:sp>
      <p:sp>
        <p:nvSpPr>
          <p:cNvPr id="257" name="Google Shape;257;p42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/>
          <p:nvPr>
            <p:ph type="title"/>
          </p:nvPr>
        </p:nvSpPr>
        <p:spPr>
          <a:xfrm>
            <a:off x="1566862" y="274637"/>
            <a:ext cx="7043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0031"/>
              </a:buClr>
              <a:buFont typeface="Helvetica Neue"/>
              <a:buNone/>
            </a:pPr>
            <a:r>
              <a:rPr lang="en-US"/>
              <a:t>Class Evaluation</a:t>
            </a:r>
            <a:endParaRPr/>
          </a:p>
        </p:txBody>
      </p:sp>
      <p:sp>
        <p:nvSpPr>
          <p:cNvPr id="263" name="Google Shape;263;p43"/>
          <p:cNvSpPr txBox="1"/>
          <p:nvPr>
            <p:ph idx="1" type="body"/>
          </p:nvPr>
        </p:nvSpPr>
        <p:spPr>
          <a:xfrm>
            <a:off x="457200" y="1600200"/>
            <a:ext cx="8229600" cy="42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4100"/>
              <a:t>Evaluate this class at:</a:t>
            </a:r>
            <a:endParaRPr sz="4100"/>
          </a:p>
          <a:p>
            <a:pPr indent="45720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sz="4100"/>
          </a:p>
          <a:p>
            <a:pPr indent="45720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4100" u="sng">
                <a:solidFill>
                  <a:schemeClr val="hlink"/>
                </a:solidFill>
                <a:hlinkClick r:id="rId3"/>
              </a:rPr>
              <a:t>http://seaptc.org/eval</a:t>
            </a:r>
            <a:endParaRPr sz="4100"/>
          </a:p>
          <a:p>
            <a:pPr indent="45720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t/>
            </a:r>
            <a:endParaRPr sz="4100"/>
          </a:p>
          <a:p>
            <a:pPr indent="457200" lvl="1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5AA3"/>
              </a:buClr>
              <a:buFont typeface="Helvetica Neue"/>
              <a:buNone/>
            </a:pPr>
            <a:r>
              <a:rPr lang="en-US" sz="4100"/>
              <a:t>Session code: </a:t>
            </a:r>
            <a:r>
              <a:rPr lang="en-US" sz="4100"/>
              <a:t>1977</a:t>
            </a:r>
            <a:endParaRPr sz="4100"/>
          </a:p>
        </p:txBody>
      </p:sp>
      <p:sp>
        <p:nvSpPr>
          <p:cNvPr id="264" name="Google Shape;264;p43"/>
          <p:cNvSpPr txBox="1"/>
          <p:nvPr/>
        </p:nvSpPr>
        <p:spPr>
          <a:xfrm>
            <a:off x="8686800" y="6508750"/>
            <a:ext cx="41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B3D7"/>
              </a:buClr>
              <a:buFont typeface="Helvetica Neue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95B3D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