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332" r:id="rId2"/>
    <p:sldId id="303" r:id="rId3"/>
    <p:sldId id="258" r:id="rId4"/>
    <p:sldId id="264" r:id="rId5"/>
    <p:sldId id="322" r:id="rId6"/>
    <p:sldId id="358" r:id="rId7"/>
    <p:sldId id="359" r:id="rId8"/>
    <p:sldId id="360" r:id="rId9"/>
    <p:sldId id="357" r:id="rId10"/>
    <p:sldId id="361" r:id="rId11"/>
    <p:sldId id="362" r:id="rId12"/>
    <p:sldId id="363" r:id="rId13"/>
    <p:sldId id="374" r:id="rId14"/>
    <p:sldId id="375" r:id="rId15"/>
    <p:sldId id="370" r:id="rId16"/>
    <p:sldId id="371" r:id="rId17"/>
    <p:sldId id="372" r:id="rId18"/>
    <p:sldId id="339" r:id="rId19"/>
    <p:sldId id="364" r:id="rId20"/>
    <p:sldId id="365" r:id="rId21"/>
    <p:sldId id="366" r:id="rId22"/>
    <p:sldId id="367" r:id="rId23"/>
    <p:sldId id="368" r:id="rId24"/>
    <p:sldId id="369" r:id="rId25"/>
    <p:sldId id="376" r:id="rId26"/>
    <p:sldId id="373" r:id="rId27"/>
    <p:sldId id="342"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9504E4E-A562-4647-97F6-1BBF6AC43A79}">
          <p14:sldIdLst>
            <p14:sldId id="332"/>
            <p14:sldId id="303"/>
            <p14:sldId id="258"/>
            <p14:sldId id="264"/>
            <p14:sldId id="322"/>
            <p14:sldId id="358"/>
            <p14:sldId id="359"/>
            <p14:sldId id="360"/>
            <p14:sldId id="357"/>
            <p14:sldId id="361"/>
            <p14:sldId id="362"/>
            <p14:sldId id="363"/>
            <p14:sldId id="374"/>
            <p14:sldId id="375"/>
            <p14:sldId id="370"/>
            <p14:sldId id="371"/>
            <p14:sldId id="372"/>
            <p14:sldId id="339"/>
            <p14:sldId id="364"/>
            <p14:sldId id="365"/>
            <p14:sldId id="366"/>
            <p14:sldId id="367"/>
            <p14:sldId id="368"/>
            <p14:sldId id="369"/>
            <p14:sldId id="376"/>
            <p14:sldId id="373"/>
            <p14:sldId id="342"/>
          </p14:sldIdLst>
        </p14:section>
        <p14:section name="Untitled Section" id="{0203B67D-B35A-AC4C-B505-04B7EEAF9B52}">
          <p14:sldIdLst/>
        </p14:section>
      </p14:sectionLst>
    </p:ext>
    <p:ext uri="{EFAFB233-063F-42B5-8137-9DF3F51BA10A}">
      <p15:sld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endy Shaw" initials="WS" lastIdx="5" clrIdx="0">
    <p:extLst/>
  </p:cmAuthor>
  <p:cmAuthor id="2" name="April McMillan" initials="AM" lastIdx="1" clrIdx="1">
    <p:extLst/>
  </p:cmAuthor>
  <p:cmAuthor id="3" name="Effie Delimarkos" initials="ED" lastIdx="3" clrIdx="2">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5838"/>
    <a:srgbClr val="C7B384"/>
    <a:srgbClr val="DB6767"/>
    <a:srgbClr val="952524"/>
    <a:srgbClr val="EAA8A8"/>
    <a:srgbClr val="395169"/>
  </p:clrMru>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330" autoAdjust="0"/>
    <p:restoredTop sz="79554"/>
  </p:normalViewPr>
  <p:slideViewPr>
    <p:cSldViewPr snapToGrid="0">
      <p:cViewPr>
        <p:scale>
          <a:sx n="98" d="100"/>
          <a:sy n="98" d="100"/>
        </p:scale>
        <p:origin x="-828" y="13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45A6AD-7054-354F-83A4-8A6D35047999}" type="datetimeFigureOut">
              <a:rPr lang="en-US" smtClean="0"/>
              <a:t>9/30/2019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9224D3-FE22-7745-90FA-47852B6C07B9}" type="slidenum">
              <a:rPr lang="en-US" smtClean="0"/>
              <a:t>‹#›</a:t>
            </a:fld>
            <a:endParaRPr lang="en-US"/>
          </a:p>
        </p:txBody>
      </p:sp>
    </p:spTree>
    <p:extLst>
      <p:ext uri="{BB962C8B-B14F-4D97-AF65-F5344CB8AC3E}">
        <p14:creationId xmlns:p14="http://schemas.microsoft.com/office/powerpoint/2010/main" val="19838899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1</a:t>
            </a:fld>
            <a:endParaRPr lang="en-US"/>
          </a:p>
        </p:txBody>
      </p:sp>
    </p:spTree>
    <p:extLst>
      <p:ext uri="{BB962C8B-B14F-4D97-AF65-F5344CB8AC3E}">
        <p14:creationId xmlns:p14="http://schemas.microsoft.com/office/powerpoint/2010/main" val="33385190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2</a:t>
            </a:fld>
            <a:endParaRPr lang="en-US"/>
          </a:p>
        </p:txBody>
      </p:sp>
    </p:spTree>
    <p:extLst>
      <p:ext uri="{BB962C8B-B14F-4D97-AF65-F5344CB8AC3E}">
        <p14:creationId xmlns:p14="http://schemas.microsoft.com/office/powerpoint/2010/main" val="1885871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3</a:t>
            </a:fld>
            <a:endParaRPr lang="en-US"/>
          </a:p>
        </p:txBody>
      </p:sp>
    </p:spTree>
    <p:extLst>
      <p:ext uri="{BB962C8B-B14F-4D97-AF65-F5344CB8AC3E}">
        <p14:creationId xmlns:p14="http://schemas.microsoft.com/office/powerpoint/2010/main" val="21069354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4</a:t>
            </a:fld>
            <a:endParaRPr lang="en-US"/>
          </a:p>
        </p:txBody>
      </p:sp>
    </p:spTree>
    <p:extLst>
      <p:ext uri="{BB962C8B-B14F-4D97-AF65-F5344CB8AC3E}">
        <p14:creationId xmlns:p14="http://schemas.microsoft.com/office/powerpoint/2010/main" val="3121837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5</a:t>
            </a:fld>
            <a:endParaRPr lang="en-US"/>
          </a:p>
        </p:txBody>
      </p:sp>
    </p:spTree>
    <p:extLst>
      <p:ext uri="{BB962C8B-B14F-4D97-AF65-F5344CB8AC3E}">
        <p14:creationId xmlns:p14="http://schemas.microsoft.com/office/powerpoint/2010/main" val="12435173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6</a:t>
            </a:fld>
            <a:endParaRPr lang="en-US"/>
          </a:p>
        </p:txBody>
      </p:sp>
    </p:spTree>
    <p:extLst>
      <p:ext uri="{BB962C8B-B14F-4D97-AF65-F5344CB8AC3E}">
        <p14:creationId xmlns:p14="http://schemas.microsoft.com/office/powerpoint/2010/main" val="12435173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7</a:t>
            </a:fld>
            <a:endParaRPr lang="en-US"/>
          </a:p>
        </p:txBody>
      </p:sp>
    </p:spTree>
    <p:extLst>
      <p:ext uri="{BB962C8B-B14F-4D97-AF65-F5344CB8AC3E}">
        <p14:creationId xmlns:p14="http://schemas.microsoft.com/office/powerpoint/2010/main" val="12435173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8</a:t>
            </a:fld>
            <a:endParaRPr lang="en-US"/>
          </a:p>
        </p:txBody>
      </p:sp>
    </p:spTree>
    <p:extLst>
      <p:ext uri="{BB962C8B-B14F-4D97-AF65-F5344CB8AC3E}">
        <p14:creationId xmlns:p14="http://schemas.microsoft.com/office/powerpoint/2010/main" val="12435173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9</a:t>
            </a:fld>
            <a:endParaRPr lang="en-US"/>
          </a:p>
        </p:txBody>
      </p:sp>
    </p:spTree>
    <p:extLst>
      <p:ext uri="{BB962C8B-B14F-4D97-AF65-F5344CB8AC3E}">
        <p14:creationId xmlns:p14="http://schemas.microsoft.com/office/powerpoint/2010/main" val="35868891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10</a:t>
            </a:fld>
            <a:endParaRPr lang="en-US"/>
          </a:p>
        </p:txBody>
      </p:sp>
    </p:spTree>
    <p:extLst>
      <p:ext uri="{BB962C8B-B14F-4D97-AF65-F5344CB8AC3E}">
        <p14:creationId xmlns:p14="http://schemas.microsoft.com/office/powerpoint/2010/main" val="35868891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11</a:t>
            </a:fld>
            <a:endParaRPr lang="en-US"/>
          </a:p>
        </p:txBody>
      </p:sp>
    </p:spTree>
    <p:extLst>
      <p:ext uri="{BB962C8B-B14F-4D97-AF65-F5344CB8AC3E}">
        <p14:creationId xmlns:p14="http://schemas.microsoft.com/office/powerpoint/2010/main" val="35868891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12</a:t>
            </a:fld>
            <a:endParaRPr lang="en-US"/>
          </a:p>
        </p:txBody>
      </p:sp>
    </p:spTree>
    <p:extLst>
      <p:ext uri="{BB962C8B-B14F-4D97-AF65-F5344CB8AC3E}">
        <p14:creationId xmlns:p14="http://schemas.microsoft.com/office/powerpoint/2010/main" val="35868891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13</a:t>
            </a:fld>
            <a:endParaRPr lang="en-US"/>
          </a:p>
        </p:txBody>
      </p:sp>
    </p:spTree>
    <p:extLst>
      <p:ext uri="{BB962C8B-B14F-4D97-AF65-F5344CB8AC3E}">
        <p14:creationId xmlns:p14="http://schemas.microsoft.com/office/powerpoint/2010/main" val="35868891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14</a:t>
            </a:fld>
            <a:endParaRPr lang="en-US"/>
          </a:p>
        </p:txBody>
      </p:sp>
    </p:spTree>
    <p:extLst>
      <p:ext uri="{BB962C8B-B14F-4D97-AF65-F5344CB8AC3E}">
        <p14:creationId xmlns:p14="http://schemas.microsoft.com/office/powerpoint/2010/main" val="35868891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15</a:t>
            </a:fld>
            <a:endParaRPr lang="en-US"/>
          </a:p>
        </p:txBody>
      </p:sp>
    </p:spTree>
    <p:extLst>
      <p:ext uri="{BB962C8B-B14F-4D97-AF65-F5344CB8AC3E}">
        <p14:creationId xmlns:p14="http://schemas.microsoft.com/office/powerpoint/2010/main" val="20654322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16</a:t>
            </a:fld>
            <a:endParaRPr lang="en-US"/>
          </a:p>
        </p:txBody>
      </p:sp>
    </p:spTree>
    <p:extLst>
      <p:ext uri="{BB962C8B-B14F-4D97-AF65-F5344CB8AC3E}">
        <p14:creationId xmlns:p14="http://schemas.microsoft.com/office/powerpoint/2010/main" val="20654322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17</a:t>
            </a:fld>
            <a:endParaRPr lang="en-US"/>
          </a:p>
        </p:txBody>
      </p:sp>
    </p:spTree>
    <p:extLst>
      <p:ext uri="{BB962C8B-B14F-4D97-AF65-F5344CB8AC3E}">
        <p14:creationId xmlns:p14="http://schemas.microsoft.com/office/powerpoint/2010/main" val="20654322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18</a:t>
            </a:fld>
            <a:endParaRPr lang="en-US"/>
          </a:p>
        </p:txBody>
      </p:sp>
    </p:spTree>
    <p:extLst>
      <p:ext uri="{BB962C8B-B14F-4D97-AF65-F5344CB8AC3E}">
        <p14:creationId xmlns:p14="http://schemas.microsoft.com/office/powerpoint/2010/main" val="20654322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19</a:t>
            </a:fld>
            <a:endParaRPr lang="en-US"/>
          </a:p>
        </p:txBody>
      </p:sp>
    </p:spTree>
    <p:extLst>
      <p:ext uri="{BB962C8B-B14F-4D97-AF65-F5344CB8AC3E}">
        <p14:creationId xmlns:p14="http://schemas.microsoft.com/office/powerpoint/2010/main" val="20654322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20</a:t>
            </a:fld>
            <a:endParaRPr lang="en-US"/>
          </a:p>
        </p:txBody>
      </p:sp>
    </p:spTree>
    <p:extLst>
      <p:ext uri="{BB962C8B-B14F-4D97-AF65-F5344CB8AC3E}">
        <p14:creationId xmlns:p14="http://schemas.microsoft.com/office/powerpoint/2010/main" val="20654322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21</a:t>
            </a:fld>
            <a:endParaRPr lang="en-US"/>
          </a:p>
        </p:txBody>
      </p:sp>
    </p:spTree>
    <p:extLst>
      <p:ext uri="{BB962C8B-B14F-4D97-AF65-F5344CB8AC3E}">
        <p14:creationId xmlns:p14="http://schemas.microsoft.com/office/powerpoint/2010/main" val="20654322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22</a:t>
            </a:fld>
            <a:endParaRPr lang="en-US"/>
          </a:p>
        </p:txBody>
      </p:sp>
    </p:spTree>
    <p:extLst>
      <p:ext uri="{BB962C8B-B14F-4D97-AF65-F5344CB8AC3E}">
        <p14:creationId xmlns:p14="http://schemas.microsoft.com/office/powerpoint/2010/main" val="20654322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23</a:t>
            </a:fld>
            <a:endParaRPr lang="en-US"/>
          </a:p>
        </p:txBody>
      </p:sp>
    </p:spTree>
    <p:extLst>
      <p:ext uri="{BB962C8B-B14F-4D97-AF65-F5344CB8AC3E}">
        <p14:creationId xmlns:p14="http://schemas.microsoft.com/office/powerpoint/2010/main" val="20654322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24</a:t>
            </a:fld>
            <a:endParaRPr lang="en-US"/>
          </a:p>
        </p:txBody>
      </p:sp>
    </p:spTree>
    <p:extLst>
      <p:ext uri="{BB962C8B-B14F-4D97-AF65-F5344CB8AC3E}">
        <p14:creationId xmlns:p14="http://schemas.microsoft.com/office/powerpoint/2010/main" val="20654322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25</a:t>
            </a:fld>
            <a:endParaRPr lang="en-US"/>
          </a:p>
        </p:txBody>
      </p:sp>
    </p:spTree>
    <p:extLst>
      <p:ext uri="{BB962C8B-B14F-4D97-AF65-F5344CB8AC3E}">
        <p14:creationId xmlns:p14="http://schemas.microsoft.com/office/powerpoint/2010/main" val="20654322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Knowing that there will be times during the program that you need to be able to distinguish the gender of a troop or of a participant, use these terms for troops and these terms for individuals. </a:t>
            </a:r>
          </a:p>
          <a:p>
            <a:endParaRPr lang="en-US" dirty="0"/>
          </a:p>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26</a:t>
            </a:fld>
            <a:endParaRPr lang="en-US"/>
          </a:p>
        </p:txBody>
      </p:sp>
    </p:spTree>
    <p:extLst>
      <p:ext uri="{BB962C8B-B14F-4D97-AF65-F5344CB8AC3E}">
        <p14:creationId xmlns:p14="http://schemas.microsoft.com/office/powerpoint/2010/main" val="18686820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224D3-FE22-7745-90FA-47852B6C07B9}" type="slidenum">
              <a:rPr lang="en-US" smtClean="0"/>
              <a:t>27</a:t>
            </a:fld>
            <a:endParaRPr lang="en-US"/>
          </a:p>
        </p:txBody>
      </p:sp>
    </p:spTree>
    <p:extLst>
      <p:ext uri="{BB962C8B-B14F-4D97-AF65-F5344CB8AC3E}">
        <p14:creationId xmlns:p14="http://schemas.microsoft.com/office/powerpoint/2010/main" val="28593417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39648C-C492-4AFF-927B-476CF8571F0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DFE865B0-61EC-4D3B-9721-C71915DD6E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284FA13F-80A2-466E-8B58-F74231F3EA3B}"/>
              </a:ext>
            </a:extLst>
          </p:cNvPr>
          <p:cNvSpPr>
            <a:spLocks noGrp="1"/>
          </p:cNvSpPr>
          <p:nvPr>
            <p:ph type="dt" sz="half" idx="10"/>
          </p:nvPr>
        </p:nvSpPr>
        <p:spPr/>
        <p:txBody>
          <a:bodyPr/>
          <a:lstStyle/>
          <a:p>
            <a:fld id="{647E4C5F-B5E5-453A-BF73-37DF472D4AC5}" type="datetimeFigureOut">
              <a:rPr lang="en-US" smtClean="0"/>
              <a:t>9/30/2019</a:t>
            </a:fld>
            <a:endParaRPr lang="en-US"/>
          </a:p>
        </p:txBody>
      </p:sp>
      <p:sp>
        <p:nvSpPr>
          <p:cNvPr id="5" name="Footer Placeholder 4">
            <a:extLst>
              <a:ext uri="{FF2B5EF4-FFF2-40B4-BE49-F238E27FC236}">
                <a16:creationId xmlns:a16="http://schemas.microsoft.com/office/drawing/2014/main" xmlns="" id="{8E2D1FAB-36FF-487E-91CB-26E54BE7D1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E2E06574-BDCB-4803-9B27-7AF31D49D50E}"/>
              </a:ext>
            </a:extLst>
          </p:cNvPr>
          <p:cNvSpPr>
            <a:spLocks noGrp="1"/>
          </p:cNvSpPr>
          <p:nvPr>
            <p:ph type="sldNum" sz="quarter" idx="12"/>
          </p:nvPr>
        </p:nvSpPr>
        <p:spPr/>
        <p:txBody>
          <a:bodyPr/>
          <a:lstStyle/>
          <a:p>
            <a:fld id="{01EAEF58-2CB1-460C-938F-E45524928DA4}" type="slidenum">
              <a:rPr lang="en-US" smtClean="0"/>
              <a:t>‹#›</a:t>
            </a:fld>
            <a:endParaRPr lang="en-US"/>
          </a:p>
        </p:txBody>
      </p:sp>
    </p:spTree>
    <p:extLst>
      <p:ext uri="{BB962C8B-B14F-4D97-AF65-F5344CB8AC3E}">
        <p14:creationId xmlns:p14="http://schemas.microsoft.com/office/powerpoint/2010/main" val="3124894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018A5C3-3D06-4517-8EF2-C3FC9B7AAA7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E56E942A-92CE-42C7-A3BE-5AE2A4E9893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41217868-E986-4252-A25E-7E677ED7269C}"/>
              </a:ext>
            </a:extLst>
          </p:cNvPr>
          <p:cNvSpPr>
            <a:spLocks noGrp="1"/>
          </p:cNvSpPr>
          <p:nvPr>
            <p:ph type="dt" sz="half" idx="10"/>
          </p:nvPr>
        </p:nvSpPr>
        <p:spPr/>
        <p:txBody>
          <a:bodyPr/>
          <a:lstStyle/>
          <a:p>
            <a:fld id="{647E4C5F-B5E5-453A-BF73-37DF472D4AC5}" type="datetimeFigureOut">
              <a:rPr lang="en-US" smtClean="0"/>
              <a:t>9/30/2019</a:t>
            </a:fld>
            <a:endParaRPr lang="en-US"/>
          </a:p>
        </p:txBody>
      </p:sp>
      <p:sp>
        <p:nvSpPr>
          <p:cNvPr id="5" name="Footer Placeholder 4">
            <a:extLst>
              <a:ext uri="{FF2B5EF4-FFF2-40B4-BE49-F238E27FC236}">
                <a16:creationId xmlns:a16="http://schemas.microsoft.com/office/drawing/2014/main" xmlns="" id="{AC1B59B9-8F53-4B42-A7FF-F352362C39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09356778-C16B-4B55-AD15-256BA62CD988}"/>
              </a:ext>
            </a:extLst>
          </p:cNvPr>
          <p:cNvSpPr>
            <a:spLocks noGrp="1"/>
          </p:cNvSpPr>
          <p:nvPr>
            <p:ph type="sldNum" sz="quarter" idx="12"/>
          </p:nvPr>
        </p:nvSpPr>
        <p:spPr/>
        <p:txBody>
          <a:bodyPr/>
          <a:lstStyle/>
          <a:p>
            <a:fld id="{01EAEF58-2CB1-460C-938F-E45524928DA4}" type="slidenum">
              <a:rPr lang="en-US" smtClean="0"/>
              <a:t>‹#›</a:t>
            </a:fld>
            <a:endParaRPr lang="en-US"/>
          </a:p>
        </p:txBody>
      </p:sp>
    </p:spTree>
    <p:extLst>
      <p:ext uri="{BB962C8B-B14F-4D97-AF65-F5344CB8AC3E}">
        <p14:creationId xmlns:p14="http://schemas.microsoft.com/office/powerpoint/2010/main" val="438585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0B00FD-8968-4EA9-B9E5-1C0C2E79B35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04E77E3D-A768-4D15-8D16-C7C8D15940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0ACE2E54-F4E9-41D3-8220-2E7BB5A322A2}"/>
              </a:ext>
            </a:extLst>
          </p:cNvPr>
          <p:cNvSpPr>
            <a:spLocks noGrp="1"/>
          </p:cNvSpPr>
          <p:nvPr>
            <p:ph type="dt" sz="half" idx="10"/>
          </p:nvPr>
        </p:nvSpPr>
        <p:spPr/>
        <p:txBody>
          <a:bodyPr/>
          <a:lstStyle/>
          <a:p>
            <a:fld id="{647E4C5F-B5E5-453A-BF73-37DF472D4AC5}" type="datetimeFigureOut">
              <a:rPr lang="en-US" smtClean="0"/>
              <a:t>9/30/2019</a:t>
            </a:fld>
            <a:endParaRPr lang="en-US"/>
          </a:p>
        </p:txBody>
      </p:sp>
      <p:sp>
        <p:nvSpPr>
          <p:cNvPr id="5" name="Footer Placeholder 4">
            <a:extLst>
              <a:ext uri="{FF2B5EF4-FFF2-40B4-BE49-F238E27FC236}">
                <a16:creationId xmlns:a16="http://schemas.microsoft.com/office/drawing/2014/main" xmlns="" id="{BC58DB75-AC88-4699-A0B9-D98828C7E1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2BD34FF5-B24F-49F7-B2B0-AB5AAA57873C}"/>
              </a:ext>
            </a:extLst>
          </p:cNvPr>
          <p:cNvSpPr>
            <a:spLocks noGrp="1"/>
          </p:cNvSpPr>
          <p:nvPr>
            <p:ph type="sldNum" sz="quarter" idx="12"/>
          </p:nvPr>
        </p:nvSpPr>
        <p:spPr/>
        <p:txBody>
          <a:bodyPr/>
          <a:lstStyle/>
          <a:p>
            <a:fld id="{01EAEF58-2CB1-460C-938F-E45524928DA4}" type="slidenum">
              <a:rPr lang="en-US" smtClean="0"/>
              <a:t>‹#›</a:t>
            </a:fld>
            <a:endParaRPr lang="en-US"/>
          </a:p>
        </p:txBody>
      </p:sp>
    </p:spTree>
    <p:extLst>
      <p:ext uri="{BB962C8B-B14F-4D97-AF65-F5344CB8AC3E}">
        <p14:creationId xmlns:p14="http://schemas.microsoft.com/office/powerpoint/2010/main" val="40155240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2A55609-E2F5-4C55-B625-11C22AB94E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F88D1407-0614-4B2B-AC6F-5F5DB047D80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B19C756E-D403-419A-9E17-2D075D67B76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23AB9E84-DCFC-458C-A511-D92B1269B47D}"/>
              </a:ext>
            </a:extLst>
          </p:cNvPr>
          <p:cNvSpPr>
            <a:spLocks noGrp="1"/>
          </p:cNvSpPr>
          <p:nvPr>
            <p:ph type="dt" sz="half" idx="10"/>
          </p:nvPr>
        </p:nvSpPr>
        <p:spPr/>
        <p:txBody>
          <a:bodyPr/>
          <a:lstStyle/>
          <a:p>
            <a:fld id="{647E4C5F-B5E5-453A-BF73-37DF472D4AC5}" type="datetimeFigureOut">
              <a:rPr lang="en-US" smtClean="0"/>
              <a:t>9/30/2019</a:t>
            </a:fld>
            <a:endParaRPr lang="en-US"/>
          </a:p>
        </p:txBody>
      </p:sp>
      <p:sp>
        <p:nvSpPr>
          <p:cNvPr id="6" name="Footer Placeholder 5">
            <a:extLst>
              <a:ext uri="{FF2B5EF4-FFF2-40B4-BE49-F238E27FC236}">
                <a16:creationId xmlns:a16="http://schemas.microsoft.com/office/drawing/2014/main" xmlns="" id="{F5387296-C188-422C-B33E-8EE19CA641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3ABAC829-98C4-4F80-AD1C-B3ED756E1292}"/>
              </a:ext>
            </a:extLst>
          </p:cNvPr>
          <p:cNvSpPr>
            <a:spLocks noGrp="1"/>
          </p:cNvSpPr>
          <p:nvPr>
            <p:ph type="sldNum" sz="quarter" idx="12"/>
          </p:nvPr>
        </p:nvSpPr>
        <p:spPr/>
        <p:txBody>
          <a:bodyPr/>
          <a:lstStyle/>
          <a:p>
            <a:fld id="{01EAEF58-2CB1-460C-938F-E45524928DA4}" type="slidenum">
              <a:rPr lang="en-US" smtClean="0"/>
              <a:t>‹#›</a:t>
            </a:fld>
            <a:endParaRPr lang="en-US"/>
          </a:p>
        </p:txBody>
      </p:sp>
    </p:spTree>
    <p:extLst>
      <p:ext uri="{BB962C8B-B14F-4D97-AF65-F5344CB8AC3E}">
        <p14:creationId xmlns:p14="http://schemas.microsoft.com/office/powerpoint/2010/main" val="30853278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CF0F15-5F1C-4DA5-9A6A-F630D754807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33DFC9F9-D0D9-4928-B166-477AD3F7CB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BD11A317-F3EE-4381-872B-AF97EEB6984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DF2E33BF-0B74-41C6-AAF5-56E651DC4A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42F427E3-DF65-4744-B779-0F909D490B6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9A6362E0-F2EF-4DC1-A319-102805136D19}"/>
              </a:ext>
            </a:extLst>
          </p:cNvPr>
          <p:cNvSpPr>
            <a:spLocks noGrp="1"/>
          </p:cNvSpPr>
          <p:nvPr>
            <p:ph type="dt" sz="half" idx="10"/>
          </p:nvPr>
        </p:nvSpPr>
        <p:spPr/>
        <p:txBody>
          <a:bodyPr/>
          <a:lstStyle/>
          <a:p>
            <a:fld id="{647E4C5F-B5E5-453A-BF73-37DF472D4AC5}" type="datetimeFigureOut">
              <a:rPr lang="en-US" smtClean="0"/>
              <a:t>9/30/2019</a:t>
            </a:fld>
            <a:endParaRPr lang="en-US"/>
          </a:p>
        </p:txBody>
      </p:sp>
      <p:sp>
        <p:nvSpPr>
          <p:cNvPr id="8" name="Footer Placeholder 7">
            <a:extLst>
              <a:ext uri="{FF2B5EF4-FFF2-40B4-BE49-F238E27FC236}">
                <a16:creationId xmlns:a16="http://schemas.microsoft.com/office/drawing/2014/main" xmlns="" id="{66EFE4C2-C231-4A3B-BABA-451C35299D8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947A70EB-EDE3-44A2-8DC3-0BC0065F314C}"/>
              </a:ext>
            </a:extLst>
          </p:cNvPr>
          <p:cNvSpPr>
            <a:spLocks noGrp="1"/>
          </p:cNvSpPr>
          <p:nvPr>
            <p:ph type="sldNum" sz="quarter" idx="12"/>
          </p:nvPr>
        </p:nvSpPr>
        <p:spPr/>
        <p:txBody>
          <a:bodyPr/>
          <a:lstStyle/>
          <a:p>
            <a:fld id="{01EAEF58-2CB1-460C-938F-E45524928DA4}" type="slidenum">
              <a:rPr lang="en-US" smtClean="0"/>
              <a:t>‹#›</a:t>
            </a:fld>
            <a:endParaRPr lang="en-US"/>
          </a:p>
        </p:txBody>
      </p:sp>
    </p:spTree>
    <p:extLst>
      <p:ext uri="{BB962C8B-B14F-4D97-AF65-F5344CB8AC3E}">
        <p14:creationId xmlns:p14="http://schemas.microsoft.com/office/powerpoint/2010/main" val="1967837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61BC849-2FF5-4C7E-8E04-3ED4307EF8C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36A33C6D-F625-4244-99BC-2639E0F4B133}"/>
              </a:ext>
            </a:extLst>
          </p:cNvPr>
          <p:cNvSpPr>
            <a:spLocks noGrp="1"/>
          </p:cNvSpPr>
          <p:nvPr>
            <p:ph type="dt" sz="half" idx="10"/>
          </p:nvPr>
        </p:nvSpPr>
        <p:spPr/>
        <p:txBody>
          <a:bodyPr/>
          <a:lstStyle/>
          <a:p>
            <a:fld id="{647E4C5F-B5E5-453A-BF73-37DF472D4AC5}" type="datetimeFigureOut">
              <a:rPr lang="en-US" smtClean="0"/>
              <a:t>9/30/2019</a:t>
            </a:fld>
            <a:endParaRPr lang="en-US"/>
          </a:p>
        </p:txBody>
      </p:sp>
      <p:sp>
        <p:nvSpPr>
          <p:cNvPr id="4" name="Footer Placeholder 3">
            <a:extLst>
              <a:ext uri="{FF2B5EF4-FFF2-40B4-BE49-F238E27FC236}">
                <a16:creationId xmlns:a16="http://schemas.microsoft.com/office/drawing/2014/main" xmlns="" id="{AC5D3949-6989-489D-9153-EF3B00A4DBF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7EAA7971-46C5-4192-AC9A-849337BA976F}"/>
              </a:ext>
            </a:extLst>
          </p:cNvPr>
          <p:cNvSpPr>
            <a:spLocks noGrp="1"/>
          </p:cNvSpPr>
          <p:nvPr>
            <p:ph type="sldNum" sz="quarter" idx="12"/>
          </p:nvPr>
        </p:nvSpPr>
        <p:spPr/>
        <p:txBody>
          <a:bodyPr/>
          <a:lstStyle/>
          <a:p>
            <a:fld id="{01EAEF58-2CB1-460C-938F-E45524928DA4}" type="slidenum">
              <a:rPr lang="en-US" smtClean="0"/>
              <a:t>‹#›</a:t>
            </a:fld>
            <a:endParaRPr lang="en-US"/>
          </a:p>
        </p:txBody>
      </p:sp>
    </p:spTree>
    <p:extLst>
      <p:ext uri="{BB962C8B-B14F-4D97-AF65-F5344CB8AC3E}">
        <p14:creationId xmlns:p14="http://schemas.microsoft.com/office/powerpoint/2010/main" val="36680508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7A0EF9C8-3550-4901-80C8-6857933204D9}"/>
              </a:ext>
            </a:extLst>
          </p:cNvPr>
          <p:cNvSpPr>
            <a:spLocks noGrp="1"/>
          </p:cNvSpPr>
          <p:nvPr>
            <p:ph type="dt" sz="half" idx="10"/>
          </p:nvPr>
        </p:nvSpPr>
        <p:spPr/>
        <p:txBody>
          <a:bodyPr/>
          <a:lstStyle/>
          <a:p>
            <a:fld id="{647E4C5F-B5E5-453A-BF73-37DF472D4AC5}" type="datetimeFigureOut">
              <a:rPr lang="en-US" smtClean="0"/>
              <a:t>9/30/2019</a:t>
            </a:fld>
            <a:endParaRPr lang="en-US"/>
          </a:p>
        </p:txBody>
      </p:sp>
      <p:sp>
        <p:nvSpPr>
          <p:cNvPr id="3" name="Footer Placeholder 2">
            <a:extLst>
              <a:ext uri="{FF2B5EF4-FFF2-40B4-BE49-F238E27FC236}">
                <a16:creationId xmlns:a16="http://schemas.microsoft.com/office/drawing/2014/main" xmlns="" id="{2E1829C1-EE83-4532-B876-BFBFD3D9EF9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68F27F5C-3E12-4B0D-905C-B16C11A04842}"/>
              </a:ext>
            </a:extLst>
          </p:cNvPr>
          <p:cNvSpPr>
            <a:spLocks noGrp="1"/>
          </p:cNvSpPr>
          <p:nvPr>
            <p:ph type="sldNum" sz="quarter" idx="12"/>
          </p:nvPr>
        </p:nvSpPr>
        <p:spPr/>
        <p:txBody>
          <a:bodyPr/>
          <a:lstStyle/>
          <a:p>
            <a:fld id="{01EAEF58-2CB1-460C-938F-E45524928DA4}" type="slidenum">
              <a:rPr lang="en-US" smtClean="0"/>
              <a:t>‹#›</a:t>
            </a:fld>
            <a:endParaRPr lang="en-US"/>
          </a:p>
        </p:txBody>
      </p:sp>
    </p:spTree>
    <p:extLst>
      <p:ext uri="{BB962C8B-B14F-4D97-AF65-F5344CB8AC3E}">
        <p14:creationId xmlns:p14="http://schemas.microsoft.com/office/powerpoint/2010/main" val="819400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B0125BE-BBD0-499C-A810-9451092AF5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EA222610-145E-4B60-8F60-96AF9F6BE8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9C3A8B7D-D70A-4435-AAE0-D2A466C52F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FA85F142-DA50-4C64-BEF9-3A5DD3B343DB}"/>
              </a:ext>
            </a:extLst>
          </p:cNvPr>
          <p:cNvSpPr>
            <a:spLocks noGrp="1"/>
          </p:cNvSpPr>
          <p:nvPr>
            <p:ph type="dt" sz="half" idx="10"/>
          </p:nvPr>
        </p:nvSpPr>
        <p:spPr/>
        <p:txBody>
          <a:bodyPr/>
          <a:lstStyle/>
          <a:p>
            <a:fld id="{647E4C5F-B5E5-453A-BF73-37DF472D4AC5}" type="datetimeFigureOut">
              <a:rPr lang="en-US" smtClean="0"/>
              <a:t>9/30/2019</a:t>
            </a:fld>
            <a:endParaRPr lang="en-US"/>
          </a:p>
        </p:txBody>
      </p:sp>
      <p:sp>
        <p:nvSpPr>
          <p:cNvPr id="6" name="Footer Placeholder 5">
            <a:extLst>
              <a:ext uri="{FF2B5EF4-FFF2-40B4-BE49-F238E27FC236}">
                <a16:creationId xmlns:a16="http://schemas.microsoft.com/office/drawing/2014/main" xmlns="" id="{14DD2E36-CA6B-47CB-943C-3A5E19F864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412D156E-4C28-4A9A-9FA6-362FADE37E39}"/>
              </a:ext>
            </a:extLst>
          </p:cNvPr>
          <p:cNvSpPr>
            <a:spLocks noGrp="1"/>
          </p:cNvSpPr>
          <p:nvPr>
            <p:ph type="sldNum" sz="quarter" idx="12"/>
          </p:nvPr>
        </p:nvSpPr>
        <p:spPr/>
        <p:txBody>
          <a:bodyPr/>
          <a:lstStyle/>
          <a:p>
            <a:fld id="{01EAEF58-2CB1-460C-938F-E45524928DA4}" type="slidenum">
              <a:rPr lang="en-US" smtClean="0"/>
              <a:t>‹#›</a:t>
            </a:fld>
            <a:endParaRPr lang="en-US"/>
          </a:p>
        </p:txBody>
      </p:sp>
    </p:spTree>
    <p:extLst>
      <p:ext uri="{BB962C8B-B14F-4D97-AF65-F5344CB8AC3E}">
        <p14:creationId xmlns:p14="http://schemas.microsoft.com/office/powerpoint/2010/main" val="23377734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509950-692D-470D-B3A1-953F932C26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28D3BD10-7D78-44B8-9D90-086CD1323A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131A73BC-B693-4C79-8D24-AE5522F9E3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CECF4AAF-C586-44C5-B88E-DBF484FC55BC}"/>
              </a:ext>
            </a:extLst>
          </p:cNvPr>
          <p:cNvSpPr>
            <a:spLocks noGrp="1"/>
          </p:cNvSpPr>
          <p:nvPr>
            <p:ph type="dt" sz="half" idx="10"/>
          </p:nvPr>
        </p:nvSpPr>
        <p:spPr/>
        <p:txBody>
          <a:bodyPr/>
          <a:lstStyle/>
          <a:p>
            <a:fld id="{647E4C5F-B5E5-453A-BF73-37DF472D4AC5}" type="datetimeFigureOut">
              <a:rPr lang="en-US" smtClean="0"/>
              <a:t>9/30/2019</a:t>
            </a:fld>
            <a:endParaRPr lang="en-US"/>
          </a:p>
        </p:txBody>
      </p:sp>
      <p:sp>
        <p:nvSpPr>
          <p:cNvPr id="6" name="Footer Placeholder 5">
            <a:extLst>
              <a:ext uri="{FF2B5EF4-FFF2-40B4-BE49-F238E27FC236}">
                <a16:creationId xmlns:a16="http://schemas.microsoft.com/office/drawing/2014/main" xmlns="" id="{04A2EB13-7A19-4AA4-A182-757E72DE20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3C42074F-2EE7-4AD5-BF85-CAC95569876B}"/>
              </a:ext>
            </a:extLst>
          </p:cNvPr>
          <p:cNvSpPr>
            <a:spLocks noGrp="1"/>
          </p:cNvSpPr>
          <p:nvPr>
            <p:ph type="sldNum" sz="quarter" idx="12"/>
          </p:nvPr>
        </p:nvSpPr>
        <p:spPr/>
        <p:txBody>
          <a:bodyPr/>
          <a:lstStyle/>
          <a:p>
            <a:fld id="{01EAEF58-2CB1-460C-938F-E45524928DA4}" type="slidenum">
              <a:rPr lang="en-US" smtClean="0"/>
              <a:t>‹#›</a:t>
            </a:fld>
            <a:endParaRPr lang="en-US"/>
          </a:p>
        </p:txBody>
      </p:sp>
    </p:spTree>
    <p:extLst>
      <p:ext uri="{BB962C8B-B14F-4D97-AF65-F5344CB8AC3E}">
        <p14:creationId xmlns:p14="http://schemas.microsoft.com/office/powerpoint/2010/main" val="177969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07F08F-7834-4FBA-8D66-FCF14D6151B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609D9259-21C8-4286-A533-40904186671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835D45C1-D5B4-4D55-AF81-FCE980482EA9}"/>
              </a:ext>
            </a:extLst>
          </p:cNvPr>
          <p:cNvSpPr>
            <a:spLocks noGrp="1"/>
          </p:cNvSpPr>
          <p:nvPr>
            <p:ph type="dt" sz="half" idx="10"/>
          </p:nvPr>
        </p:nvSpPr>
        <p:spPr/>
        <p:txBody>
          <a:bodyPr/>
          <a:lstStyle/>
          <a:p>
            <a:fld id="{647E4C5F-B5E5-453A-BF73-37DF472D4AC5}" type="datetimeFigureOut">
              <a:rPr lang="en-US" smtClean="0"/>
              <a:t>9/30/2019</a:t>
            </a:fld>
            <a:endParaRPr lang="en-US"/>
          </a:p>
        </p:txBody>
      </p:sp>
      <p:sp>
        <p:nvSpPr>
          <p:cNvPr id="5" name="Footer Placeholder 4">
            <a:extLst>
              <a:ext uri="{FF2B5EF4-FFF2-40B4-BE49-F238E27FC236}">
                <a16:creationId xmlns:a16="http://schemas.microsoft.com/office/drawing/2014/main" xmlns="" id="{CBAB1A6E-23FC-48A7-BBED-998E9A34FA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634015ED-8A50-4B33-9C51-093D176E38BE}"/>
              </a:ext>
            </a:extLst>
          </p:cNvPr>
          <p:cNvSpPr>
            <a:spLocks noGrp="1"/>
          </p:cNvSpPr>
          <p:nvPr>
            <p:ph type="sldNum" sz="quarter" idx="12"/>
          </p:nvPr>
        </p:nvSpPr>
        <p:spPr/>
        <p:txBody>
          <a:bodyPr/>
          <a:lstStyle/>
          <a:p>
            <a:fld id="{01EAEF58-2CB1-460C-938F-E45524928DA4}" type="slidenum">
              <a:rPr lang="en-US" smtClean="0"/>
              <a:t>‹#›</a:t>
            </a:fld>
            <a:endParaRPr lang="en-US"/>
          </a:p>
        </p:txBody>
      </p:sp>
    </p:spTree>
    <p:extLst>
      <p:ext uri="{BB962C8B-B14F-4D97-AF65-F5344CB8AC3E}">
        <p14:creationId xmlns:p14="http://schemas.microsoft.com/office/powerpoint/2010/main" val="3497070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F8FAF473-D385-40B1-B556-5FA5073B800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182096FE-1937-4CF8-9377-ABBB8535416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B934375-9FB4-494B-BC9C-667DCF7F9DC3}"/>
              </a:ext>
            </a:extLst>
          </p:cNvPr>
          <p:cNvSpPr>
            <a:spLocks noGrp="1"/>
          </p:cNvSpPr>
          <p:nvPr>
            <p:ph type="dt" sz="half" idx="10"/>
          </p:nvPr>
        </p:nvSpPr>
        <p:spPr/>
        <p:txBody>
          <a:bodyPr/>
          <a:lstStyle/>
          <a:p>
            <a:fld id="{647E4C5F-B5E5-453A-BF73-37DF472D4AC5}" type="datetimeFigureOut">
              <a:rPr lang="en-US" smtClean="0"/>
              <a:t>9/30/2019</a:t>
            </a:fld>
            <a:endParaRPr lang="en-US"/>
          </a:p>
        </p:txBody>
      </p:sp>
      <p:sp>
        <p:nvSpPr>
          <p:cNvPr id="5" name="Footer Placeholder 4">
            <a:extLst>
              <a:ext uri="{FF2B5EF4-FFF2-40B4-BE49-F238E27FC236}">
                <a16:creationId xmlns:a16="http://schemas.microsoft.com/office/drawing/2014/main" xmlns="" id="{91988493-6FC3-44DA-8C84-61D9FB9A40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8F471D14-E8C2-40C0-8A78-7D2FCF122D2E}"/>
              </a:ext>
            </a:extLst>
          </p:cNvPr>
          <p:cNvSpPr>
            <a:spLocks noGrp="1"/>
          </p:cNvSpPr>
          <p:nvPr>
            <p:ph type="sldNum" sz="quarter" idx="12"/>
          </p:nvPr>
        </p:nvSpPr>
        <p:spPr/>
        <p:txBody>
          <a:bodyPr/>
          <a:lstStyle/>
          <a:p>
            <a:fld id="{01EAEF58-2CB1-460C-938F-E45524928DA4}" type="slidenum">
              <a:rPr lang="en-US" smtClean="0"/>
              <a:t>‹#›</a:t>
            </a:fld>
            <a:endParaRPr lang="en-US"/>
          </a:p>
        </p:txBody>
      </p:sp>
    </p:spTree>
    <p:extLst>
      <p:ext uri="{BB962C8B-B14F-4D97-AF65-F5344CB8AC3E}">
        <p14:creationId xmlns:p14="http://schemas.microsoft.com/office/powerpoint/2010/main" val="23251057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B3B9F04B-CA77-4D5C-B1EB-01D6430D0F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34C3E7A0-B892-4436-B0B6-B1F4D5FCA7E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41358860-0A80-4137-8861-7B25ABE5F6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7E4C5F-B5E5-453A-BF73-37DF472D4AC5}" type="datetimeFigureOut">
              <a:rPr lang="en-US" smtClean="0"/>
              <a:t>9/30/2019</a:t>
            </a:fld>
            <a:endParaRPr lang="en-US"/>
          </a:p>
        </p:txBody>
      </p:sp>
      <p:sp>
        <p:nvSpPr>
          <p:cNvPr id="5" name="Footer Placeholder 4">
            <a:extLst>
              <a:ext uri="{FF2B5EF4-FFF2-40B4-BE49-F238E27FC236}">
                <a16:creationId xmlns:a16="http://schemas.microsoft.com/office/drawing/2014/main" xmlns="" id="{C8359005-C24E-4691-8535-71C09A41746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CA38BCC6-640F-4EB4-9078-5B493D1612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EAEF58-2CB1-460C-938F-E45524928DA4}" type="slidenum">
              <a:rPr lang="en-US" smtClean="0"/>
              <a:t>‹#›</a:t>
            </a:fld>
            <a:endParaRPr lang="en-US"/>
          </a:p>
        </p:txBody>
      </p:sp>
    </p:spTree>
    <p:extLst>
      <p:ext uri="{BB962C8B-B14F-4D97-AF65-F5344CB8AC3E}">
        <p14:creationId xmlns:p14="http://schemas.microsoft.com/office/powerpoint/2010/main" val="3699713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1.png"/><Relationship Id="rId7"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10" Type="http://schemas.openxmlformats.org/officeDocument/2006/relationships/image" Target="../media/image8.jpg"/><Relationship Id="rId4" Type="http://schemas.openxmlformats.org/officeDocument/2006/relationships/image" Target="../media/image2.png"/><Relationship Id="rId9" Type="http://schemas.openxmlformats.org/officeDocument/2006/relationships/image" Target="../media/image7.jp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hyperlink" Target="https://www.nwac.us/"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hyperlink" Target="https://www.nwac.us/" TargetMode="Externa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https://www.nwac.us/" TargetMode="Externa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hyperlink" Target="https://www.nwac.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B1D855-203A-48A5-A219-A7FD0BD2C51E}"/>
              </a:ext>
            </a:extLst>
          </p:cNvPr>
          <p:cNvSpPr>
            <a:spLocks noGrp="1"/>
          </p:cNvSpPr>
          <p:nvPr>
            <p:ph type="title"/>
          </p:nvPr>
        </p:nvSpPr>
        <p:spPr>
          <a:xfrm>
            <a:off x="320535" y="141007"/>
            <a:ext cx="8229600" cy="914400"/>
          </a:xfrm>
        </p:spPr>
        <p:txBody>
          <a:bodyPr>
            <a:normAutofit/>
          </a:bodyPr>
          <a:lstStyle/>
          <a:p>
            <a:r>
              <a:rPr lang="en-US" sz="3600" dirty="0" smtClean="0">
                <a:solidFill>
                  <a:srgbClr val="C7B384"/>
                </a:solidFill>
                <a:latin typeface="Franklin Gothic Demi Cond" panose="020B0706030402020204" pitchFamily="34" charset="0"/>
              </a:rPr>
              <a:t>Winter Sports Safety	</a:t>
            </a:r>
            <a:endParaRPr lang="en-US" sz="3600" dirty="0">
              <a:solidFill>
                <a:srgbClr val="C7B384"/>
              </a:solidFill>
              <a:latin typeface="Franklin Gothic Demi Cond" panose="020B0706030402020204" pitchFamily="34" charset="0"/>
            </a:endParaRPr>
          </a:p>
        </p:txBody>
      </p:sp>
      <p:sp>
        <p:nvSpPr>
          <p:cNvPr id="9" name="TextBox 8">
            <a:extLst>
              <a:ext uri="{FF2B5EF4-FFF2-40B4-BE49-F238E27FC236}">
                <a16:creationId xmlns:a16="http://schemas.microsoft.com/office/drawing/2014/main" xmlns="" id="{BA951DE1-E55F-4B29-A103-450C6C36A933}"/>
              </a:ext>
            </a:extLst>
          </p:cNvPr>
          <p:cNvSpPr txBox="1"/>
          <p:nvPr/>
        </p:nvSpPr>
        <p:spPr>
          <a:xfrm>
            <a:off x="320535" y="1055407"/>
            <a:ext cx="9611256" cy="6155531"/>
          </a:xfrm>
          <a:prstGeom prst="rect">
            <a:avLst/>
          </a:prstGeom>
          <a:noFill/>
        </p:spPr>
        <p:txBody>
          <a:bodyPr wrap="square" rtlCol="0">
            <a:spAutoFit/>
          </a:bodyPr>
          <a:lstStyle/>
          <a:p>
            <a:endParaRPr lang="en-US" sz="3200" dirty="0">
              <a:solidFill>
                <a:srgbClr val="545838"/>
              </a:solidFill>
              <a:latin typeface="Franklin Gothic Medium Cond" panose="020B0606030402020204" pitchFamily="34" charset="0"/>
            </a:endParaRPr>
          </a:p>
          <a:p>
            <a:pPr fontAlgn="base"/>
            <a:r>
              <a:rPr lang="en-US" sz="3600" dirty="0" smtClean="0"/>
              <a:t>Class #  </a:t>
            </a:r>
            <a:r>
              <a:rPr lang="en-US" sz="3600" dirty="0"/>
              <a:t>623 </a:t>
            </a:r>
            <a:endParaRPr lang="en-US" sz="3600" dirty="0" smtClean="0"/>
          </a:p>
          <a:p>
            <a:pPr fontAlgn="base"/>
            <a:endParaRPr lang="en-US" sz="3600" dirty="0"/>
          </a:p>
          <a:p>
            <a:pPr fontAlgn="base"/>
            <a:r>
              <a:rPr lang="en-US" sz="3600" dirty="0" smtClean="0"/>
              <a:t>Winter </a:t>
            </a:r>
            <a:r>
              <a:rPr lang="en-US" sz="3600" dirty="0"/>
              <a:t>Sports Safety; description: Learn the basics of avalanche safety, how to spot and avoid terrain hazards, and what to do when wild weather hits. Will also touch on the proper use of equipment and clothing. Great for everyone from experienced winter sports enthusiasts to beginners.</a:t>
            </a:r>
          </a:p>
          <a:p>
            <a:pPr fontAlgn="base"/>
            <a:r>
              <a:rPr lang="en-US" dirty="0"/>
              <a:t/>
            </a:r>
            <a:br>
              <a:rPr lang="en-US" dirty="0"/>
            </a:br>
            <a:endParaRPr lang="en-US" dirty="0"/>
          </a:p>
          <a:p>
            <a:pPr fontAlgn="base"/>
            <a:endParaRPr lang="en-US" dirty="0"/>
          </a:p>
          <a:p>
            <a:pPr marL="914400" lvl="1" indent="-457200">
              <a:buFontTx/>
              <a:buChar char="-"/>
            </a:pPr>
            <a:endParaRPr lang="en-US" sz="2000" dirty="0">
              <a:solidFill>
                <a:srgbClr val="545838"/>
              </a:solidFill>
              <a:latin typeface="Franklin Gothic Medium Cond" panose="020B0606030402020204" pitchFamily="34" charset="0"/>
            </a:endParaRPr>
          </a:p>
        </p:txBody>
      </p:sp>
      <p:sp>
        <p:nvSpPr>
          <p:cNvPr id="4" name="Title 1">
            <a:extLst>
              <a:ext uri="{FF2B5EF4-FFF2-40B4-BE49-F238E27FC236}">
                <a16:creationId xmlns:a16="http://schemas.microsoft.com/office/drawing/2014/main" xmlns="" id="{CB8BE223-98A9-4784-A493-E7455B91F9DD}"/>
              </a:ext>
            </a:extLst>
          </p:cNvPr>
          <p:cNvSpPr txBox="1">
            <a:spLocks/>
          </p:cNvSpPr>
          <p:nvPr/>
        </p:nvSpPr>
        <p:spPr>
          <a:xfrm>
            <a:off x="8897468" y="405467"/>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SLIDE SUB-TITLE</a:t>
            </a:r>
          </a:p>
        </p:txBody>
      </p:sp>
      <p:pic>
        <p:nvPicPr>
          <p:cNvPr id="6" name="Picture 5" descr="A close up of a logo&#10;&#10;Description automatically generated">
            <a:extLst>
              <a:ext uri="{FF2B5EF4-FFF2-40B4-BE49-F238E27FC236}">
                <a16:creationId xmlns:a16="http://schemas.microsoft.com/office/drawing/2014/main" xmlns="" id="{58D63E4E-B670-3C45-AF33-7D75BC06C6F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877300" y="0"/>
            <a:ext cx="3314700" cy="6858000"/>
          </a:xfrm>
          <a:prstGeom prst="rect">
            <a:avLst/>
          </a:prstGeom>
        </p:spPr>
      </p:pic>
      <p:sp>
        <p:nvSpPr>
          <p:cNvPr id="8" name="Title 1">
            <a:extLst>
              <a:ext uri="{FF2B5EF4-FFF2-40B4-BE49-F238E27FC236}">
                <a16:creationId xmlns:a16="http://schemas.microsoft.com/office/drawing/2014/main" xmlns="" id="{E0D6E274-8393-B14D-A8FD-EE89C6823D29}"/>
              </a:ext>
            </a:extLst>
          </p:cNvPr>
          <p:cNvSpPr txBox="1">
            <a:spLocks/>
          </p:cNvSpPr>
          <p:nvPr/>
        </p:nvSpPr>
        <p:spPr>
          <a:xfrm>
            <a:off x="8893754" y="412904"/>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1800" dirty="0">
              <a:solidFill>
                <a:schemeClr val="bg1"/>
              </a:solidFill>
              <a:latin typeface="Franklin Gothic Medium Cond" panose="020B0606030402020204" pitchFamily="34" charset="0"/>
            </a:endParaRPr>
          </a:p>
        </p:txBody>
      </p:sp>
    </p:spTree>
    <p:extLst>
      <p:ext uri="{BB962C8B-B14F-4D97-AF65-F5344CB8AC3E}">
        <p14:creationId xmlns:p14="http://schemas.microsoft.com/office/powerpoint/2010/main" val="8394350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B1D855-203A-48A5-A219-A7FD0BD2C51E}"/>
              </a:ext>
            </a:extLst>
          </p:cNvPr>
          <p:cNvSpPr>
            <a:spLocks noGrp="1"/>
          </p:cNvSpPr>
          <p:nvPr>
            <p:ph type="title"/>
          </p:nvPr>
        </p:nvSpPr>
        <p:spPr>
          <a:xfrm>
            <a:off x="320535" y="141007"/>
            <a:ext cx="8229600" cy="914400"/>
          </a:xfrm>
        </p:spPr>
        <p:txBody>
          <a:bodyPr>
            <a:normAutofit/>
          </a:bodyPr>
          <a:lstStyle/>
          <a:p>
            <a:r>
              <a:rPr lang="en-US" sz="3600" dirty="0" smtClean="0">
                <a:solidFill>
                  <a:srgbClr val="C7B384"/>
                </a:solidFill>
                <a:latin typeface="Franklin Gothic Demi Cond" panose="020B0706030402020204" pitchFamily="34" charset="0"/>
              </a:rPr>
              <a:t>Winter Sports / Activities</a:t>
            </a:r>
            <a:endParaRPr lang="en-US" sz="3600" dirty="0">
              <a:solidFill>
                <a:srgbClr val="C7B384"/>
              </a:solidFill>
              <a:latin typeface="Franklin Gothic Demi Cond" panose="020B0706030402020204" pitchFamily="34" charset="0"/>
            </a:endParaRPr>
          </a:p>
        </p:txBody>
      </p:sp>
      <p:sp>
        <p:nvSpPr>
          <p:cNvPr id="4" name="Title 1">
            <a:extLst>
              <a:ext uri="{FF2B5EF4-FFF2-40B4-BE49-F238E27FC236}">
                <a16:creationId xmlns:a16="http://schemas.microsoft.com/office/drawing/2014/main" xmlns="" id="{CB8BE223-98A9-4784-A493-E7455B91F9DD}"/>
              </a:ext>
            </a:extLst>
          </p:cNvPr>
          <p:cNvSpPr txBox="1">
            <a:spLocks/>
          </p:cNvSpPr>
          <p:nvPr/>
        </p:nvSpPr>
        <p:spPr>
          <a:xfrm>
            <a:off x="8897468" y="405467"/>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SLIDE SUB-TITLE</a:t>
            </a:r>
          </a:p>
        </p:txBody>
      </p:sp>
      <p:pic>
        <p:nvPicPr>
          <p:cNvPr id="6" name="Picture 5" descr="A close up of a logo&#10;&#10;Description automatically generated">
            <a:extLst>
              <a:ext uri="{FF2B5EF4-FFF2-40B4-BE49-F238E27FC236}">
                <a16:creationId xmlns:a16="http://schemas.microsoft.com/office/drawing/2014/main" xmlns="" id="{58D63E4E-B670-3C45-AF33-7D75BC06C6F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877300" y="0"/>
            <a:ext cx="3314700" cy="6858000"/>
          </a:xfrm>
          <a:prstGeom prst="rect">
            <a:avLst/>
          </a:prstGeom>
        </p:spPr>
      </p:pic>
      <p:sp>
        <p:nvSpPr>
          <p:cNvPr id="8" name="Title 1">
            <a:extLst>
              <a:ext uri="{FF2B5EF4-FFF2-40B4-BE49-F238E27FC236}">
                <a16:creationId xmlns:a16="http://schemas.microsoft.com/office/drawing/2014/main" xmlns="" id="{E0D6E274-8393-B14D-A8FD-EE89C6823D29}"/>
              </a:ext>
            </a:extLst>
          </p:cNvPr>
          <p:cNvSpPr txBox="1">
            <a:spLocks/>
          </p:cNvSpPr>
          <p:nvPr/>
        </p:nvSpPr>
        <p:spPr>
          <a:xfrm>
            <a:off x="8893754" y="412904"/>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1800" dirty="0">
              <a:solidFill>
                <a:schemeClr val="bg1"/>
              </a:solidFill>
              <a:latin typeface="Franklin Gothic Medium Cond" panose="020B0606030402020204" pitchFamily="34" charset="0"/>
            </a:endParaRPr>
          </a:p>
        </p:txBody>
      </p:sp>
      <p:pic>
        <p:nvPicPr>
          <p:cNvPr id="3" name="Picture 2"/>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11285" y="943582"/>
            <a:ext cx="3680336" cy="4075889"/>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83710" y="4173622"/>
            <a:ext cx="3297677" cy="2412459"/>
          </a:xfrm>
          <a:prstGeom prst="rect">
            <a:avLst/>
          </a:prstGeom>
        </p:spPr>
      </p:pic>
      <p:pic>
        <p:nvPicPr>
          <p:cNvPr id="7" name="Picture 6"/>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7826192" y="1128408"/>
            <a:ext cx="3673117" cy="3220801"/>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57949" y="4192164"/>
            <a:ext cx="3597416" cy="2393917"/>
          </a:xfrm>
          <a:prstGeom prst="rect">
            <a:avLst/>
          </a:prstGeom>
        </p:spPr>
      </p:pic>
      <p:pic>
        <p:nvPicPr>
          <p:cNvPr id="11" name="Picture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26220" y="509383"/>
            <a:ext cx="2099099" cy="3154384"/>
          </a:xfrm>
          <a:prstGeom prst="rect">
            <a:avLst/>
          </a:prstGeom>
        </p:spPr>
      </p:pic>
      <p:pic>
        <p:nvPicPr>
          <p:cNvPr id="12" name="Picture 1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285537" y="4023690"/>
            <a:ext cx="3172412" cy="2376247"/>
          </a:xfrm>
          <a:prstGeom prst="rect">
            <a:avLst/>
          </a:prstGeom>
        </p:spPr>
      </p:pic>
      <p:pic>
        <p:nvPicPr>
          <p:cNvPr id="13" name="Picture 1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229887" y="995733"/>
            <a:ext cx="2619375" cy="1743075"/>
          </a:xfrm>
          <a:prstGeom prst="rect">
            <a:avLst/>
          </a:prstGeom>
        </p:spPr>
      </p:pic>
    </p:spTree>
    <p:extLst>
      <p:ext uri="{BB962C8B-B14F-4D97-AF65-F5344CB8AC3E}">
        <p14:creationId xmlns:p14="http://schemas.microsoft.com/office/powerpoint/2010/main" val="17483255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E90E0B90-7969-458E-AA6D-E89C6316F291}"/>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350" y="0"/>
            <a:ext cx="12179300" cy="6858000"/>
          </a:xfrm>
          <a:prstGeom prst="rect">
            <a:avLst/>
          </a:prstGeom>
        </p:spPr>
      </p:pic>
      <p:sp>
        <p:nvSpPr>
          <p:cNvPr id="6" name="TextBox 5">
            <a:extLst>
              <a:ext uri="{FF2B5EF4-FFF2-40B4-BE49-F238E27FC236}">
                <a16:creationId xmlns:a16="http://schemas.microsoft.com/office/drawing/2014/main" xmlns="" id="{EA634850-E842-4651-A77A-B7DAA84E9798}"/>
              </a:ext>
            </a:extLst>
          </p:cNvPr>
          <p:cNvSpPr txBox="1"/>
          <p:nvPr/>
        </p:nvSpPr>
        <p:spPr>
          <a:xfrm>
            <a:off x="911098" y="1180738"/>
            <a:ext cx="11274552" cy="4431983"/>
          </a:xfrm>
          <a:prstGeom prst="rect">
            <a:avLst/>
          </a:prstGeom>
          <a:noFill/>
        </p:spPr>
        <p:txBody>
          <a:bodyPr wrap="square" rtlCol="0">
            <a:spAutoFit/>
          </a:bodyPr>
          <a:lstStyle/>
          <a:p>
            <a:r>
              <a:rPr lang="en-US" sz="5400" dirty="0">
                <a:solidFill>
                  <a:schemeClr val="bg1"/>
                </a:solidFill>
                <a:latin typeface="Franklin Gothic Demi Cond" panose="020B0706030402020204" pitchFamily="34" charset="0"/>
              </a:rPr>
              <a:t>OBJECTIVES</a:t>
            </a:r>
          </a:p>
          <a:p>
            <a:endParaRPr lang="en-US" sz="3600" dirty="0">
              <a:solidFill>
                <a:schemeClr val="bg1"/>
              </a:solidFill>
              <a:latin typeface="Franklin Gothic Demi Cond" panose="020B0706030402020204" pitchFamily="34" charset="0"/>
            </a:endParaRPr>
          </a:p>
          <a:p>
            <a:r>
              <a:rPr lang="en-US" sz="2400" dirty="0">
                <a:solidFill>
                  <a:schemeClr val="bg1"/>
                </a:solidFill>
                <a:latin typeface="Franklin Gothic Demi Cond" panose="020B0706030402020204" pitchFamily="34" charset="0"/>
              </a:rPr>
              <a:t>At the end of this session you should understand </a:t>
            </a:r>
          </a:p>
          <a:p>
            <a:r>
              <a:rPr lang="en-US" sz="2400" dirty="0" smtClean="0">
                <a:solidFill>
                  <a:schemeClr val="bg1"/>
                </a:solidFill>
                <a:latin typeface="Franklin Gothic Demi Cond" panose="020B0706030402020204" pitchFamily="34" charset="0"/>
              </a:rPr>
              <a:t>How to have a safe and fun Winter Sports Outing / Activity</a:t>
            </a:r>
            <a:r>
              <a:rPr lang="en-US" sz="2400" dirty="0" smtClean="0">
                <a:solidFill>
                  <a:schemeClr val="bg1"/>
                </a:solidFill>
                <a:latin typeface="Franklin Gothic Demi Cond" panose="020B0706030402020204" pitchFamily="34" charset="0"/>
              </a:rPr>
              <a:t>:</a:t>
            </a:r>
            <a:endParaRPr lang="en-US" sz="2400" dirty="0">
              <a:solidFill>
                <a:schemeClr val="bg1"/>
              </a:solidFill>
              <a:latin typeface="Franklin Gothic Demi Cond" panose="020B0706030402020204" pitchFamily="34" charset="0"/>
            </a:endParaRPr>
          </a:p>
          <a:p>
            <a:endParaRPr lang="en-US" sz="2400" dirty="0">
              <a:solidFill>
                <a:schemeClr val="bg1"/>
              </a:solidFill>
              <a:latin typeface="Franklin Gothic Demi Cond" panose="020B0706030402020204" pitchFamily="34" charset="0"/>
            </a:endParaRPr>
          </a:p>
          <a:p>
            <a:pPr marL="171450" indent="-171450">
              <a:buFont typeface="Arial" panose="020B0604020202020204" pitchFamily="34" charset="0"/>
              <a:buChar char="•"/>
            </a:pPr>
            <a:r>
              <a:rPr lang="en-US" sz="2400" dirty="0" smtClean="0">
                <a:solidFill>
                  <a:schemeClr val="bg1"/>
                </a:solidFill>
                <a:latin typeface="Franklin Gothic Demi Cond" panose="020B0706030402020204" pitchFamily="34" charset="0"/>
              </a:rPr>
              <a:t>Plan for the unexpected (there shoul</a:t>
            </a:r>
            <a:r>
              <a:rPr lang="en-US" sz="2400" dirty="0" smtClean="0">
                <a:solidFill>
                  <a:schemeClr val="bg1"/>
                </a:solidFill>
                <a:latin typeface="Franklin Gothic Demi Cond" panose="020B0706030402020204" pitchFamily="34" charset="0"/>
              </a:rPr>
              <a:t>d not be any unexpected). </a:t>
            </a:r>
            <a:endParaRPr lang="en-US" sz="2400" dirty="0">
              <a:solidFill>
                <a:schemeClr val="bg1"/>
              </a:solidFill>
              <a:latin typeface="Franklin Gothic Demi Cond" panose="020B0706030402020204" pitchFamily="34" charset="0"/>
            </a:endParaRPr>
          </a:p>
          <a:p>
            <a:pPr marL="171450" indent="-171450">
              <a:buFont typeface="Arial" panose="020B0604020202020204" pitchFamily="34" charset="0"/>
              <a:buChar char="•"/>
            </a:pPr>
            <a:r>
              <a:rPr lang="en-US" sz="2400" dirty="0" smtClean="0">
                <a:solidFill>
                  <a:schemeClr val="bg1"/>
                </a:solidFill>
                <a:latin typeface="Franklin Gothic Demi Cond" panose="020B0706030402020204" pitchFamily="34" charset="0"/>
              </a:rPr>
              <a:t>Select the correct gear for the conditions</a:t>
            </a:r>
            <a:endParaRPr lang="en-US" sz="2400" dirty="0">
              <a:solidFill>
                <a:schemeClr val="bg1"/>
              </a:solidFill>
              <a:latin typeface="Franklin Gothic Demi Cond" panose="020B0706030402020204" pitchFamily="34" charset="0"/>
            </a:endParaRPr>
          </a:p>
          <a:p>
            <a:pPr marL="171450" indent="-171450">
              <a:buFont typeface="Arial" panose="020B0604020202020204" pitchFamily="34" charset="0"/>
              <a:buChar char="•"/>
            </a:pPr>
            <a:r>
              <a:rPr lang="en-US" sz="2400" dirty="0" smtClean="0">
                <a:solidFill>
                  <a:schemeClr val="bg1"/>
                </a:solidFill>
                <a:latin typeface="Franklin Gothic Demi Cond" panose="020B0706030402020204" pitchFamily="34" charset="0"/>
              </a:rPr>
              <a:t>Have the Scouts safely plan and execute a Winter outing</a:t>
            </a:r>
          </a:p>
          <a:p>
            <a:pPr marL="171450" indent="-171450">
              <a:buFont typeface="Arial" panose="020B0604020202020204" pitchFamily="34" charset="0"/>
              <a:buChar char="•"/>
            </a:pPr>
            <a:r>
              <a:rPr lang="en-US" sz="2400" dirty="0" smtClean="0">
                <a:solidFill>
                  <a:schemeClr val="bg1"/>
                </a:solidFill>
                <a:latin typeface="Franklin Gothic Demi Cond" panose="020B0706030402020204" pitchFamily="34" charset="0"/>
              </a:rPr>
              <a:t>Learn what to do and what not to do in Avalanche conditions and how to look for</a:t>
            </a:r>
          </a:p>
          <a:p>
            <a:r>
              <a:rPr lang="en-US" sz="2400" dirty="0">
                <a:solidFill>
                  <a:schemeClr val="bg1"/>
                </a:solidFill>
                <a:latin typeface="Franklin Gothic Demi Cond" panose="020B0706030402020204" pitchFamily="34" charset="0"/>
              </a:rPr>
              <a:t> </a:t>
            </a:r>
            <a:r>
              <a:rPr lang="en-US" sz="2400" dirty="0" smtClean="0">
                <a:solidFill>
                  <a:schemeClr val="bg1"/>
                </a:solidFill>
                <a:latin typeface="Franklin Gothic Demi Cond" panose="020B0706030402020204" pitchFamily="34" charset="0"/>
              </a:rPr>
              <a:t>  and spot avalanche terrain / conditions.</a:t>
            </a:r>
            <a:endParaRPr lang="en-US" sz="2400" dirty="0">
              <a:solidFill>
                <a:schemeClr val="bg1"/>
              </a:solidFill>
              <a:latin typeface="Franklin Gothic Demi Cond" panose="020B0706030402020204" pitchFamily="34" charset="0"/>
            </a:endParaRPr>
          </a:p>
        </p:txBody>
      </p:sp>
    </p:spTree>
    <p:extLst>
      <p:ext uri="{BB962C8B-B14F-4D97-AF65-F5344CB8AC3E}">
        <p14:creationId xmlns:p14="http://schemas.microsoft.com/office/powerpoint/2010/main" val="16771733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54A84AB0-C6A1-44AA-8F34-B5CD93CCEC2C}"/>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0"/>
            <a:ext cx="12179298" cy="6857999"/>
          </a:xfrm>
          <a:prstGeom prst="rect">
            <a:avLst/>
          </a:prstGeom>
        </p:spPr>
      </p:pic>
      <p:sp>
        <p:nvSpPr>
          <p:cNvPr id="4" name="TextBox 3">
            <a:extLst>
              <a:ext uri="{FF2B5EF4-FFF2-40B4-BE49-F238E27FC236}">
                <a16:creationId xmlns:a16="http://schemas.microsoft.com/office/drawing/2014/main" xmlns="" id="{8927B3B3-2605-416B-8856-EA3AF6E1FBFE}"/>
              </a:ext>
            </a:extLst>
          </p:cNvPr>
          <p:cNvSpPr txBox="1"/>
          <p:nvPr/>
        </p:nvSpPr>
        <p:spPr>
          <a:xfrm>
            <a:off x="7101191" y="74945"/>
            <a:ext cx="4950592" cy="6801862"/>
          </a:xfrm>
          <a:prstGeom prst="rect">
            <a:avLst/>
          </a:prstGeom>
          <a:noFill/>
        </p:spPr>
        <p:txBody>
          <a:bodyPr wrap="square" rtlCol="0">
            <a:spAutoFit/>
          </a:bodyPr>
          <a:lstStyle/>
          <a:p>
            <a:r>
              <a:rPr lang="en-US" sz="3600" dirty="0" smtClean="0">
                <a:solidFill>
                  <a:srgbClr val="952524"/>
                </a:solidFill>
                <a:latin typeface="Franklin Gothic Demi Cond" panose="020B0706030402020204" pitchFamily="34" charset="0"/>
              </a:rPr>
              <a:t>10 Essentials</a:t>
            </a:r>
          </a:p>
          <a:p>
            <a:pPr marL="742950" indent="-742950">
              <a:buFont typeface="+mj-lt"/>
              <a:buAutoNum type="arabicPeriod"/>
            </a:pPr>
            <a:r>
              <a:rPr lang="en-US" sz="3600" dirty="0" smtClean="0">
                <a:solidFill>
                  <a:srgbClr val="952524"/>
                </a:solidFill>
                <a:latin typeface="Franklin Gothic Demi Cond" panose="020B0706030402020204" pitchFamily="34" charset="0"/>
              </a:rPr>
              <a:t>Map and Compass</a:t>
            </a:r>
          </a:p>
          <a:p>
            <a:pPr marL="742950" indent="-742950">
              <a:buFont typeface="+mj-lt"/>
              <a:buAutoNum type="arabicPeriod"/>
            </a:pPr>
            <a:r>
              <a:rPr lang="en-US" sz="3600" dirty="0" smtClean="0">
                <a:solidFill>
                  <a:srgbClr val="952524"/>
                </a:solidFill>
                <a:latin typeface="Franklin Gothic Demi Cond" panose="020B0706030402020204" pitchFamily="34" charset="0"/>
              </a:rPr>
              <a:t>Sun Protection</a:t>
            </a:r>
          </a:p>
          <a:p>
            <a:pPr marL="742950" indent="-742950">
              <a:buFont typeface="+mj-lt"/>
              <a:buAutoNum type="arabicPeriod"/>
            </a:pPr>
            <a:r>
              <a:rPr lang="en-US" sz="3600" dirty="0" smtClean="0">
                <a:solidFill>
                  <a:srgbClr val="952524"/>
                </a:solidFill>
                <a:latin typeface="Franklin Gothic Demi Cond" panose="020B0706030402020204" pitchFamily="34" charset="0"/>
              </a:rPr>
              <a:t>Extra clothing</a:t>
            </a:r>
          </a:p>
          <a:p>
            <a:pPr marL="742950" indent="-742950">
              <a:buFont typeface="+mj-lt"/>
              <a:buAutoNum type="arabicPeriod"/>
            </a:pPr>
            <a:r>
              <a:rPr lang="en-US" sz="3600" dirty="0" smtClean="0">
                <a:solidFill>
                  <a:srgbClr val="952524"/>
                </a:solidFill>
                <a:latin typeface="Franklin Gothic Demi Cond" panose="020B0706030402020204" pitchFamily="34" charset="0"/>
              </a:rPr>
              <a:t>Headlight / Flashlight</a:t>
            </a:r>
          </a:p>
          <a:p>
            <a:pPr marL="742950" indent="-742950">
              <a:buFont typeface="+mj-lt"/>
              <a:buAutoNum type="arabicPeriod"/>
            </a:pPr>
            <a:r>
              <a:rPr lang="en-US" sz="3600" dirty="0" smtClean="0">
                <a:solidFill>
                  <a:srgbClr val="952524"/>
                </a:solidFill>
                <a:latin typeface="Franklin Gothic Demi Cond" panose="020B0706030402020204" pitchFamily="34" charset="0"/>
              </a:rPr>
              <a:t>First Aid Kit</a:t>
            </a:r>
          </a:p>
          <a:p>
            <a:pPr marL="742950" indent="-742950">
              <a:buFont typeface="+mj-lt"/>
              <a:buAutoNum type="arabicPeriod"/>
            </a:pPr>
            <a:r>
              <a:rPr lang="en-US" sz="3600" dirty="0" smtClean="0">
                <a:solidFill>
                  <a:srgbClr val="952524"/>
                </a:solidFill>
                <a:latin typeface="Franklin Gothic Demi Cond" panose="020B0706030402020204" pitchFamily="34" charset="0"/>
              </a:rPr>
              <a:t>Knife / Multi-tool</a:t>
            </a:r>
          </a:p>
          <a:p>
            <a:pPr marL="742950" indent="-742950">
              <a:buFont typeface="+mj-lt"/>
              <a:buAutoNum type="arabicPeriod"/>
            </a:pPr>
            <a:r>
              <a:rPr lang="en-US" sz="3600" dirty="0" smtClean="0">
                <a:solidFill>
                  <a:srgbClr val="952524"/>
                </a:solidFill>
                <a:latin typeface="Franklin Gothic Demi Cond" panose="020B0706030402020204" pitchFamily="34" charset="0"/>
              </a:rPr>
              <a:t>Matches / Fire Starter</a:t>
            </a:r>
          </a:p>
          <a:p>
            <a:pPr marL="742950" indent="-742950">
              <a:buFont typeface="+mj-lt"/>
              <a:buAutoNum type="arabicPeriod"/>
            </a:pPr>
            <a:r>
              <a:rPr lang="en-US" sz="3600" dirty="0" smtClean="0">
                <a:solidFill>
                  <a:srgbClr val="952524"/>
                </a:solidFill>
                <a:latin typeface="Franklin Gothic Demi Cond" panose="020B0706030402020204" pitchFamily="34" charset="0"/>
              </a:rPr>
              <a:t>Water</a:t>
            </a:r>
          </a:p>
          <a:p>
            <a:pPr marL="742950" indent="-742950">
              <a:buFont typeface="+mj-lt"/>
              <a:buAutoNum type="arabicPeriod"/>
            </a:pPr>
            <a:r>
              <a:rPr lang="en-US" sz="3600" dirty="0" smtClean="0">
                <a:solidFill>
                  <a:srgbClr val="952524"/>
                </a:solidFill>
                <a:latin typeface="Franklin Gothic Demi Cond" panose="020B0706030402020204" pitchFamily="34" charset="0"/>
              </a:rPr>
              <a:t>Trail Food</a:t>
            </a:r>
          </a:p>
          <a:p>
            <a:pPr marL="742950" indent="-742950">
              <a:buFont typeface="+mj-lt"/>
              <a:buAutoNum type="arabicPeriod"/>
            </a:pPr>
            <a:r>
              <a:rPr lang="en-US" sz="3600" dirty="0" smtClean="0">
                <a:solidFill>
                  <a:srgbClr val="952524"/>
                </a:solidFill>
                <a:latin typeface="Franklin Gothic Demi Cond" panose="020B0706030402020204" pitchFamily="34" charset="0"/>
              </a:rPr>
              <a:t>Rain gear</a:t>
            </a:r>
            <a:endParaRPr lang="en-US" sz="3600" dirty="0">
              <a:solidFill>
                <a:srgbClr val="952524"/>
              </a:solidFill>
              <a:latin typeface="Franklin Gothic Demi Cond" panose="020B0706030402020204" pitchFamily="34" charset="0"/>
            </a:endParaRPr>
          </a:p>
          <a:p>
            <a:pPr algn="r"/>
            <a:endParaRPr lang="en-US" sz="4000" dirty="0">
              <a:solidFill>
                <a:srgbClr val="952524"/>
              </a:solidFill>
              <a:latin typeface="Franklin Gothic Demi Cond" panose="020B0706030402020204" pitchFamily="34" charset="0"/>
            </a:endParaRPr>
          </a:p>
        </p:txBody>
      </p:sp>
    </p:spTree>
    <p:extLst>
      <p:ext uri="{BB962C8B-B14F-4D97-AF65-F5344CB8AC3E}">
        <p14:creationId xmlns:p14="http://schemas.microsoft.com/office/powerpoint/2010/main" val="15971654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E90E0B90-7969-458E-AA6D-E89C6316F291}"/>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350" y="0"/>
            <a:ext cx="12179300" cy="6858000"/>
          </a:xfrm>
          <a:prstGeom prst="rect">
            <a:avLst/>
          </a:prstGeom>
        </p:spPr>
      </p:pic>
      <p:sp>
        <p:nvSpPr>
          <p:cNvPr id="6" name="TextBox 5">
            <a:extLst>
              <a:ext uri="{FF2B5EF4-FFF2-40B4-BE49-F238E27FC236}">
                <a16:creationId xmlns:a16="http://schemas.microsoft.com/office/drawing/2014/main" xmlns="" id="{EA634850-E842-4651-A77A-B7DAA84E9798}"/>
              </a:ext>
            </a:extLst>
          </p:cNvPr>
          <p:cNvSpPr txBox="1"/>
          <p:nvPr/>
        </p:nvSpPr>
        <p:spPr>
          <a:xfrm>
            <a:off x="650162" y="603962"/>
            <a:ext cx="9717727" cy="4062651"/>
          </a:xfrm>
          <a:prstGeom prst="rect">
            <a:avLst/>
          </a:prstGeom>
          <a:noFill/>
        </p:spPr>
        <p:txBody>
          <a:bodyPr wrap="square" rtlCol="0">
            <a:spAutoFit/>
          </a:bodyPr>
          <a:lstStyle/>
          <a:p>
            <a:r>
              <a:rPr lang="en-US" sz="5400" dirty="0" smtClean="0">
                <a:solidFill>
                  <a:schemeClr val="bg1"/>
                </a:solidFill>
                <a:latin typeface="Franklin Gothic Demi Cond" panose="020B0706030402020204" pitchFamily="34" charset="0"/>
              </a:rPr>
              <a:t> Clothing</a:t>
            </a:r>
          </a:p>
          <a:p>
            <a:endParaRPr lang="en-US" sz="5400" i="1" dirty="0">
              <a:solidFill>
                <a:schemeClr val="bg1"/>
              </a:solidFill>
              <a:latin typeface="Franklin Gothic Demi Cond" panose="020B0706030402020204" pitchFamily="34" charset="0"/>
            </a:endParaRPr>
          </a:p>
          <a:p>
            <a:pPr marL="342900" indent="-342900">
              <a:buFont typeface="Arial" panose="020B0604020202020204" pitchFamily="34" charset="0"/>
              <a:buChar char="•"/>
            </a:pPr>
            <a:r>
              <a:rPr lang="en-US" sz="5400" i="1" dirty="0" smtClean="0">
                <a:solidFill>
                  <a:schemeClr val="bg1"/>
                </a:solidFill>
                <a:latin typeface="Franklin Gothic Demi Cond" panose="020B0706030402020204" pitchFamily="34" charset="0"/>
              </a:rPr>
              <a:t>Base layer</a:t>
            </a:r>
          </a:p>
          <a:p>
            <a:pPr marL="800100" lvl="1" indent="-342900">
              <a:buFont typeface="Arial" panose="020B0604020202020204" pitchFamily="34" charset="0"/>
              <a:buChar char="•"/>
            </a:pPr>
            <a:r>
              <a:rPr lang="en-US" sz="2400" i="1" dirty="0" smtClean="0">
                <a:solidFill>
                  <a:schemeClr val="bg1"/>
                </a:solidFill>
                <a:latin typeface="Franklin Gothic Demi Cond" panose="020B0706030402020204" pitchFamily="34" charset="0"/>
              </a:rPr>
              <a:t>Moisture wicking / breathable</a:t>
            </a:r>
          </a:p>
          <a:p>
            <a:pPr marL="800100" lvl="1" indent="-342900">
              <a:buFont typeface="Arial" panose="020B0604020202020204" pitchFamily="34" charset="0"/>
              <a:buChar char="•"/>
            </a:pPr>
            <a:r>
              <a:rPr lang="en-US" sz="2400" i="1" dirty="0" smtClean="0">
                <a:solidFill>
                  <a:schemeClr val="bg1"/>
                </a:solidFill>
                <a:latin typeface="Franklin Gothic Demi Cond" panose="020B0706030402020204" pitchFamily="34" charset="0"/>
              </a:rPr>
              <a:t>Looser fitting </a:t>
            </a:r>
            <a:r>
              <a:rPr lang="en-US" sz="2400" i="1" dirty="0">
                <a:solidFill>
                  <a:schemeClr val="bg1"/>
                </a:solidFill>
                <a:latin typeface="Franklin Gothic Medium" panose="020B0603020102020204" pitchFamily="34" charset="0"/>
              </a:rPr>
              <a:t> </a:t>
            </a:r>
            <a:endParaRPr lang="en-US" sz="2400" i="1" dirty="0" smtClean="0">
              <a:solidFill>
                <a:schemeClr val="bg1"/>
              </a:solidFill>
              <a:latin typeface="Franklin Gothic Medium" panose="020B0603020102020204" pitchFamily="34" charset="0"/>
            </a:endParaRPr>
          </a:p>
          <a:p>
            <a:pPr marL="1257300" lvl="2" indent="-342900">
              <a:buFont typeface="Arial" panose="020B0604020202020204" pitchFamily="34" charset="0"/>
              <a:buChar char="•"/>
            </a:pPr>
            <a:r>
              <a:rPr lang="en-US" sz="2400" i="1" dirty="0" smtClean="0">
                <a:solidFill>
                  <a:schemeClr val="bg1"/>
                </a:solidFill>
                <a:latin typeface="Franklin Gothic Medium" panose="020B0603020102020204" pitchFamily="34" charset="0"/>
              </a:rPr>
              <a:t>Polyester, Polypropylene or nylon</a:t>
            </a:r>
          </a:p>
          <a:p>
            <a:pPr marL="1257300" lvl="2" indent="-342900">
              <a:buFont typeface="Arial" panose="020B0604020202020204" pitchFamily="34" charset="0"/>
              <a:buChar char="•"/>
            </a:pPr>
            <a:endParaRPr lang="en-US" sz="2400" i="1" dirty="0">
              <a:solidFill>
                <a:schemeClr val="bg1"/>
              </a:solidFill>
              <a:latin typeface="Franklin Gothic Medium" panose="020B0603020102020204" pitchFamily="34" charset="0"/>
            </a:endParaRPr>
          </a:p>
        </p:txBody>
      </p:sp>
    </p:spTree>
    <p:extLst>
      <p:ext uri="{BB962C8B-B14F-4D97-AF65-F5344CB8AC3E}">
        <p14:creationId xmlns:p14="http://schemas.microsoft.com/office/powerpoint/2010/main" val="2104271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E90E0B90-7969-458E-AA6D-E89C6316F291}"/>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350" y="0"/>
            <a:ext cx="12179300" cy="6858000"/>
          </a:xfrm>
          <a:prstGeom prst="rect">
            <a:avLst/>
          </a:prstGeom>
        </p:spPr>
      </p:pic>
      <p:sp>
        <p:nvSpPr>
          <p:cNvPr id="6" name="TextBox 5">
            <a:extLst>
              <a:ext uri="{FF2B5EF4-FFF2-40B4-BE49-F238E27FC236}">
                <a16:creationId xmlns:a16="http://schemas.microsoft.com/office/drawing/2014/main" xmlns="" id="{EA634850-E842-4651-A77A-B7DAA84E9798}"/>
              </a:ext>
            </a:extLst>
          </p:cNvPr>
          <p:cNvSpPr txBox="1"/>
          <p:nvPr/>
        </p:nvSpPr>
        <p:spPr>
          <a:xfrm>
            <a:off x="222144" y="603960"/>
            <a:ext cx="9717727" cy="4431983"/>
          </a:xfrm>
          <a:prstGeom prst="rect">
            <a:avLst/>
          </a:prstGeom>
          <a:noFill/>
        </p:spPr>
        <p:txBody>
          <a:bodyPr wrap="square" rtlCol="0">
            <a:spAutoFit/>
          </a:bodyPr>
          <a:lstStyle/>
          <a:p>
            <a:r>
              <a:rPr lang="en-US" sz="5400" dirty="0" smtClean="0">
                <a:solidFill>
                  <a:schemeClr val="bg1"/>
                </a:solidFill>
                <a:latin typeface="Franklin Gothic Demi Cond" panose="020B0706030402020204" pitchFamily="34" charset="0"/>
              </a:rPr>
              <a:t> Clothing</a:t>
            </a:r>
          </a:p>
          <a:p>
            <a:endParaRPr lang="en-US" sz="5400" i="1" dirty="0">
              <a:solidFill>
                <a:schemeClr val="bg1"/>
              </a:solidFill>
              <a:latin typeface="Franklin Gothic Demi Cond" panose="020B0706030402020204" pitchFamily="34" charset="0"/>
            </a:endParaRPr>
          </a:p>
          <a:p>
            <a:pPr marL="342900" indent="-342900">
              <a:buFont typeface="Arial" panose="020B0604020202020204" pitchFamily="34" charset="0"/>
              <a:buChar char="•"/>
            </a:pPr>
            <a:r>
              <a:rPr lang="en-US" sz="5400" i="1" dirty="0" smtClean="0">
                <a:solidFill>
                  <a:schemeClr val="bg1"/>
                </a:solidFill>
                <a:latin typeface="Franklin Gothic Demi Cond" panose="020B0706030402020204" pitchFamily="34" charset="0"/>
              </a:rPr>
              <a:t>Insulation layer</a:t>
            </a:r>
            <a:endParaRPr lang="en-US" sz="5400" i="1" dirty="0" smtClean="0">
              <a:solidFill>
                <a:schemeClr val="bg1"/>
              </a:solidFill>
              <a:latin typeface="Franklin Gothic Demi Cond" panose="020B0706030402020204" pitchFamily="34" charset="0"/>
            </a:endParaRPr>
          </a:p>
          <a:p>
            <a:pPr marL="800100" lvl="1" indent="-342900">
              <a:buFont typeface="Arial" panose="020B0604020202020204" pitchFamily="34" charset="0"/>
              <a:buChar char="•"/>
            </a:pPr>
            <a:r>
              <a:rPr lang="en-US" sz="2400" i="1" dirty="0" smtClean="0">
                <a:solidFill>
                  <a:schemeClr val="bg1"/>
                </a:solidFill>
                <a:latin typeface="Franklin Gothic Demi Cond" panose="020B0706030402020204" pitchFamily="34" charset="0"/>
              </a:rPr>
              <a:t>Purpose</a:t>
            </a:r>
          </a:p>
          <a:p>
            <a:pPr marL="1257300" lvl="2" indent="-342900">
              <a:buFont typeface="Arial" panose="020B0604020202020204" pitchFamily="34" charset="0"/>
              <a:buChar char="•"/>
            </a:pPr>
            <a:r>
              <a:rPr lang="en-US" sz="2400" i="1" dirty="0" smtClean="0">
                <a:solidFill>
                  <a:schemeClr val="bg1"/>
                </a:solidFill>
                <a:latin typeface="Franklin Gothic Demi Cond" panose="020B0706030402020204" pitchFamily="34" charset="0"/>
              </a:rPr>
              <a:t>Traps warm air next to body</a:t>
            </a:r>
          </a:p>
          <a:p>
            <a:pPr marL="800100" lvl="1" indent="-342900">
              <a:buFont typeface="Arial" panose="020B0604020202020204" pitchFamily="34" charset="0"/>
              <a:buChar char="•"/>
            </a:pPr>
            <a:r>
              <a:rPr lang="en-US" sz="2400" i="1" dirty="0" smtClean="0">
                <a:solidFill>
                  <a:schemeClr val="bg1"/>
                </a:solidFill>
                <a:latin typeface="Franklin Gothic Demi Cond" panose="020B0706030402020204" pitchFamily="34" charset="0"/>
              </a:rPr>
              <a:t>Best fabrics</a:t>
            </a:r>
            <a:r>
              <a:rPr lang="en-US" sz="2400" i="1" dirty="0" smtClean="0">
                <a:solidFill>
                  <a:schemeClr val="bg1"/>
                </a:solidFill>
                <a:latin typeface="Franklin Gothic Demi Cond" panose="020B0706030402020204" pitchFamily="34" charset="0"/>
              </a:rPr>
              <a:t> </a:t>
            </a:r>
            <a:r>
              <a:rPr lang="en-US" sz="2400" i="1" dirty="0">
                <a:solidFill>
                  <a:schemeClr val="bg1"/>
                </a:solidFill>
                <a:latin typeface="Franklin Gothic Medium" panose="020B0603020102020204" pitchFamily="34" charset="0"/>
              </a:rPr>
              <a:t> </a:t>
            </a:r>
            <a:endParaRPr lang="en-US" sz="2400" i="1" dirty="0" smtClean="0">
              <a:solidFill>
                <a:schemeClr val="bg1"/>
              </a:solidFill>
              <a:latin typeface="Franklin Gothic Medium" panose="020B0603020102020204" pitchFamily="34" charset="0"/>
            </a:endParaRPr>
          </a:p>
          <a:p>
            <a:pPr marL="1257300" lvl="2" indent="-342900">
              <a:buFont typeface="Arial" panose="020B0604020202020204" pitchFamily="34" charset="0"/>
              <a:buChar char="•"/>
            </a:pPr>
            <a:r>
              <a:rPr lang="en-US" sz="2400" i="1" dirty="0" smtClean="0">
                <a:solidFill>
                  <a:schemeClr val="bg1"/>
                </a:solidFill>
                <a:latin typeface="Franklin Gothic Demi Cond" panose="020B0706030402020204" pitchFamily="34" charset="0"/>
              </a:rPr>
              <a:t>Wool, down, synthetic fill, or fleece</a:t>
            </a:r>
          </a:p>
          <a:p>
            <a:pPr marL="1257300" lvl="2" indent="-342900">
              <a:buFont typeface="Arial" panose="020B0604020202020204" pitchFamily="34" charset="0"/>
              <a:buChar char="•"/>
            </a:pPr>
            <a:endParaRPr lang="en-US" sz="2400" i="1" dirty="0">
              <a:solidFill>
                <a:schemeClr val="bg1"/>
              </a:solidFill>
              <a:latin typeface="Franklin Gothic Medium" panose="020B0603020102020204" pitchFamily="34" charset="0"/>
            </a:endParaRPr>
          </a:p>
        </p:txBody>
      </p:sp>
    </p:spTree>
    <p:extLst>
      <p:ext uri="{BB962C8B-B14F-4D97-AF65-F5344CB8AC3E}">
        <p14:creationId xmlns:p14="http://schemas.microsoft.com/office/powerpoint/2010/main" val="4743883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E90E0B90-7969-458E-AA6D-E89C6316F291}"/>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350" y="0"/>
            <a:ext cx="12179300" cy="6858000"/>
          </a:xfrm>
          <a:prstGeom prst="rect">
            <a:avLst/>
          </a:prstGeom>
        </p:spPr>
      </p:pic>
      <p:sp>
        <p:nvSpPr>
          <p:cNvPr id="6" name="TextBox 5">
            <a:extLst>
              <a:ext uri="{FF2B5EF4-FFF2-40B4-BE49-F238E27FC236}">
                <a16:creationId xmlns:a16="http://schemas.microsoft.com/office/drawing/2014/main" xmlns="" id="{EA634850-E842-4651-A77A-B7DAA84E9798}"/>
              </a:ext>
            </a:extLst>
          </p:cNvPr>
          <p:cNvSpPr txBox="1"/>
          <p:nvPr/>
        </p:nvSpPr>
        <p:spPr>
          <a:xfrm>
            <a:off x="222144" y="603960"/>
            <a:ext cx="9717727" cy="4431983"/>
          </a:xfrm>
          <a:prstGeom prst="rect">
            <a:avLst/>
          </a:prstGeom>
          <a:noFill/>
        </p:spPr>
        <p:txBody>
          <a:bodyPr wrap="square" rtlCol="0">
            <a:spAutoFit/>
          </a:bodyPr>
          <a:lstStyle/>
          <a:p>
            <a:r>
              <a:rPr lang="en-US" sz="5400" dirty="0" smtClean="0">
                <a:solidFill>
                  <a:schemeClr val="bg1"/>
                </a:solidFill>
                <a:latin typeface="Franklin Gothic Demi Cond" panose="020B0706030402020204" pitchFamily="34" charset="0"/>
              </a:rPr>
              <a:t> Clothing</a:t>
            </a:r>
          </a:p>
          <a:p>
            <a:endParaRPr lang="en-US" sz="5400" i="1" dirty="0">
              <a:solidFill>
                <a:schemeClr val="bg1"/>
              </a:solidFill>
              <a:latin typeface="Franklin Gothic Demi Cond" panose="020B0706030402020204" pitchFamily="34" charset="0"/>
            </a:endParaRPr>
          </a:p>
          <a:p>
            <a:pPr marL="342900" indent="-342900">
              <a:buFont typeface="Arial" panose="020B0604020202020204" pitchFamily="34" charset="0"/>
              <a:buChar char="•"/>
            </a:pPr>
            <a:r>
              <a:rPr lang="en-US" sz="5400" i="1" dirty="0" smtClean="0">
                <a:solidFill>
                  <a:schemeClr val="bg1"/>
                </a:solidFill>
                <a:latin typeface="Franklin Gothic Demi Cond" panose="020B0706030402020204" pitchFamily="34" charset="0"/>
              </a:rPr>
              <a:t>Shell layer</a:t>
            </a:r>
          </a:p>
          <a:p>
            <a:pPr marL="800100" lvl="1" indent="-342900">
              <a:buFont typeface="Arial" panose="020B0604020202020204" pitchFamily="34" charset="0"/>
              <a:buChar char="•"/>
            </a:pPr>
            <a:r>
              <a:rPr lang="en-US" sz="2400" i="1" dirty="0" smtClean="0">
                <a:solidFill>
                  <a:schemeClr val="bg1"/>
                </a:solidFill>
                <a:latin typeface="Franklin Gothic Demi Cond" panose="020B0706030402020204" pitchFamily="34" charset="0"/>
              </a:rPr>
              <a:t>Purpose</a:t>
            </a:r>
          </a:p>
          <a:p>
            <a:pPr marL="1257300" lvl="2" indent="-342900">
              <a:buFont typeface="Arial" panose="020B0604020202020204" pitchFamily="34" charset="0"/>
              <a:buChar char="•"/>
            </a:pPr>
            <a:r>
              <a:rPr lang="en-US" sz="2400" i="1" dirty="0" smtClean="0">
                <a:solidFill>
                  <a:schemeClr val="bg1"/>
                </a:solidFill>
                <a:latin typeface="Franklin Gothic Demi Cond" panose="020B0706030402020204" pitchFamily="34" charset="0"/>
              </a:rPr>
              <a:t>Provides protection from wind and precipitation</a:t>
            </a:r>
          </a:p>
          <a:p>
            <a:pPr marL="800100" lvl="1" indent="-342900">
              <a:buFont typeface="Arial" panose="020B0604020202020204" pitchFamily="34" charset="0"/>
              <a:buChar char="•"/>
            </a:pPr>
            <a:r>
              <a:rPr lang="en-US" sz="2400" i="1" dirty="0" smtClean="0">
                <a:solidFill>
                  <a:schemeClr val="bg1"/>
                </a:solidFill>
                <a:latin typeface="Franklin Gothic Demi Cond" panose="020B0706030402020204" pitchFamily="34" charset="0"/>
              </a:rPr>
              <a:t>Best fabrics</a:t>
            </a:r>
            <a:r>
              <a:rPr lang="en-US" sz="2400" i="1" dirty="0" smtClean="0">
                <a:solidFill>
                  <a:schemeClr val="bg1"/>
                </a:solidFill>
                <a:latin typeface="Franklin Gothic Demi Cond" panose="020B0706030402020204" pitchFamily="34" charset="0"/>
              </a:rPr>
              <a:t> </a:t>
            </a:r>
            <a:r>
              <a:rPr lang="en-US" sz="2400" i="1" dirty="0">
                <a:solidFill>
                  <a:schemeClr val="bg1"/>
                </a:solidFill>
                <a:latin typeface="Franklin Gothic Medium" panose="020B0603020102020204" pitchFamily="34" charset="0"/>
              </a:rPr>
              <a:t> </a:t>
            </a:r>
            <a:endParaRPr lang="en-US" sz="2400" i="1" dirty="0" smtClean="0">
              <a:solidFill>
                <a:schemeClr val="bg1"/>
              </a:solidFill>
              <a:latin typeface="Franklin Gothic Medium" panose="020B0603020102020204" pitchFamily="34" charset="0"/>
            </a:endParaRPr>
          </a:p>
          <a:p>
            <a:pPr marL="1257300" lvl="2" indent="-342900">
              <a:buFont typeface="Arial" panose="020B0604020202020204" pitchFamily="34" charset="0"/>
              <a:buChar char="•"/>
            </a:pPr>
            <a:r>
              <a:rPr lang="en-US" sz="2400" i="1" dirty="0" smtClean="0">
                <a:solidFill>
                  <a:schemeClr val="bg1"/>
                </a:solidFill>
                <a:latin typeface="Franklin Gothic Demi Cond" panose="020B0706030402020204" pitchFamily="34" charset="0"/>
              </a:rPr>
              <a:t>Nylon with water resistant coatings like Gore-Tex or  others.</a:t>
            </a:r>
          </a:p>
          <a:p>
            <a:pPr marL="1257300" lvl="2" indent="-342900">
              <a:buFont typeface="Arial" panose="020B0604020202020204" pitchFamily="34" charset="0"/>
              <a:buChar char="•"/>
            </a:pPr>
            <a:endParaRPr lang="en-US" sz="2400" i="1" dirty="0">
              <a:solidFill>
                <a:schemeClr val="bg1"/>
              </a:solidFill>
              <a:latin typeface="Franklin Gothic Medium" panose="020B0603020102020204" pitchFamily="34" charset="0"/>
            </a:endParaRPr>
          </a:p>
        </p:txBody>
      </p:sp>
    </p:spTree>
    <p:extLst>
      <p:ext uri="{BB962C8B-B14F-4D97-AF65-F5344CB8AC3E}">
        <p14:creationId xmlns:p14="http://schemas.microsoft.com/office/powerpoint/2010/main" val="18910172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E90E0B90-7969-458E-AA6D-E89C6316F291}"/>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350" y="0"/>
            <a:ext cx="12179300" cy="6858000"/>
          </a:xfrm>
          <a:prstGeom prst="rect">
            <a:avLst/>
          </a:prstGeom>
        </p:spPr>
      </p:pic>
      <p:sp>
        <p:nvSpPr>
          <p:cNvPr id="6" name="TextBox 5">
            <a:extLst>
              <a:ext uri="{FF2B5EF4-FFF2-40B4-BE49-F238E27FC236}">
                <a16:creationId xmlns:a16="http://schemas.microsoft.com/office/drawing/2014/main" xmlns="" id="{EA634850-E842-4651-A77A-B7DAA84E9798}"/>
              </a:ext>
            </a:extLst>
          </p:cNvPr>
          <p:cNvSpPr txBox="1"/>
          <p:nvPr/>
        </p:nvSpPr>
        <p:spPr>
          <a:xfrm>
            <a:off x="222144" y="603960"/>
            <a:ext cx="9717727" cy="5447645"/>
          </a:xfrm>
          <a:prstGeom prst="rect">
            <a:avLst/>
          </a:prstGeom>
          <a:noFill/>
        </p:spPr>
        <p:txBody>
          <a:bodyPr wrap="square" rtlCol="0">
            <a:spAutoFit/>
          </a:bodyPr>
          <a:lstStyle/>
          <a:p>
            <a:r>
              <a:rPr lang="en-US" sz="5400" dirty="0" smtClean="0">
                <a:solidFill>
                  <a:schemeClr val="bg1"/>
                </a:solidFill>
                <a:latin typeface="Franklin Gothic Demi Cond" panose="020B0706030402020204" pitchFamily="34" charset="0"/>
              </a:rPr>
              <a:t> Clothing</a:t>
            </a:r>
          </a:p>
          <a:p>
            <a:r>
              <a:rPr lang="en-US" sz="5400" i="1" dirty="0" smtClean="0">
                <a:solidFill>
                  <a:schemeClr val="bg1"/>
                </a:solidFill>
                <a:latin typeface="Franklin Gothic Demi Cond" panose="020B0706030402020204" pitchFamily="34" charset="0"/>
              </a:rPr>
              <a:t>Why?</a:t>
            </a:r>
            <a:endParaRPr lang="en-US" sz="5400" i="1" dirty="0" smtClean="0">
              <a:solidFill>
                <a:schemeClr val="bg1"/>
              </a:solidFill>
              <a:latin typeface="Franklin Gothic Demi Cond" panose="020B0706030402020204" pitchFamily="34" charset="0"/>
            </a:endParaRPr>
          </a:p>
          <a:p>
            <a:pPr marL="800100" lvl="1" indent="-342900">
              <a:buFont typeface="Arial" panose="020B0604020202020204" pitchFamily="34" charset="0"/>
              <a:buChar char="•"/>
            </a:pPr>
            <a:r>
              <a:rPr lang="en-US" sz="2400" i="1" dirty="0" smtClean="0">
                <a:solidFill>
                  <a:schemeClr val="bg1"/>
                </a:solidFill>
                <a:latin typeface="Franklin Gothic Demi Cond" panose="020B0706030402020204" pitchFamily="34" charset="0"/>
              </a:rPr>
              <a:t>Choose layers based on activities</a:t>
            </a:r>
          </a:p>
          <a:p>
            <a:pPr marL="1257300" lvl="2" indent="-342900">
              <a:buFont typeface="Arial" panose="020B0604020202020204" pitchFamily="34" charset="0"/>
              <a:buChar char="•"/>
            </a:pPr>
            <a:r>
              <a:rPr lang="en-US" sz="2400" i="1" dirty="0" smtClean="0">
                <a:solidFill>
                  <a:schemeClr val="bg1"/>
                </a:solidFill>
                <a:latin typeface="Franklin Gothic Demi Cond" panose="020B0706030402020204" pitchFamily="34" charset="0"/>
              </a:rPr>
              <a:t>Snowshoeing, limited insulation to keep from overheating</a:t>
            </a:r>
          </a:p>
          <a:p>
            <a:pPr marL="1257300" lvl="2" indent="-342900">
              <a:buFont typeface="Arial" panose="020B0604020202020204" pitchFamily="34" charset="0"/>
              <a:buChar char="•"/>
            </a:pPr>
            <a:r>
              <a:rPr lang="en-US" sz="2400" i="1" dirty="0" smtClean="0">
                <a:solidFill>
                  <a:schemeClr val="bg1"/>
                </a:solidFill>
                <a:latin typeface="Franklin Gothic Demi Cond" panose="020B0706030402020204" pitchFamily="34" charset="0"/>
              </a:rPr>
              <a:t>Camping, light insulation while active (building shelter) and heavy insulation during low activity times (Meal prep)</a:t>
            </a:r>
          </a:p>
          <a:p>
            <a:pPr marL="1257300" lvl="2" indent="-342900">
              <a:buFont typeface="Arial" panose="020B0604020202020204" pitchFamily="34" charset="0"/>
              <a:buChar char="•"/>
            </a:pPr>
            <a:r>
              <a:rPr lang="en-US" sz="2400" i="1" dirty="0" smtClean="0">
                <a:solidFill>
                  <a:schemeClr val="bg1"/>
                </a:solidFill>
                <a:latin typeface="Franklin Gothic Demi Cond" panose="020B0706030402020204" pitchFamily="34" charset="0"/>
              </a:rPr>
              <a:t>Cotton Kills! Wet clothing  will suck the heat out of your body</a:t>
            </a:r>
          </a:p>
          <a:p>
            <a:pPr marL="1257300" lvl="2" indent="-342900">
              <a:buFont typeface="Arial" panose="020B0604020202020204" pitchFamily="34" charset="0"/>
              <a:buChar char="•"/>
            </a:pPr>
            <a:r>
              <a:rPr lang="en-US" sz="2400" i="1" dirty="0" smtClean="0">
                <a:solidFill>
                  <a:schemeClr val="bg1"/>
                </a:solidFill>
                <a:latin typeface="Franklin Gothic Demi Cond" panose="020B0706030402020204" pitchFamily="34" charset="0"/>
              </a:rPr>
              <a:t>Extras, bring extra socks, gloves, hat. Change before going to bed</a:t>
            </a:r>
          </a:p>
          <a:p>
            <a:pPr marL="1257300" lvl="2" indent="-342900">
              <a:buFont typeface="Arial" panose="020B0604020202020204" pitchFamily="34" charset="0"/>
              <a:buChar char="•"/>
            </a:pPr>
            <a:r>
              <a:rPr lang="en-US" sz="2400" i="1" dirty="0" smtClean="0">
                <a:solidFill>
                  <a:schemeClr val="bg1"/>
                </a:solidFill>
                <a:latin typeface="Franklin Gothic Demi Cond" panose="020B0706030402020204" pitchFamily="34" charset="0"/>
              </a:rPr>
              <a:t>Don’t skimp on winter clothing, getting wet and cold on an outing is the best way for Scouts to not want to go on that outing again!</a:t>
            </a:r>
          </a:p>
          <a:p>
            <a:pPr marL="800100" lvl="1" indent="-342900">
              <a:buFont typeface="Arial" panose="020B0604020202020204" pitchFamily="34" charset="0"/>
              <a:buChar char="•"/>
            </a:pPr>
            <a:endParaRPr lang="en-US" sz="2400" i="1" dirty="0" smtClean="0">
              <a:solidFill>
                <a:schemeClr val="bg1"/>
              </a:solidFill>
              <a:latin typeface="Franklin Gothic Demi Cond" panose="020B0706030402020204" pitchFamily="34" charset="0"/>
            </a:endParaRPr>
          </a:p>
          <a:p>
            <a:pPr marL="1257300" lvl="2" indent="-342900">
              <a:buFont typeface="Arial" panose="020B0604020202020204" pitchFamily="34" charset="0"/>
              <a:buChar char="•"/>
            </a:pPr>
            <a:endParaRPr lang="en-US" sz="2400" i="1" dirty="0">
              <a:solidFill>
                <a:schemeClr val="bg1"/>
              </a:solidFill>
              <a:latin typeface="Franklin Gothic Medium" panose="020B0603020102020204" pitchFamily="34" charset="0"/>
            </a:endParaRPr>
          </a:p>
        </p:txBody>
      </p:sp>
    </p:spTree>
    <p:extLst>
      <p:ext uri="{BB962C8B-B14F-4D97-AF65-F5344CB8AC3E}">
        <p14:creationId xmlns:p14="http://schemas.microsoft.com/office/powerpoint/2010/main" val="28528745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B1D855-203A-48A5-A219-A7FD0BD2C51E}"/>
              </a:ext>
            </a:extLst>
          </p:cNvPr>
          <p:cNvSpPr>
            <a:spLocks noGrp="1"/>
          </p:cNvSpPr>
          <p:nvPr>
            <p:ph type="title"/>
          </p:nvPr>
        </p:nvSpPr>
        <p:spPr>
          <a:xfrm>
            <a:off x="320535" y="141007"/>
            <a:ext cx="8229600" cy="914400"/>
          </a:xfrm>
        </p:spPr>
        <p:txBody>
          <a:bodyPr>
            <a:normAutofit/>
          </a:bodyPr>
          <a:lstStyle/>
          <a:p>
            <a:r>
              <a:rPr lang="en-US" sz="3600" dirty="0" smtClean="0">
                <a:solidFill>
                  <a:srgbClr val="C7B384"/>
                </a:solidFill>
                <a:latin typeface="Franklin Gothic Demi Cond" panose="020B0706030402020204" pitchFamily="34" charset="0"/>
              </a:rPr>
              <a:t>Winter Shelter</a:t>
            </a:r>
            <a:endParaRPr lang="en-US" sz="3600" dirty="0">
              <a:solidFill>
                <a:srgbClr val="C7B384"/>
              </a:solidFill>
              <a:latin typeface="Franklin Gothic Demi Cond" panose="020B0706030402020204" pitchFamily="34" charset="0"/>
            </a:endParaRPr>
          </a:p>
        </p:txBody>
      </p:sp>
      <p:sp>
        <p:nvSpPr>
          <p:cNvPr id="9" name="TextBox 8">
            <a:extLst>
              <a:ext uri="{FF2B5EF4-FFF2-40B4-BE49-F238E27FC236}">
                <a16:creationId xmlns:a16="http://schemas.microsoft.com/office/drawing/2014/main" xmlns="" id="{BA951DE1-E55F-4B29-A103-450C6C36A933}"/>
              </a:ext>
            </a:extLst>
          </p:cNvPr>
          <p:cNvSpPr txBox="1"/>
          <p:nvPr/>
        </p:nvSpPr>
        <p:spPr>
          <a:xfrm>
            <a:off x="320535" y="1100071"/>
            <a:ext cx="10701251" cy="3908762"/>
          </a:xfrm>
          <a:prstGeom prst="rect">
            <a:avLst/>
          </a:prstGeom>
          <a:noFill/>
        </p:spPr>
        <p:txBody>
          <a:bodyPr wrap="square" rtlCol="0">
            <a:spAutoFit/>
          </a:bodyPr>
          <a:lstStyle/>
          <a:p>
            <a:r>
              <a:rPr lang="en-US" sz="9600" dirty="0" smtClean="0">
                <a:solidFill>
                  <a:srgbClr val="545838"/>
                </a:solidFill>
                <a:latin typeface="Franklin Gothic Medium Cond" panose="020B0606030402020204" pitchFamily="34" charset="0"/>
              </a:rPr>
              <a:t>Winter Shelter</a:t>
            </a:r>
            <a:endParaRPr lang="en-US" sz="9600" dirty="0" smtClean="0">
              <a:solidFill>
                <a:srgbClr val="545838"/>
              </a:solidFill>
              <a:latin typeface="Franklin Gothic Medium Cond" panose="020B0606030402020204" pitchFamily="34" charset="0"/>
            </a:endParaRPr>
          </a:p>
          <a:p>
            <a:pPr marL="1828800" lvl="3" indent="-457200">
              <a:buFont typeface="Arial" panose="020B0604020202020204" pitchFamily="34" charset="0"/>
              <a:buChar char="•"/>
            </a:pPr>
            <a:endParaRPr lang="en-US" sz="3200" dirty="0">
              <a:solidFill>
                <a:srgbClr val="545838"/>
              </a:solidFill>
              <a:latin typeface="Franklin Gothic Medium Cond" panose="020B0606030402020204" pitchFamily="34" charset="0"/>
            </a:endParaRPr>
          </a:p>
          <a:p>
            <a:endParaRPr lang="en-US" sz="3200" dirty="0">
              <a:solidFill>
                <a:srgbClr val="545838"/>
              </a:solidFill>
              <a:latin typeface="Franklin Gothic Medium Cond" panose="020B0606030402020204" pitchFamily="34" charset="0"/>
            </a:endParaRPr>
          </a:p>
          <a:p>
            <a:endParaRPr lang="en-US" sz="3200" dirty="0">
              <a:solidFill>
                <a:srgbClr val="545838"/>
              </a:solidFill>
              <a:latin typeface="Franklin Gothic Medium Cond" panose="020B0606030402020204" pitchFamily="34" charset="0"/>
            </a:endParaRPr>
          </a:p>
          <a:p>
            <a:endParaRPr lang="en-US" sz="2800" dirty="0">
              <a:solidFill>
                <a:srgbClr val="545838"/>
              </a:solidFill>
              <a:latin typeface="Franklin Gothic Medium Cond" panose="020B0606030402020204" pitchFamily="34" charset="0"/>
            </a:endParaRPr>
          </a:p>
          <a:p>
            <a:endParaRPr lang="en-US" sz="2800" dirty="0">
              <a:solidFill>
                <a:srgbClr val="545838"/>
              </a:solidFill>
              <a:latin typeface="Franklin Gothic Medium Cond" panose="020B0606030402020204" pitchFamily="34" charset="0"/>
            </a:endParaRPr>
          </a:p>
        </p:txBody>
      </p:sp>
      <p:sp>
        <p:nvSpPr>
          <p:cNvPr id="4" name="Title 1">
            <a:extLst>
              <a:ext uri="{FF2B5EF4-FFF2-40B4-BE49-F238E27FC236}">
                <a16:creationId xmlns:a16="http://schemas.microsoft.com/office/drawing/2014/main" xmlns="" id="{CB8BE223-98A9-4784-A493-E7455B91F9DD}"/>
              </a:ext>
            </a:extLst>
          </p:cNvPr>
          <p:cNvSpPr txBox="1">
            <a:spLocks/>
          </p:cNvSpPr>
          <p:nvPr/>
        </p:nvSpPr>
        <p:spPr>
          <a:xfrm>
            <a:off x="8897468" y="405467"/>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SLIDE SUB-TITLE</a:t>
            </a:r>
          </a:p>
        </p:txBody>
      </p:sp>
      <p:pic>
        <p:nvPicPr>
          <p:cNvPr id="6" name="Picture 5" descr="A close up of a logo&#10;&#10;Description automatically generated">
            <a:extLst>
              <a:ext uri="{FF2B5EF4-FFF2-40B4-BE49-F238E27FC236}">
                <a16:creationId xmlns:a16="http://schemas.microsoft.com/office/drawing/2014/main" xmlns="" id="{58D63E4E-B670-3C45-AF33-7D75BC06C6F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877300" y="0"/>
            <a:ext cx="3314700" cy="6858000"/>
          </a:xfrm>
          <a:prstGeom prst="rect">
            <a:avLst/>
          </a:prstGeom>
        </p:spPr>
      </p:pic>
      <p:sp>
        <p:nvSpPr>
          <p:cNvPr id="8" name="Title 1">
            <a:extLst>
              <a:ext uri="{FF2B5EF4-FFF2-40B4-BE49-F238E27FC236}">
                <a16:creationId xmlns:a16="http://schemas.microsoft.com/office/drawing/2014/main" xmlns="" id="{E0D6E274-8393-B14D-A8FD-EE89C6823D29}"/>
              </a:ext>
            </a:extLst>
          </p:cNvPr>
          <p:cNvSpPr txBox="1">
            <a:spLocks/>
          </p:cNvSpPr>
          <p:nvPr/>
        </p:nvSpPr>
        <p:spPr>
          <a:xfrm>
            <a:off x="8893754" y="412904"/>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800" dirty="0" smtClean="0">
                <a:solidFill>
                  <a:schemeClr val="bg1"/>
                </a:solidFill>
                <a:latin typeface="Franklin Gothic Medium Cond" panose="020B0606030402020204" pitchFamily="34" charset="0"/>
              </a:rPr>
              <a:t>Winter Shelter</a:t>
            </a:r>
            <a:endParaRPr lang="en-US" sz="1800" dirty="0">
              <a:solidFill>
                <a:schemeClr val="bg1"/>
              </a:solidFill>
              <a:latin typeface="Franklin Gothic Medium Cond" panose="020B0606030402020204" pitchFamily="34" charset="0"/>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56818" y="2505074"/>
            <a:ext cx="6478620" cy="3671989"/>
          </a:xfrm>
          <a:prstGeom prst="rect">
            <a:avLst/>
          </a:prstGeom>
        </p:spPr>
      </p:pic>
    </p:spTree>
    <p:extLst>
      <p:ext uri="{BB962C8B-B14F-4D97-AF65-F5344CB8AC3E}">
        <p14:creationId xmlns:p14="http://schemas.microsoft.com/office/powerpoint/2010/main" val="38360244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B1D855-203A-48A5-A219-A7FD0BD2C51E}"/>
              </a:ext>
            </a:extLst>
          </p:cNvPr>
          <p:cNvSpPr>
            <a:spLocks noGrp="1"/>
          </p:cNvSpPr>
          <p:nvPr>
            <p:ph type="title"/>
          </p:nvPr>
        </p:nvSpPr>
        <p:spPr>
          <a:xfrm>
            <a:off x="320535" y="141007"/>
            <a:ext cx="8229600" cy="914400"/>
          </a:xfrm>
        </p:spPr>
        <p:txBody>
          <a:bodyPr>
            <a:normAutofit/>
          </a:bodyPr>
          <a:lstStyle/>
          <a:p>
            <a:r>
              <a:rPr lang="en-US" sz="3600" dirty="0" smtClean="0">
                <a:solidFill>
                  <a:srgbClr val="C7B384"/>
                </a:solidFill>
                <a:latin typeface="Franklin Gothic Demi Cond" panose="020B0706030402020204" pitchFamily="34" charset="0"/>
              </a:rPr>
              <a:t>Winter Shelter</a:t>
            </a:r>
            <a:endParaRPr lang="en-US" sz="3600" dirty="0">
              <a:solidFill>
                <a:srgbClr val="C7B384"/>
              </a:solidFill>
              <a:latin typeface="Franklin Gothic Demi Cond" panose="020B0706030402020204" pitchFamily="34" charset="0"/>
            </a:endParaRPr>
          </a:p>
        </p:txBody>
      </p:sp>
      <p:sp>
        <p:nvSpPr>
          <p:cNvPr id="9" name="TextBox 8">
            <a:extLst>
              <a:ext uri="{FF2B5EF4-FFF2-40B4-BE49-F238E27FC236}">
                <a16:creationId xmlns:a16="http://schemas.microsoft.com/office/drawing/2014/main" xmlns="" id="{BA951DE1-E55F-4B29-A103-450C6C36A933}"/>
              </a:ext>
            </a:extLst>
          </p:cNvPr>
          <p:cNvSpPr txBox="1"/>
          <p:nvPr/>
        </p:nvSpPr>
        <p:spPr>
          <a:xfrm>
            <a:off x="320535" y="1100071"/>
            <a:ext cx="10701251" cy="3908762"/>
          </a:xfrm>
          <a:prstGeom prst="rect">
            <a:avLst/>
          </a:prstGeom>
          <a:noFill/>
        </p:spPr>
        <p:txBody>
          <a:bodyPr wrap="square" rtlCol="0">
            <a:spAutoFit/>
          </a:bodyPr>
          <a:lstStyle/>
          <a:p>
            <a:r>
              <a:rPr lang="en-US" sz="9600" dirty="0" smtClean="0">
                <a:solidFill>
                  <a:srgbClr val="545838"/>
                </a:solidFill>
                <a:latin typeface="Franklin Gothic Medium Cond" panose="020B0606030402020204" pitchFamily="34" charset="0"/>
              </a:rPr>
              <a:t>Snow Trench</a:t>
            </a:r>
            <a:endParaRPr lang="en-US" sz="9600" dirty="0" smtClean="0">
              <a:solidFill>
                <a:srgbClr val="545838"/>
              </a:solidFill>
              <a:latin typeface="Franklin Gothic Medium Cond" panose="020B0606030402020204" pitchFamily="34" charset="0"/>
            </a:endParaRPr>
          </a:p>
          <a:p>
            <a:pPr marL="1828800" lvl="3" indent="-457200">
              <a:buFont typeface="Arial" panose="020B0604020202020204" pitchFamily="34" charset="0"/>
              <a:buChar char="•"/>
            </a:pPr>
            <a:endParaRPr lang="en-US" sz="3200" dirty="0">
              <a:solidFill>
                <a:srgbClr val="545838"/>
              </a:solidFill>
              <a:latin typeface="Franklin Gothic Medium Cond" panose="020B0606030402020204" pitchFamily="34" charset="0"/>
            </a:endParaRPr>
          </a:p>
          <a:p>
            <a:endParaRPr lang="en-US" sz="3200" dirty="0">
              <a:solidFill>
                <a:srgbClr val="545838"/>
              </a:solidFill>
              <a:latin typeface="Franklin Gothic Medium Cond" panose="020B0606030402020204" pitchFamily="34" charset="0"/>
            </a:endParaRPr>
          </a:p>
          <a:p>
            <a:endParaRPr lang="en-US" sz="3200" dirty="0">
              <a:solidFill>
                <a:srgbClr val="545838"/>
              </a:solidFill>
              <a:latin typeface="Franklin Gothic Medium Cond" panose="020B0606030402020204" pitchFamily="34" charset="0"/>
            </a:endParaRPr>
          </a:p>
          <a:p>
            <a:endParaRPr lang="en-US" sz="2800" dirty="0">
              <a:solidFill>
                <a:srgbClr val="545838"/>
              </a:solidFill>
              <a:latin typeface="Franklin Gothic Medium Cond" panose="020B0606030402020204" pitchFamily="34" charset="0"/>
            </a:endParaRPr>
          </a:p>
          <a:p>
            <a:endParaRPr lang="en-US" sz="2800" dirty="0">
              <a:solidFill>
                <a:srgbClr val="545838"/>
              </a:solidFill>
              <a:latin typeface="Franklin Gothic Medium Cond" panose="020B0606030402020204" pitchFamily="34" charset="0"/>
            </a:endParaRPr>
          </a:p>
        </p:txBody>
      </p:sp>
      <p:sp>
        <p:nvSpPr>
          <p:cNvPr id="4" name="Title 1">
            <a:extLst>
              <a:ext uri="{FF2B5EF4-FFF2-40B4-BE49-F238E27FC236}">
                <a16:creationId xmlns:a16="http://schemas.microsoft.com/office/drawing/2014/main" xmlns="" id="{CB8BE223-98A9-4784-A493-E7455B91F9DD}"/>
              </a:ext>
            </a:extLst>
          </p:cNvPr>
          <p:cNvSpPr txBox="1">
            <a:spLocks/>
          </p:cNvSpPr>
          <p:nvPr/>
        </p:nvSpPr>
        <p:spPr>
          <a:xfrm>
            <a:off x="8897468" y="405467"/>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SLIDE SUB-TITLE</a:t>
            </a:r>
          </a:p>
        </p:txBody>
      </p:sp>
      <p:pic>
        <p:nvPicPr>
          <p:cNvPr id="6" name="Picture 5" descr="A close up of a logo&#10;&#10;Description automatically generated">
            <a:extLst>
              <a:ext uri="{FF2B5EF4-FFF2-40B4-BE49-F238E27FC236}">
                <a16:creationId xmlns:a16="http://schemas.microsoft.com/office/drawing/2014/main" xmlns="" id="{58D63E4E-B670-3C45-AF33-7D75BC06C6F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877300" y="0"/>
            <a:ext cx="3314700" cy="6858000"/>
          </a:xfrm>
          <a:prstGeom prst="rect">
            <a:avLst/>
          </a:prstGeom>
        </p:spPr>
      </p:pic>
      <p:sp>
        <p:nvSpPr>
          <p:cNvPr id="8" name="Title 1">
            <a:extLst>
              <a:ext uri="{FF2B5EF4-FFF2-40B4-BE49-F238E27FC236}">
                <a16:creationId xmlns:a16="http://schemas.microsoft.com/office/drawing/2014/main" xmlns="" id="{E0D6E274-8393-B14D-A8FD-EE89C6823D29}"/>
              </a:ext>
            </a:extLst>
          </p:cNvPr>
          <p:cNvSpPr txBox="1">
            <a:spLocks/>
          </p:cNvSpPr>
          <p:nvPr/>
        </p:nvSpPr>
        <p:spPr>
          <a:xfrm>
            <a:off x="8893754" y="412904"/>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800" dirty="0" smtClean="0">
                <a:solidFill>
                  <a:schemeClr val="bg1"/>
                </a:solidFill>
                <a:latin typeface="Franklin Gothic Medium Cond" panose="020B0606030402020204" pitchFamily="34" charset="0"/>
              </a:rPr>
              <a:t>Winter Shelter</a:t>
            </a:r>
            <a:endParaRPr lang="en-US" sz="1800" dirty="0">
              <a:solidFill>
                <a:schemeClr val="bg1"/>
              </a:solidFill>
              <a:latin typeface="Franklin Gothic Medium Cond" panose="020B0606030402020204" pitchFamily="34" charset="0"/>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63821" y="2428874"/>
            <a:ext cx="6381345" cy="4078929"/>
          </a:xfrm>
          <a:prstGeom prst="rect">
            <a:avLst/>
          </a:prstGeom>
        </p:spPr>
      </p:pic>
    </p:spTree>
    <p:extLst>
      <p:ext uri="{BB962C8B-B14F-4D97-AF65-F5344CB8AC3E}">
        <p14:creationId xmlns:p14="http://schemas.microsoft.com/office/powerpoint/2010/main" val="19737723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B1D855-203A-48A5-A219-A7FD0BD2C51E}"/>
              </a:ext>
            </a:extLst>
          </p:cNvPr>
          <p:cNvSpPr>
            <a:spLocks noGrp="1"/>
          </p:cNvSpPr>
          <p:nvPr>
            <p:ph type="title"/>
          </p:nvPr>
        </p:nvSpPr>
        <p:spPr>
          <a:xfrm>
            <a:off x="320535" y="141007"/>
            <a:ext cx="8229600" cy="914400"/>
          </a:xfrm>
        </p:spPr>
        <p:txBody>
          <a:bodyPr>
            <a:normAutofit/>
          </a:bodyPr>
          <a:lstStyle/>
          <a:p>
            <a:r>
              <a:rPr lang="en-US" sz="3600" dirty="0" smtClean="0">
                <a:solidFill>
                  <a:srgbClr val="C7B384"/>
                </a:solidFill>
                <a:latin typeface="Franklin Gothic Demi Cond" panose="020B0706030402020204" pitchFamily="34" charset="0"/>
              </a:rPr>
              <a:t>Winter Shelter</a:t>
            </a:r>
            <a:endParaRPr lang="en-US" sz="3600" dirty="0">
              <a:solidFill>
                <a:srgbClr val="C7B384"/>
              </a:solidFill>
              <a:latin typeface="Franklin Gothic Demi Cond" panose="020B0706030402020204" pitchFamily="34" charset="0"/>
            </a:endParaRPr>
          </a:p>
        </p:txBody>
      </p:sp>
      <p:sp>
        <p:nvSpPr>
          <p:cNvPr id="9" name="TextBox 8">
            <a:extLst>
              <a:ext uri="{FF2B5EF4-FFF2-40B4-BE49-F238E27FC236}">
                <a16:creationId xmlns:a16="http://schemas.microsoft.com/office/drawing/2014/main" xmlns="" id="{BA951DE1-E55F-4B29-A103-450C6C36A933}"/>
              </a:ext>
            </a:extLst>
          </p:cNvPr>
          <p:cNvSpPr txBox="1"/>
          <p:nvPr/>
        </p:nvSpPr>
        <p:spPr>
          <a:xfrm>
            <a:off x="320535" y="1100071"/>
            <a:ext cx="10701251" cy="3908762"/>
          </a:xfrm>
          <a:prstGeom prst="rect">
            <a:avLst/>
          </a:prstGeom>
          <a:noFill/>
        </p:spPr>
        <p:txBody>
          <a:bodyPr wrap="square" rtlCol="0">
            <a:spAutoFit/>
          </a:bodyPr>
          <a:lstStyle/>
          <a:p>
            <a:r>
              <a:rPr lang="en-US" sz="9600" dirty="0" smtClean="0">
                <a:solidFill>
                  <a:srgbClr val="545838"/>
                </a:solidFill>
                <a:latin typeface="Franklin Gothic Medium Cond" panose="020B0606030402020204" pitchFamily="34" charset="0"/>
              </a:rPr>
              <a:t>Igloo</a:t>
            </a:r>
          </a:p>
          <a:p>
            <a:pPr marL="1828800" lvl="3" indent="-457200">
              <a:buFont typeface="Arial" panose="020B0604020202020204" pitchFamily="34" charset="0"/>
              <a:buChar char="•"/>
            </a:pPr>
            <a:endParaRPr lang="en-US" sz="3200" dirty="0">
              <a:solidFill>
                <a:srgbClr val="545838"/>
              </a:solidFill>
              <a:latin typeface="Franklin Gothic Medium Cond" panose="020B0606030402020204" pitchFamily="34" charset="0"/>
            </a:endParaRPr>
          </a:p>
          <a:p>
            <a:endParaRPr lang="en-US" sz="3200" dirty="0">
              <a:solidFill>
                <a:srgbClr val="545838"/>
              </a:solidFill>
              <a:latin typeface="Franklin Gothic Medium Cond" panose="020B0606030402020204" pitchFamily="34" charset="0"/>
            </a:endParaRPr>
          </a:p>
          <a:p>
            <a:endParaRPr lang="en-US" sz="3200" dirty="0">
              <a:solidFill>
                <a:srgbClr val="545838"/>
              </a:solidFill>
              <a:latin typeface="Franklin Gothic Medium Cond" panose="020B0606030402020204" pitchFamily="34" charset="0"/>
            </a:endParaRPr>
          </a:p>
          <a:p>
            <a:endParaRPr lang="en-US" sz="2800" dirty="0">
              <a:solidFill>
                <a:srgbClr val="545838"/>
              </a:solidFill>
              <a:latin typeface="Franklin Gothic Medium Cond" panose="020B0606030402020204" pitchFamily="34" charset="0"/>
            </a:endParaRPr>
          </a:p>
          <a:p>
            <a:endParaRPr lang="en-US" sz="2800" dirty="0">
              <a:solidFill>
                <a:srgbClr val="545838"/>
              </a:solidFill>
              <a:latin typeface="Franklin Gothic Medium Cond" panose="020B0606030402020204" pitchFamily="34" charset="0"/>
            </a:endParaRPr>
          </a:p>
        </p:txBody>
      </p:sp>
      <p:sp>
        <p:nvSpPr>
          <p:cNvPr id="4" name="Title 1">
            <a:extLst>
              <a:ext uri="{FF2B5EF4-FFF2-40B4-BE49-F238E27FC236}">
                <a16:creationId xmlns:a16="http://schemas.microsoft.com/office/drawing/2014/main" xmlns="" id="{CB8BE223-98A9-4784-A493-E7455B91F9DD}"/>
              </a:ext>
            </a:extLst>
          </p:cNvPr>
          <p:cNvSpPr txBox="1">
            <a:spLocks/>
          </p:cNvSpPr>
          <p:nvPr/>
        </p:nvSpPr>
        <p:spPr>
          <a:xfrm>
            <a:off x="8897468" y="405467"/>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SLIDE SUB-TITLE</a:t>
            </a:r>
          </a:p>
        </p:txBody>
      </p:sp>
      <p:pic>
        <p:nvPicPr>
          <p:cNvPr id="6" name="Picture 5" descr="A close up of a logo&#10;&#10;Description automatically generated">
            <a:extLst>
              <a:ext uri="{FF2B5EF4-FFF2-40B4-BE49-F238E27FC236}">
                <a16:creationId xmlns:a16="http://schemas.microsoft.com/office/drawing/2014/main" xmlns="" id="{58D63E4E-B670-3C45-AF33-7D75BC06C6F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877300" y="0"/>
            <a:ext cx="3314700" cy="6858000"/>
          </a:xfrm>
          <a:prstGeom prst="rect">
            <a:avLst/>
          </a:prstGeom>
        </p:spPr>
      </p:pic>
      <p:sp>
        <p:nvSpPr>
          <p:cNvPr id="8" name="Title 1">
            <a:extLst>
              <a:ext uri="{FF2B5EF4-FFF2-40B4-BE49-F238E27FC236}">
                <a16:creationId xmlns:a16="http://schemas.microsoft.com/office/drawing/2014/main" xmlns="" id="{E0D6E274-8393-B14D-A8FD-EE89C6823D29}"/>
              </a:ext>
            </a:extLst>
          </p:cNvPr>
          <p:cNvSpPr txBox="1">
            <a:spLocks/>
          </p:cNvSpPr>
          <p:nvPr/>
        </p:nvSpPr>
        <p:spPr>
          <a:xfrm>
            <a:off x="8893754" y="412904"/>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800" dirty="0" smtClean="0">
                <a:solidFill>
                  <a:schemeClr val="bg1"/>
                </a:solidFill>
                <a:latin typeface="Franklin Gothic Medium Cond" panose="020B0606030402020204" pitchFamily="34" charset="0"/>
              </a:rPr>
              <a:t>Winter Shelter</a:t>
            </a:r>
            <a:endParaRPr lang="en-US" sz="1800" dirty="0">
              <a:solidFill>
                <a:schemeClr val="bg1"/>
              </a:solidFill>
              <a:latin typeface="Franklin Gothic Medium Cond" panose="020B0606030402020204" pitchFamily="34" charset="0"/>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91838" y="2514600"/>
            <a:ext cx="6085462" cy="3088532"/>
          </a:xfrm>
          <a:prstGeom prst="rect">
            <a:avLst/>
          </a:prstGeom>
        </p:spPr>
      </p:pic>
    </p:spTree>
    <p:extLst>
      <p:ext uri="{BB962C8B-B14F-4D97-AF65-F5344CB8AC3E}">
        <p14:creationId xmlns:p14="http://schemas.microsoft.com/office/powerpoint/2010/main" val="34804813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B1D855-203A-48A5-A219-A7FD0BD2C51E}"/>
              </a:ext>
            </a:extLst>
          </p:cNvPr>
          <p:cNvSpPr>
            <a:spLocks noGrp="1"/>
          </p:cNvSpPr>
          <p:nvPr>
            <p:ph type="title"/>
          </p:nvPr>
        </p:nvSpPr>
        <p:spPr>
          <a:xfrm>
            <a:off x="320535" y="141007"/>
            <a:ext cx="8229600" cy="914400"/>
          </a:xfrm>
        </p:spPr>
        <p:txBody>
          <a:bodyPr>
            <a:normAutofit/>
          </a:bodyPr>
          <a:lstStyle/>
          <a:p>
            <a:r>
              <a:rPr lang="en-US" sz="3600" dirty="0" smtClean="0">
                <a:solidFill>
                  <a:srgbClr val="C7B384"/>
                </a:solidFill>
                <a:latin typeface="Franklin Gothic Demi Cond" panose="020B0706030402020204" pitchFamily="34" charset="0"/>
              </a:rPr>
              <a:t>Winter Shelter</a:t>
            </a:r>
            <a:endParaRPr lang="en-US" sz="3600" dirty="0">
              <a:solidFill>
                <a:srgbClr val="C7B384"/>
              </a:solidFill>
              <a:latin typeface="Franklin Gothic Demi Cond" panose="020B0706030402020204" pitchFamily="34" charset="0"/>
            </a:endParaRPr>
          </a:p>
        </p:txBody>
      </p:sp>
      <p:sp>
        <p:nvSpPr>
          <p:cNvPr id="4" name="Title 1">
            <a:extLst>
              <a:ext uri="{FF2B5EF4-FFF2-40B4-BE49-F238E27FC236}">
                <a16:creationId xmlns:a16="http://schemas.microsoft.com/office/drawing/2014/main" xmlns="" id="{CB8BE223-98A9-4784-A493-E7455B91F9DD}"/>
              </a:ext>
            </a:extLst>
          </p:cNvPr>
          <p:cNvSpPr txBox="1">
            <a:spLocks/>
          </p:cNvSpPr>
          <p:nvPr/>
        </p:nvSpPr>
        <p:spPr>
          <a:xfrm>
            <a:off x="8897468" y="405467"/>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SLIDE SUB-TITLE</a:t>
            </a:r>
          </a:p>
        </p:txBody>
      </p:sp>
      <p:pic>
        <p:nvPicPr>
          <p:cNvPr id="6" name="Picture 5" descr="A close up of a logo&#10;&#10;Description automatically generated">
            <a:extLst>
              <a:ext uri="{FF2B5EF4-FFF2-40B4-BE49-F238E27FC236}">
                <a16:creationId xmlns:a16="http://schemas.microsoft.com/office/drawing/2014/main" xmlns="" id="{58D63E4E-B670-3C45-AF33-7D75BC06C6F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877300" y="0"/>
            <a:ext cx="3314700" cy="6858000"/>
          </a:xfrm>
          <a:prstGeom prst="rect">
            <a:avLst/>
          </a:prstGeom>
        </p:spPr>
      </p:pic>
      <p:sp>
        <p:nvSpPr>
          <p:cNvPr id="8" name="Title 1">
            <a:extLst>
              <a:ext uri="{FF2B5EF4-FFF2-40B4-BE49-F238E27FC236}">
                <a16:creationId xmlns:a16="http://schemas.microsoft.com/office/drawing/2014/main" xmlns="" id="{E0D6E274-8393-B14D-A8FD-EE89C6823D29}"/>
              </a:ext>
            </a:extLst>
          </p:cNvPr>
          <p:cNvSpPr txBox="1">
            <a:spLocks/>
          </p:cNvSpPr>
          <p:nvPr/>
        </p:nvSpPr>
        <p:spPr>
          <a:xfrm>
            <a:off x="8893754" y="412904"/>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800" dirty="0" smtClean="0">
                <a:solidFill>
                  <a:schemeClr val="bg1"/>
                </a:solidFill>
                <a:latin typeface="Franklin Gothic Medium Cond" panose="020B0606030402020204" pitchFamily="34" charset="0"/>
              </a:rPr>
              <a:t>Winter Shelter</a:t>
            </a:r>
            <a:endParaRPr lang="en-US" sz="1800" dirty="0">
              <a:solidFill>
                <a:schemeClr val="bg1"/>
              </a:solidFill>
              <a:latin typeface="Franklin Gothic Medium Cond" panose="020B0606030402020204" pitchFamily="34" charset="0"/>
            </a:endParaRPr>
          </a:p>
        </p:txBody>
      </p:sp>
      <p:sp>
        <p:nvSpPr>
          <p:cNvPr id="5" name="TextBox 4"/>
          <p:cNvSpPr txBox="1"/>
          <p:nvPr/>
        </p:nvSpPr>
        <p:spPr>
          <a:xfrm>
            <a:off x="622570" y="1089498"/>
            <a:ext cx="4473962" cy="1569660"/>
          </a:xfrm>
          <a:prstGeom prst="rect">
            <a:avLst/>
          </a:prstGeom>
          <a:noFill/>
        </p:spPr>
        <p:txBody>
          <a:bodyPr wrap="square" rtlCol="0">
            <a:spAutoFit/>
          </a:bodyPr>
          <a:lstStyle/>
          <a:p>
            <a:r>
              <a:rPr lang="en-US" sz="9600" dirty="0" err="1" smtClean="0">
                <a:latin typeface="Franklin Gothic Medium Cond" panose="020B0606030402020204" pitchFamily="34" charset="0"/>
              </a:rPr>
              <a:t>Quinzee</a:t>
            </a:r>
            <a:endParaRPr lang="en-US" sz="9600" dirty="0">
              <a:latin typeface="Franklin Gothic Medium Cond" panose="020B0606030402020204" pitchFamily="34" charset="0"/>
            </a:endParaRPr>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22187" y="2657474"/>
            <a:ext cx="6455113" cy="3354219"/>
          </a:xfrm>
          <a:prstGeom prst="rect">
            <a:avLst/>
          </a:prstGeom>
        </p:spPr>
      </p:pic>
    </p:spTree>
    <p:extLst>
      <p:ext uri="{BB962C8B-B14F-4D97-AF65-F5344CB8AC3E}">
        <p14:creationId xmlns:p14="http://schemas.microsoft.com/office/powerpoint/2010/main" val="10536567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rot="5400000">
            <a:off x="5303909" y="1669108"/>
            <a:ext cx="5165386" cy="4764932"/>
          </a:xfrm>
          <a:prstGeom prst="rect">
            <a:avLst/>
          </a:prstGeom>
        </p:spPr>
      </p:pic>
      <p:sp>
        <p:nvSpPr>
          <p:cNvPr id="2" name="Title 1">
            <a:extLst>
              <a:ext uri="{FF2B5EF4-FFF2-40B4-BE49-F238E27FC236}">
                <a16:creationId xmlns:a16="http://schemas.microsoft.com/office/drawing/2014/main" xmlns="" id="{61B1D855-203A-48A5-A219-A7FD0BD2C51E}"/>
              </a:ext>
            </a:extLst>
          </p:cNvPr>
          <p:cNvSpPr>
            <a:spLocks noGrp="1"/>
          </p:cNvSpPr>
          <p:nvPr>
            <p:ph type="title"/>
          </p:nvPr>
        </p:nvSpPr>
        <p:spPr>
          <a:xfrm>
            <a:off x="320535" y="141007"/>
            <a:ext cx="8229600" cy="914400"/>
          </a:xfrm>
        </p:spPr>
        <p:txBody>
          <a:bodyPr>
            <a:normAutofit/>
          </a:bodyPr>
          <a:lstStyle/>
          <a:p>
            <a:r>
              <a:rPr lang="en-US" sz="3600" dirty="0" smtClean="0">
                <a:solidFill>
                  <a:srgbClr val="C7B384"/>
                </a:solidFill>
                <a:latin typeface="Franklin Gothic Demi Cond" panose="020B0706030402020204" pitchFamily="34" charset="0"/>
              </a:rPr>
              <a:t>Winter Shelter</a:t>
            </a:r>
            <a:endParaRPr lang="en-US" sz="3600" dirty="0">
              <a:solidFill>
                <a:srgbClr val="C7B384"/>
              </a:solidFill>
              <a:latin typeface="Franklin Gothic Demi Cond" panose="020B0706030402020204" pitchFamily="34" charset="0"/>
            </a:endParaRPr>
          </a:p>
        </p:txBody>
      </p:sp>
      <p:sp>
        <p:nvSpPr>
          <p:cNvPr id="4" name="Title 1">
            <a:extLst>
              <a:ext uri="{FF2B5EF4-FFF2-40B4-BE49-F238E27FC236}">
                <a16:creationId xmlns:a16="http://schemas.microsoft.com/office/drawing/2014/main" xmlns="" id="{CB8BE223-98A9-4784-A493-E7455B91F9DD}"/>
              </a:ext>
            </a:extLst>
          </p:cNvPr>
          <p:cNvSpPr txBox="1">
            <a:spLocks/>
          </p:cNvSpPr>
          <p:nvPr/>
        </p:nvSpPr>
        <p:spPr>
          <a:xfrm>
            <a:off x="8897468" y="405467"/>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SLIDE SUB-TITLE</a:t>
            </a:r>
          </a:p>
        </p:txBody>
      </p:sp>
      <p:pic>
        <p:nvPicPr>
          <p:cNvPr id="6" name="Picture 5" descr="A close up of a logo&#10;&#10;Description automatically generated">
            <a:extLst>
              <a:ext uri="{FF2B5EF4-FFF2-40B4-BE49-F238E27FC236}">
                <a16:creationId xmlns:a16="http://schemas.microsoft.com/office/drawing/2014/main" xmlns="" id="{58D63E4E-B670-3C45-AF33-7D75BC06C6FB}"/>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877300" y="0"/>
            <a:ext cx="3314700" cy="6858000"/>
          </a:xfrm>
          <a:prstGeom prst="rect">
            <a:avLst/>
          </a:prstGeom>
        </p:spPr>
      </p:pic>
      <p:sp>
        <p:nvSpPr>
          <p:cNvPr id="8" name="Title 1">
            <a:extLst>
              <a:ext uri="{FF2B5EF4-FFF2-40B4-BE49-F238E27FC236}">
                <a16:creationId xmlns:a16="http://schemas.microsoft.com/office/drawing/2014/main" xmlns="" id="{E0D6E274-8393-B14D-A8FD-EE89C6823D29}"/>
              </a:ext>
            </a:extLst>
          </p:cNvPr>
          <p:cNvSpPr txBox="1">
            <a:spLocks/>
          </p:cNvSpPr>
          <p:nvPr/>
        </p:nvSpPr>
        <p:spPr>
          <a:xfrm>
            <a:off x="8893754" y="412904"/>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800" dirty="0" smtClean="0">
                <a:solidFill>
                  <a:schemeClr val="bg1"/>
                </a:solidFill>
                <a:latin typeface="Franklin Gothic Medium Cond" panose="020B0606030402020204" pitchFamily="34" charset="0"/>
              </a:rPr>
              <a:t>Winter Shelter</a:t>
            </a:r>
            <a:endParaRPr lang="en-US" sz="1800" dirty="0">
              <a:solidFill>
                <a:schemeClr val="bg1"/>
              </a:solidFill>
              <a:latin typeface="Franklin Gothic Medium Cond" panose="020B0606030402020204" pitchFamily="34" charset="0"/>
            </a:endParaRPr>
          </a:p>
        </p:txBody>
      </p:sp>
      <p:sp>
        <p:nvSpPr>
          <p:cNvPr id="5" name="TextBox 4"/>
          <p:cNvSpPr txBox="1"/>
          <p:nvPr/>
        </p:nvSpPr>
        <p:spPr>
          <a:xfrm>
            <a:off x="622570" y="1089498"/>
            <a:ext cx="4756826" cy="1569660"/>
          </a:xfrm>
          <a:prstGeom prst="rect">
            <a:avLst/>
          </a:prstGeom>
          <a:noFill/>
        </p:spPr>
        <p:txBody>
          <a:bodyPr wrap="square" rtlCol="0">
            <a:spAutoFit/>
          </a:bodyPr>
          <a:lstStyle/>
          <a:p>
            <a:r>
              <a:rPr lang="en-US" sz="9600" dirty="0" err="1" smtClean="0">
                <a:latin typeface="Franklin Gothic Medium Cond" panose="020B0606030402020204" pitchFamily="34" charset="0"/>
              </a:rPr>
              <a:t>Snowcave</a:t>
            </a:r>
            <a:endParaRPr lang="en-US" sz="9600" dirty="0">
              <a:latin typeface="Franklin Gothic Medium Cond" panose="020B0606030402020204" pitchFamily="34" charset="0"/>
            </a:endParaRPr>
          </a:p>
        </p:txBody>
      </p:sp>
      <p:pic>
        <p:nvPicPr>
          <p:cNvPr id="10" name="Picture 9"/>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rot="5400000">
            <a:off x="174289" y="2944745"/>
            <a:ext cx="4472292" cy="3354219"/>
          </a:xfrm>
          <a:prstGeom prst="rect">
            <a:avLst/>
          </a:prstGeom>
        </p:spPr>
      </p:pic>
    </p:spTree>
    <p:extLst>
      <p:ext uri="{BB962C8B-B14F-4D97-AF65-F5344CB8AC3E}">
        <p14:creationId xmlns:p14="http://schemas.microsoft.com/office/powerpoint/2010/main" val="14680651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B1D855-203A-48A5-A219-A7FD0BD2C51E}"/>
              </a:ext>
            </a:extLst>
          </p:cNvPr>
          <p:cNvSpPr>
            <a:spLocks noGrp="1"/>
          </p:cNvSpPr>
          <p:nvPr>
            <p:ph type="title"/>
          </p:nvPr>
        </p:nvSpPr>
        <p:spPr>
          <a:xfrm>
            <a:off x="320535" y="141007"/>
            <a:ext cx="8229600" cy="914400"/>
          </a:xfrm>
        </p:spPr>
        <p:txBody>
          <a:bodyPr>
            <a:normAutofit/>
          </a:bodyPr>
          <a:lstStyle/>
          <a:p>
            <a:r>
              <a:rPr lang="en-US" sz="3600" dirty="0" smtClean="0">
                <a:solidFill>
                  <a:srgbClr val="C7B384"/>
                </a:solidFill>
                <a:latin typeface="Franklin Gothic Demi Cond" panose="020B0706030402020204" pitchFamily="34" charset="0"/>
              </a:rPr>
              <a:t>Winter Shelter</a:t>
            </a:r>
            <a:endParaRPr lang="en-US" sz="3600" dirty="0">
              <a:solidFill>
                <a:srgbClr val="C7B384"/>
              </a:solidFill>
              <a:latin typeface="Franklin Gothic Demi Cond" panose="020B0706030402020204" pitchFamily="34" charset="0"/>
            </a:endParaRPr>
          </a:p>
        </p:txBody>
      </p:sp>
      <p:sp>
        <p:nvSpPr>
          <p:cNvPr id="4" name="Title 1">
            <a:extLst>
              <a:ext uri="{FF2B5EF4-FFF2-40B4-BE49-F238E27FC236}">
                <a16:creationId xmlns:a16="http://schemas.microsoft.com/office/drawing/2014/main" xmlns="" id="{CB8BE223-98A9-4784-A493-E7455B91F9DD}"/>
              </a:ext>
            </a:extLst>
          </p:cNvPr>
          <p:cNvSpPr txBox="1">
            <a:spLocks/>
          </p:cNvSpPr>
          <p:nvPr/>
        </p:nvSpPr>
        <p:spPr>
          <a:xfrm>
            <a:off x="8897468" y="405467"/>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SLIDE SUB-TITLE</a:t>
            </a:r>
          </a:p>
        </p:txBody>
      </p:sp>
      <p:pic>
        <p:nvPicPr>
          <p:cNvPr id="6" name="Picture 5" descr="A close up of a logo&#10;&#10;Description automatically generated">
            <a:extLst>
              <a:ext uri="{FF2B5EF4-FFF2-40B4-BE49-F238E27FC236}">
                <a16:creationId xmlns:a16="http://schemas.microsoft.com/office/drawing/2014/main" xmlns="" id="{58D63E4E-B670-3C45-AF33-7D75BC06C6F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877300" y="0"/>
            <a:ext cx="3314700" cy="6858000"/>
          </a:xfrm>
          <a:prstGeom prst="rect">
            <a:avLst/>
          </a:prstGeom>
        </p:spPr>
      </p:pic>
      <p:sp>
        <p:nvSpPr>
          <p:cNvPr id="8" name="Title 1">
            <a:extLst>
              <a:ext uri="{FF2B5EF4-FFF2-40B4-BE49-F238E27FC236}">
                <a16:creationId xmlns:a16="http://schemas.microsoft.com/office/drawing/2014/main" xmlns="" id="{E0D6E274-8393-B14D-A8FD-EE89C6823D29}"/>
              </a:ext>
            </a:extLst>
          </p:cNvPr>
          <p:cNvSpPr txBox="1">
            <a:spLocks/>
          </p:cNvSpPr>
          <p:nvPr/>
        </p:nvSpPr>
        <p:spPr>
          <a:xfrm>
            <a:off x="8893754" y="412904"/>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800" dirty="0" smtClean="0">
                <a:solidFill>
                  <a:schemeClr val="bg1"/>
                </a:solidFill>
                <a:latin typeface="Franklin Gothic Medium Cond" panose="020B0606030402020204" pitchFamily="34" charset="0"/>
              </a:rPr>
              <a:t>Winter Shelter</a:t>
            </a:r>
            <a:endParaRPr lang="en-US" sz="1800" dirty="0">
              <a:solidFill>
                <a:schemeClr val="bg1"/>
              </a:solidFill>
              <a:latin typeface="Franklin Gothic Medium Cond" panose="020B0606030402020204" pitchFamily="34" charset="0"/>
            </a:endParaRPr>
          </a:p>
        </p:txBody>
      </p:sp>
      <p:sp>
        <p:nvSpPr>
          <p:cNvPr id="5" name="TextBox 4"/>
          <p:cNvSpPr txBox="1"/>
          <p:nvPr/>
        </p:nvSpPr>
        <p:spPr>
          <a:xfrm>
            <a:off x="622570" y="1089498"/>
            <a:ext cx="4473962" cy="1323439"/>
          </a:xfrm>
          <a:prstGeom prst="rect">
            <a:avLst/>
          </a:prstGeom>
          <a:noFill/>
        </p:spPr>
        <p:txBody>
          <a:bodyPr wrap="square" rtlCol="0">
            <a:spAutoFit/>
          </a:bodyPr>
          <a:lstStyle/>
          <a:p>
            <a:r>
              <a:rPr lang="en-US" sz="8000" dirty="0" smtClean="0">
                <a:latin typeface="Franklin Gothic Medium Cond" panose="020B0606030402020204" pitchFamily="34" charset="0"/>
              </a:rPr>
              <a:t>Hammock</a:t>
            </a:r>
            <a:endParaRPr lang="en-US" sz="8000" dirty="0">
              <a:latin typeface="Franklin Gothic Medium Cond" panose="020B0606030402020204" pitchFamily="34" charset="0"/>
            </a:endParaRPr>
          </a:p>
        </p:txBody>
      </p:sp>
      <p:pic>
        <p:nvPicPr>
          <p:cNvPr id="10" name="Picture 9"/>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rot="5400000">
            <a:off x="5095014" y="1052868"/>
            <a:ext cx="5364497" cy="5671227"/>
          </a:xfrm>
          <a:prstGeom prst="rect">
            <a:avLst/>
          </a:prstGeom>
        </p:spPr>
      </p:pic>
    </p:spTree>
    <p:extLst>
      <p:ext uri="{BB962C8B-B14F-4D97-AF65-F5344CB8AC3E}">
        <p14:creationId xmlns:p14="http://schemas.microsoft.com/office/powerpoint/2010/main" val="42575223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B1D855-203A-48A5-A219-A7FD0BD2C51E}"/>
              </a:ext>
            </a:extLst>
          </p:cNvPr>
          <p:cNvSpPr>
            <a:spLocks noGrp="1"/>
          </p:cNvSpPr>
          <p:nvPr>
            <p:ph type="title"/>
          </p:nvPr>
        </p:nvSpPr>
        <p:spPr>
          <a:xfrm>
            <a:off x="320535" y="141007"/>
            <a:ext cx="8229600" cy="914400"/>
          </a:xfrm>
        </p:spPr>
        <p:txBody>
          <a:bodyPr>
            <a:normAutofit/>
          </a:bodyPr>
          <a:lstStyle/>
          <a:p>
            <a:r>
              <a:rPr lang="en-US" sz="4800" dirty="0" smtClean="0">
                <a:solidFill>
                  <a:srgbClr val="952524"/>
                </a:solidFill>
                <a:latin typeface="Franklin Gothic Demi Cond" panose="020B0706030402020204" pitchFamily="34" charset="0"/>
              </a:rPr>
              <a:t>Before you go</a:t>
            </a:r>
            <a:r>
              <a:rPr lang="en-US" sz="4800" dirty="0" smtClean="0">
                <a:solidFill>
                  <a:srgbClr val="952524"/>
                </a:solidFill>
                <a:latin typeface="Franklin Gothic Demi Cond" panose="020B0706030402020204" pitchFamily="34" charset="0"/>
              </a:rPr>
              <a:t>	</a:t>
            </a:r>
            <a:endParaRPr lang="en-US" sz="4800" dirty="0">
              <a:solidFill>
                <a:srgbClr val="952524"/>
              </a:solidFill>
              <a:latin typeface="Franklin Gothic Demi Cond" panose="020B0706030402020204" pitchFamily="34" charset="0"/>
            </a:endParaRPr>
          </a:p>
        </p:txBody>
      </p:sp>
      <p:sp>
        <p:nvSpPr>
          <p:cNvPr id="4" name="Title 1">
            <a:extLst>
              <a:ext uri="{FF2B5EF4-FFF2-40B4-BE49-F238E27FC236}">
                <a16:creationId xmlns:a16="http://schemas.microsoft.com/office/drawing/2014/main" xmlns="" id="{CB8BE223-98A9-4784-A493-E7455B91F9DD}"/>
              </a:ext>
            </a:extLst>
          </p:cNvPr>
          <p:cNvSpPr txBox="1">
            <a:spLocks/>
          </p:cNvSpPr>
          <p:nvPr/>
        </p:nvSpPr>
        <p:spPr>
          <a:xfrm>
            <a:off x="8897468" y="405467"/>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SLIDE SUB-TITLE</a:t>
            </a:r>
          </a:p>
        </p:txBody>
      </p:sp>
      <p:pic>
        <p:nvPicPr>
          <p:cNvPr id="6" name="Picture 5">
            <a:extLst>
              <a:ext uri="{FF2B5EF4-FFF2-40B4-BE49-F238E27FC236}">
                <a16:creationId xmlns:a16="http://schemas.microsoft.com/office/drawing/2014/main" xmlns="" id="{58D63E4E-B670-3C45-AF33-7D75BC06C6F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897468" y="0"/>
            <a:ext cx="3314700" cy="6858000"/>
          </a:xfrm>
          <a:prstGeom prst="rect">
            <a:avLst/>
          </a:prstGeom>
        </p:spPr>
      </p:pic>
      <p:sp>
        <p:nvSpPr>
          <p:cNvPr id="7" name="Title 1">
            <a:extLst>
              <a:ext uri="{FF2B5EF4-FFF2-40B4-BE49-F238E27FC236}">
                <a16:creationId xmlns:a16="http://schemas.microsoft.com/office/drawing/2014/main" xmlns="" id="{4F8B763E-C34C-DC4E-A0D6-D53AB65D8B60}"/>
              </a:ext>
            </a:extLst>
          </p:cNvPr>
          <p:cNvSpPr txBox="1">
            <a:spLocks/>
          </p:cNvSpPr>
          <p:nvPr/>
        </p:nvSpPr>
        <p:spPr>
          <a:xfrm>
            <a:off x="8893754" y="412904"/>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hlinkClick r:id="rId4"/>
              </a:rPr>
              <a:t>https://www.nwac.us</a:t>
            </a:r>
            <a:endParaRPr lang="en-US" sz="1800" dirty="0">
              <a:solidFill>
                <a:schemeClr val="bg1"/>
              </a:solidFill>
              <a:latin typeface="Franklin Gothic Demi Cond" panose="020B0706030402020204" pitchFamily="34" charset="0"/>
            </a:endParaRPr>
          </a:p>
        </p:txBody>
      </p:sp>
      <p:pic>
        <p:nvPicPr>
          <p:cNvPr id="5" name="Picture 4"/>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437745" y="1089497"/>
            <a:ext cx="9484468" cy="5680953"/>
          </a:xfrm>
          <a:prstGeom prst="rect">
            <a:avLst/>
          </a:prstGeom>
        </p:spPr>
      </p:pic>
    </p:spTree>
    <p:extLst>
      <p:ext uri="{BB962C8B-B14F-4D97-AF65-F5344CB8AC3E}">
        <p14:creationId xmlns:p14="http://schemas.microsoft.com/office/powerpoint/2010/main" val="1146092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62647" y="963037"/>
            <a:ext cx="9893030" cy="5807413"/>
          </a:xfrm>
          <a:prstGeom prst="rect">
            <a:avLst/>
          </a:prstGeom>
        </p:spPr>
      </p:pic>
      <p:sp>
        <p:nvSpPr>
          <p:cNvPr id="2" name="Title 1">
            <a:extLst>
              <a:ext uri="{FF2B5EF4-FFF2-40B4-BE49-F238E27FC236}">
                <a16:creationId xmlns:a16="http://schemas.microsoft.com/office/drawing/2014/main" xmlns="" id="{61B1D855-203A-48A5-A219-A7FD0BD2C51E}"/>
              </a:ext>
            </a:extLst>
          </p:cNvPr>
          <p:cNvSpPr>
            <a:spLocks noGrp="1"/>
          </p:cNvSpPr>
          <p:nvPr>
            <p:ph type="title"/>
          </p:nvPr>
        </p:nvSpPr>
        <p:spPr>
          <a:xfrm>
            <a:off x="320535" y="141007"/>
            <a:ext cx="8229600" cy="914400"/>
          </a:xfrm>
        </p:spPr>
        <p:txBody>
          <a:bodyPr>
            <a:normAutofit/>
          </a:bodyPr>
          <a:lstStyle/>
          <a:p>
            <a:r>
              <a:rPr lang="en-US" sz="4800" dirty="0" smtClean="0">
                <a:solidFill>
                  <a:srgbClr val="952524"/>
                </a:solidFill>
                <a:latin typeface="Franklin Gothic Demi Cond" panose="020B0706030402020204" pitchFamily="34" charset="0"/>
              </a:rPr>
              <a:t>Before you go</a:t>
            </a:r>
            <a:r>
              <a:rPr lang="en-US" sz="4800" dirty="0" smtClean="0">
                <a:solidFill>
                  <a:srgbClr val="952524"/>
                </a:solidFill>
                <a:latin typeface="Franklin Gothic Demi Cond" panose="020B0706030402020204" pitchFamily="34" charset="0"/>
              </a:rPr>
              <a:t>	</a:t>
            </a:r>
            <a:endParaRPr lang="en-US" sz="4800" dirty="0">
              <a:solidFill>
                <a:srgbClr val="952524"/>
              </a:solidFill>
              <a:latin typeface="Franklin Gothic Demi Cond" panose="020B0706030402020204" pitchFamily="34" charset="0"/>
            </a:endParaRPr>
          </a:p>
        </p:txBody>
      </p:sp>
      <p:sp>
        <p:nvSpPr>
          <p:cNvPr id="4" name="Title 1">
            <a:extLst>
              <a:ext uri="{FF2B5EF4-FFF2-40B4-BE49-F238E27FC236}">
                <a16:creationId xmlns:a16="http://schemas.microsoft.com/office/drawing/2014/main" xmlns="" id="{CB8BE223-98A9-4784-A493-E7455B91F9DD}"/>
              </a:ext>
            </a:extLst>
          </p:cNvPr>
          <p:cNvSpPr txBox="1">
            <a:spLocks/>
          </p:cNvSpPr>
          <p:nvPr/>
        </p:nvSpPr>
        <p:spPr>
          <a:xfrm>
            <a:off x="8897468" y="405467"/>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SLIDE SUB-TITLE</a:t>
            </a:r>
          </a:p>
        </p:txBody>
      </p:sp>
      <p:pic>
        <p:nvPicPr>
          <p:cNvPr id="6" name="Picture 5">
            <a:extLst>
              <a:ext uri="{FF2B5EF4-FFF2-40B4-BE49-F238E27FC236}">
                <a16:creationId xmlns:a16="http://schemas.microsoft.com/office/drawing/2014/main" xmlns="" id="{58D63E4E-B670-3C45-AF33-7D75BC06C6FB}"/>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897468" y="0"/>
            <a:ext cx="3314700" cy="6858000"/>
          </a:xfrm>
          <a:prstGeom prst="rect">
            <a:avLst/>
          </a:prstGeom>
        </p:spPr>
      </p:pic>
      <p:sp>
        <p:nvSpPr>
          <p:cNvPr id="7" name="Title 1">
            <a:extLst>
              <a:ext uri="{FF2B5EF4-FFF2-40B4-BE49-F238E27FC236}">
                <a16:creationId xmlns:a16="http://schemas.microsoft.com/office/drawing/2014/main" xmlns="" id="{4F8B763E-C34C-DC4E-A0D6-D53AB65D8B60}"/>
              </a:ext>
            </a:extLst>
          </p:cNvPr>
          <p:cNvSpPr txBox="1">
            <a:spLocks/>
          </p:cNvSpPr>
          <p:nvPr/>
        </p:nvSpPr>
        <p:spPr>
          <a:xfrm>
            <a:off x="8893754" y="412904"/>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hlinkClick r:id="rId5"/>
              </a:rPr>
              <a:t>https://www.nwac.us</a:t>
            </a:r>
            <a:endParaRPr lang="en-US" sz="1800" dirty="0">
              <a:solidFill>
                <a:schemeClr val="bg1"/>
              </a:solidFill>
              <a:latin typeface="Franklin Gothic Demi Cond" panose="020B0706030402020204" pitchFamily="34" charset="0"/>
            </a:endParaRPr>
          </a:p>
        </p:txBody>
      </p:sp>
    </p:spTree>
    <p:extLst>
      <p:ext uri="{BB962C8B-B14F-4D97-AF65-F5344CB8AC3E}">
        <p14:creationId xmlns:p14="http://schemas.microsoft.com/office/powerpoint/2010/main" val="2881486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8419" y="1167319"/>
            <a:ext cx="5081486" cy="5603131"/>
          </a:xfrm>
          <a:prstGeom prst="rect">
            <a:avLst/>
          </a:prstGeom>
        </p:spPr>
      </p:pic>
      <p:sp>
        <p:nvSpPr>
          <p:cNvPr id="2" name="Title 1">
            <a:extLst>
              <a:ext uri="{FF2B5EF4-FFF2-40B4-BE49-F238E27FC236}">
                <a16:creationId xmlns:a16="http://schemas.microsoft.com/office/drawing/2014/main" xmlns="" id="{61B1D855-203A-48A5-A219-A7FD0BD2C51E}"/>
              </a:ext>
            </a:extLst>
          </p:cNvPr>
          <p:cNvSpPr>
            <a:spLocks noGrp="1"/>
          </p:cNvSpPr>
          <p:nvPr>
            <p:ph type="title"/>
          </p:nvPr>
        </p:nvSpPr>
        <p:spPr>
          <a:xfrm>
            <a:off x="320535" y="141007"/>
            <a:ext cx="8229600" cy="914400"/>
          </a:xfrm>
        </p:spPr>
        <p:txBody>
          <a:bodyPr>
            <a:normAutofit/>
          </a:bodyPr>
          <a:lstStyle/>
          <a:p>
            <a:r>
              <a:rPr lang="en-US" sz="4800" dirty="0" smtClean="0">
                <a:solidFill>
                  <a:srgbClr val="952524"/>
                </a:solidFill>
                <a:latin typeface="Franklin Gothic Demi Cond" panose="020B0706030402020204" pitchFamily="34" charset="0"/>
              </a:rPr>
              <a:t>Before you go</a:t>
            </a:r>
            <a:r>
              <a:rPr lang="en-US" sz="4800" dirty="0" smtClean="0">
                <a:solidFill>
                  <a:srgbClr val="952524"/>
                </a:solidFill>
                <a:latin typeface="Franklin Gothic Demi Cond" panose="020B0706030402020204" pitchFamily="34" charset="0"/>
              </a:rPr>
              <a:t>	</a:t>
            </a:r>
            <a:endParaRPr lang="en-US" sz="4800" dirty="0">
              <a:solidFill>
                <a:srgbClr val="952524"/>
              </a:solidFill>
              <a:latin typeface="Franklin Gothic Demi Cond" panose="020B0706030402020204" pitchFamily="34" charset="0"/>
            </a:endParaRPr>
          </a:p>
        </p:txBody>
      </p:sp>
      <p:sp>
        <p:nvSpPr>
          <p:cNvPr id="4" name="Title 1">
            <a:extLst>
              <a:ext uri="{FF2B5EF4-FFF2-40B4-BE49-F238E27FC236}">
                <a16:creationId xmlns:a16="http://schemas.microsoft.com/office/drawing/2014/main" xmlns="" id="{CB8BE223-98A9-4784-A493-E7455B91F9DD}"/>
              </a:ext>
            </a:extLst>
          </p:cNvPr>
          <p:cNvSpPr txBox="1">
            <a:spLocks/>
          </p:cNvSpPr>
          <p:nvPr/>
        </p:nvSpPr>
        <p:spPr>
          <a:xfrm>
            <a:off x="8897468" y="405467"/>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SLIDE SUB-TITLE</a:t>
            </a:r>
          </a:p>
        </p:txBody>
      </p:sp>
      <p:pic>
        <p:nvPicPr>
          <p:cNvPr id="6" name="Picture 5">
            <a:extLst>
              <a:ext uri="{FF2B5EF4-FFF2-40B4-BE49-F238E27FC236}">
                <a16:creationId xmlns:a16="http://schemas.microsoft.com/office/drawing/2014/main" xmlns="" id="{58D63E4E-B670-3C45-AF33-7D75BC06C6FB}"/>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897468" y="0"/>
            <a:ext cx="3314700" cy="6858000"/>
          </a:xfrm>
          <a:prstGeom prst="rect">
            <a:avLst/>
          </a:prstGeom>
        </p:spPr>
      </p:pic>
      <p:sp>
        <p:nvSpPr>
          <p:cNvPr id="7" name="Title 1">
            <a:extLst>
              <a:ext uri="{FF2B5EF4-FFF2-40B4-BE49-F238E27FC236}">
                <a16:creationId xmlns:a16="http://schemas.microsoft.com/office/drawing/2014/main" xmlns="" id="{4F8B763E-C34C-DC4E-A0D6-D53AB65D8B60}"/>
              </a:ext>
            </a:extLst>
          </p:cNvPr>
          <p:cNvSpPr txBox="1">
            <a:spLocks/>
          </p:cNvSpPr>
          <p:nvPr/>
        </p:nvSpPr>
        <p:spPr>
          <a:xfrm>
            <a:off x="8893754" y="412904"/>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hlinkClick r:id="rId5"/>
              </a:rPr>
              <a:t>https://www.nwac.us</a:t>
            </a:r>
            <a:endParaRPr lang="en-US" sz="1800" dirty="0">
              <a:solidFill>
                <a:schemeClr val="bg1"/>
              </a:solidFill>
              <a:latin typeface="Franklin Gothic Demi Cond" panose="020B0706030402020204" pitchFamily="34" charset="0"/>
            </a:endParaRPr>
          </a:p>
        </p:txBody>
      </p:sp>
    </p:spTree>
    <p:extLst>
      <p:ext uri="{BB962C8B-B14F-4D97-AF65-F5344CB8AC3E}">
        <p14:creationId xmlns:p14="http://schemas.microsoft.com/office/powerpoint/2010/main" val="31590621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B1D855-203A-48A5-A219-A7FD0BD2C51E}"/>
              </a:ext>
            </a:extLst>
          </p:cNvPr>
          <p:cNvSpPr>
            <a:spLocks noGrp="1"/>
          </p:cNvSpPr>
          <p:nvPr>
            <p:ph type="title"/>
          </p:nvPr>
        </p:nvSpPr>
        <p:spPr>
          <a:xfrm>
            <a:off x="320535" y="141007"/>
            <a:ext cx="8229600" cy="914400"/>
          </a:xfrm>
        </p:spPr>
        <p:txBody>
          <a:bodyPr>
            <a:normAutofit/>
          </a:bodyPr>
          <a:lstStyle/>
          <a:p>
            <a:r>
              <a:rPr lang="en-US" sz="4800" dirty="0" smtClean="0">
                <a:solidFill>
                  <a:srgbClr val="952524"/>
                </a:solidFill>
                <a:latin typeface="Franklin Gothic Demi Cond" panose="020B0706030402020204" pitchFamily="34" charset="0"/>
              </a:rPr>
              <a:t>Avalanche Safety	</a:t>
            </a:r>
            <a:endParaRPr lang="en-US" sz="4800" dirty="0">
              <a:solidFill>
                <a:srgbClr val="952524"/>
              </a:solidFill>
              <a:latin typeface="Franklin Gothic Demi Cond" panose="020B0706030402020204" pitchFamily="34" charset="0"/>
            </a:endParaRPr>
          </a:p>
        </p:txBody>
      </p:sp>
      <p:sp>
        <p:nvSpPr>
          <p:cNvPr id="4" name="Title 1">
            <a:extLst>
              <a:ext uri="{FF2B5EF4-FFF2-40B4-BE49-F238E27FC236}">
                <a16:creationId xmlns:a16="http://schemas.microsoft.com/office/drawing/2014/main" xmlns="" id="{CB8BE223-98A9-4784-A493-E7455B91F9DD}"/>
              </a:ext>
            </a:extLst>
          </p:cNvPr>
          <p:cNvSpPr txBox="1">
            <a:spLocks/>
          </p:cNvSpPr>
          <p:nvPr/>
        </p:nvSpPr>
        <p:spPr>
          <a:xfrm>
            <a:off x="8897468" y="405467"/>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SLIDE SUB-TITLE</a:t>
            </a:r>
          </a:p>
        </p:txBody>
      </p:sp>
      <p:pic>
        <p:nvPicPr>
          <p:cNvPr id="6" name="Picture 5">
            <a:extLst>
              <a:ext uri="{FF2B5EF4-FFF2-40B4-BE49-F238E27FC236}">
                <a16:creationId xmlns:a16="http://schemas.microsoft.com/office/drawing/2014/main" xmlns="" id="{58D63E4E-B670-3C45-AF33-7D75BC06C6F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877300" y="0"/>
            <a:ext cx="3314700" cy="6858000"/>
          </a:xfrm>
          <a:prstGeom prst="rect">
            <a:avLst/>
          </a:prstGeom>
        </p:spPr>
      </p:pic>
      <p:sp>
        <p:nvSpPr>
          <p:cNvPr id="7" name="Title 1">
            <a:extLst>
              <a:ext uri="{FF2B5EF4-FFF2-40B4-BE49-F238E27FC236}">
                <a16:creationId xmlns:a16="http://schemas.microsoft.com/office/drawing/2014/main" xmlns="" id="{4F8B763E-C34C-DC4E-A0D6-D53AB65D8B60}"/>
              </a:ext>
            </a:extLst>
          </p:cNvPr>
          <p:cNvSpPr txBox="1">
            <a:spLocks/>
          </p:cNvSpPr>
          <p:nvPr/>
        </p:nvSpPr>
        <p:spPr>
          <a:xfrm>
            <a:off x="8893754" y="412904"/>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smtClean="0">
                <a:solidFill>
                  <a:schemeClr val="bg1"/>
                </a:solidFill>
                <a:latin typeface="Franklin Gothic Demi Cond" panose="020B0706030402020204" pitchFamily="34" charset="0"/>
              </a:rPr>
              <a:t>ALPTRUTH</a:t>
            </a:r>
            <a:endParaRPr lang="en-US" sz="1800" dirty="0">
              <a:solidFill>
                <a:schemeClr val="bg1"/>
              </a:solidFill>
              <a:latin typeface="Franklin Gothic Demi Cond" panose="020B0706030402020204" pitchFamily="34" charset="0"/>
            </a:endParaRPr>
          </a:p>
        </p:txBody>
      </p:sp>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4553" y="1060314"/>
            <a:ext cx="10070801" cy="5797685"/>
          </a:xfrm>
          <a:prstGeom prst="rect">
            <a:avLst/>
          </a:prstGeom>
        </p:spPr>
      </p:pic>
    </p:spTree>
    <p:extLst>
      <p:ext uri="{BB962C8B-B14F-4D97-AF65-F5344CB8AC3E}">
        <p14:creationId xmlns:p14="http://schemas.microsoft.com/office/powerpoint/2010/main" val="27701419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B1D855-203A-48A5-A219-A7FD0BD2C51E}"/>
              </a:ext>
            </a:extLst>
          </p:cNvPr>
          <p:cNvSpPr>
            <a:spLocks noGrp="1"/>
          </p:cNvSpPr>
          <p:nvPr>
            <p:ph type="title"/>
          </p:nvPr>
        </p:nvSpPr>
        <p:spPr>
          <a:xfrm>
            <a:off x="320535" y="141007"/>
            <a:ext cx="8229600" cy="914400"/>
          </a:xfrm>
        </p:spPr>
        <p:txBody>
          <a:bodyPr>
            <a:normAutofit/>
          </a:bodyPr>
          <a:lstStyle/>
          <a:p>
            <a:r>
              <a:rPr lang="en-US" sz="4800" dirty="0" smtClean="0">
                <a:solidFill>
                  <a:srgbClr val="952524"/>
                </a:solidFill>
                <a:latin typeface="Franklin Gothic Demi Cond" panose="020B0706030402020204" pitchFamily="34" charset="0"/>
              </a:rPr>
              <a:t>Avalanche Safety	</a:t>
            </a:r>
            <a:endParaRPr lang="en-US" sz="4800" dirty="0">
              <a:solidFill>
                <a:srgbClr val="952524"/>
              </a:solidFill>
              <a:latin typeface="Franklin Gothic Demi Cond" panose="020B0706030402020204" pitchFamily="34" charset="0"/>
            </a:endParaRPr>
          </a:p>
        </p:txBody>
      </p:sp>
      <p:sp>
        <p:nvSpPr>
          <p:cNvPr id="4" name="Title 1">
            <a:extLst>
              <a:ext uri="{FF2B5EF4-FFF2-40B4-BE49-F238E27FC236}">
                <a16:creationId xmlns:a16="http://schemas.microsoft.com/office/drawing/2014/main" xmlns="" id="{CB8BE223-98A9-4784-A493-E7455B91F9DD}"/>
              </a:ext>
            </a:extLst>
          </p:cNvPr>
          <p:cNvSpPr txBox="1">
            <a:spLocks/>
          </p:cNvSpPr>
          <p:nvPr/>
        </p:nvSpPr>
        <p:spPr>
          <a:xfrm>
            <a:off x="8897468" y="405467"/>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SLIDE SUB-TITLE</a:t>
            </a:r>
          </a:p>
        </p:txBody>
      </p:sp>
      <p:pic>
        <p:nvPicPr>
          <p:cNvPr id="6" name="Picture 5">
            <a:extLst>
              <a:ext uri="{FF2B5EF4-FFF2-40B4-BE49-F238E27FC236}">
                <a16:creationId xmlns:a16="http://schemas.microsoft.com/office/drawing/2014/main" xmlns="" id="{58D63E4E-B670-3C45-AF33-7D75BC06C6F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877300" y="0"/>
            <a:ext cx="3314700" cy="6858000"/>
          </a:xfrm>
          <a:prstGeom prst="rect">
            <a:avLst/>
          </a:prstGeom>
        </p:spPr>
      </p:pic>
      <p:sp>
        <p:nvSpPr>
          <p:cNvPr id="7" name="Title 1">
            <a:extLst>
              <a:ext uri="{FF2B5EF4-FFF2-40B4-BE49-F238E27FC236}">
                <a16:creationId xmlns:a16="http://schemas.microsoft.com/office/drawing/2014/main" xmlns="" id="{4F8B763E-C34C-DC4E-A0D6-D53AB65D8B60}"/>
              </a:ext>
            </a:extLst>
          </p:cNvPr>
          <p:cNvSpPr txBox="1">
            <a:spLocks/>
          </p:cNvSpPr>
          <p:nvPr/>
        </p:nvSpPr>
        <p:spPr>
          <a:xfrm>
            <a:off x="8893754" y="412904"/>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smtClean="0">
                <a:solidFill>
                  <a:schemeClr val="bg1"/>
                </a:solidFill>
                <a:latin typeface="Franklin Gothic Demi Cond" panose="020B0706030402020204" pitchFamily="34" charset="0"/>
              </a:rPr>
              <a:t>FACETS</a:t>
            </a:r>
            <a:endParaRPr lang="en-US" sz="1800" dirty="0">
              <a:solidFill>
                <a:schemeClr val="bg1"/>
              </a:solidFill>
              <a:latin typeface="Franklin Gothic Demi Cond" panose="020B0706030402020204" pitchFamily="34" charset="0"/>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5800" y="515566"/>
            <a:ext cx="4025630" cy="6342434"/>
          </a:xfrm>
          <a:prstGeom prst="rect">
            <a:avLst/>
          </a:prstGeom>
        </p:spPr>
      </p:pic>
    </p:spTree>
    <p:extLst>
      <p:ext uri="{BB962C8B-B14F-4D97-AF65-F5344CB8AC3E}">
        <p14:creationId xmlns:p14="http://schemas.microsoft.com/office/powerpoint/2010/main" val="2381469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B1D855-203A-48A5-A219-A7FD0BD2C51E}"/>
              </a:ext>
            </a:extLst>
          </p:cNvPr>
          <p:cNvSpPr>
            <a:spLocks noGrp="1"/>
          </p:cNvSpPr>
          <p:nvPr>
            <p:ph type="title"/>
          </p:nvPr>
        </p:nvSpPr>
        <p:spPr>
          <a:xfrm>
            <a:off x="320535" y="141007"/>
            <a:ext cx="8229600" cy="914400"/>
          </a:xfrm>
        </p:spPr>
        <p:txBody>
          <a:bodyPr>
            <a:normAutofit/>
          </a:bodyPr>
          <a:lstStyle/>
          <a:p>
            <a:r>
              <a:rPr lang="en-US" sz="4800" dirty="0" smtClean="0">
                <a:solidFill>
                  <a:srgbClr val="952524"/>
                </a:solidFill>
                <a:latin typeface="Franklin Gothic Demi Cond" panose="020B0706030402020204" pitchFamily="34" charset="0"/>
              </a:rPr>
              <a:t>Avalanche Safety	</a:t>
            </a:r>
            <a:endParaRPr lang="en-US" sz="4800" dirty="0">
              <a:solidFill>
                <a:srgbClr val="952524"/>
              </a:solidFill>
              <a:latin typeface="Franklin Gothic Demi Cond" panose="020B0706030402020204" pitchFamily="34" charset="0"/>
            </a:endParaRPr>
          </a:p>
        </p:txBody>
      </p:sp>
      <p:sp>
        <p:nvSpPr>
          <p:cNvPr id="4" name="Title 1">
            <a:extLst>
              <a:ext uri="{FF2B5EF4-FFF2-40B4-BE49-F238E27FC236}">
                <a16:creationId xmlns:a16="http://schemas.microsoft.com/office/drawing/2014/main" xmlns="" id="{CB8BE223-98A9-4784-A493-E7455B91F9DD}"/>
              </a:ext>
            </a:extLst>
          </p:cNvPr>
          <p:cNvSpPr txBox="1">
            <a:spLocks/>
          </p:cNvSpPr>
          <p:nvPr/>
        </p:nvSpPr>
        <p:spPr>
          <a:xfrm>
            <a:off x="8897468" y="405467"/>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SLIDE SUB-TITLE</a:t>
            </a:r>
          </a:p>
        </p:txBody>
      </p:sp>
      <p:pic>
        <p:nvPicPr>
          <p:cNvPr id="6" name="Picture 5">
            <a:extLst>
              <a:ext uri="{FF2B5EF4-FFF2-40B4-BE49-F238E27FC236}">
                <a16:creationId xmlns:a16="http://schemas.microsoft.com/office/drawing/2014/main" xmlns="" id="{58D63E4E-B670-3C45-AF33-7D75BC06C6F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877300" y="0"/>
            <a:ext cx="3314700" cy="6858000"/>
          </a:xfrm>
          <a:prstGeom prst="rect">
            <a:avLst/>
          </a:prstGeom>
        </p:spPr>
      </p:pic>
      <p:sp>
        <p:nvSpPr>
          <p:cNvPr id="7" name="Title 1">
            <a:extLst>
              <a:ext uri="{FF2B5EF4-FFF2-40B4-BE49-F238E27FC236}">
                <a16:creationId xmlns:a16="http://schemas.microsoft.com/office/drawing/2014/main" xmlns="" id="{4F8B763E-C34C-DC4E-A0D6-D53AB65D8B60}"/>
              </a:ext>
            </a:extLst>
          </p:cNvPr>
          <p:cNvSpPr txBox="1">
            <a:spLocks/>
          </p:cNvSpPr>
          <p:nvPr/>
        </p:nvSpPr>
        <p:spPr>
          <a:xfrm>
            <a:off x="8893754" y="412904"/>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smtClean="0">
                <a:solidFill>
                  <a:schemeClr val="bg1"/>
                </a:solidFill>
                <a:latin typeface="Franklin Gothic Demi Cond" panose="020B0706030402020204" pitchFamily="34" charset="0"/>
              </a:rPr>
              <a:t>Terrain Traps</a:t>
            </a:r>
            <a:endParaRPr lang="en-US" sz="1800" dirty="0">
              <a:solidFill>
                <a:schemeClr val="bg1"/>
              </a:solidFill>
              <a:latin typeface="Franklin Gothic Demi Cond" panose="020B0706030402020204" pitchFamily="34" charset="0"/>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8500" y="1143000"/>
            <a:ext cx="5715000" cy="4572000"/>
          </a:xfrm>
          <a:prstGeom prst="rect">
            <a:avLst/>
          </a:prstGeom>
        </p:spPr>
      </p:pic>
    </p:spTree>
    <p:extLst>
      <p:ext uri="{BB962C8B-B14F-4D97-AF65-F5344CB8AC3E}">
        <p14:creationId xmlns:p14="http://schemas.microsoft.com/office/powerpoint/2010/main" val="20754846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B1D855-203A-48A5-A219-A7FD0BD2C51E}"/>
              </a:ext>
            </a:extLst>
          </p:cNvPr>
          <p:cNvSpPr>
            <a:spLocks noGrp="1"/>
          </p:cNvSpPr>
          <p:nvPr>
            <p:ph type="title"/>
          </p:nvPr>
        </p:nvSpPr>
        <p:spPr>
          <a:xfrm>
            <a:off x="320535" y="141007"/>
            <a:ext cx="8229600" cy="914400"/>
          </a:xfrm>
        </p:spPr>
        <p:txBody>
          <a:bodyPr>
            <a:normAutofit/>
          </a:bodyPr>
          <a:lstStyle/>
          <a:p>
            <a:r>
              <a:rPr lang="en-US" sz="4800" dirty="0" smtClean="0">
                <a:solidFill>
                  <a:srgbClr val="952524"/>
                </a:solidFill>
                <a:latin typeface="Franklin Gothic Demi Cond" panose="020B0706030402020204" pitchFamily="34" charset="0"/>
              </a:rPr>
              <a:t>Avalanche Safety	</a:t>
            </a:r>
            <a:endParaRPr lang="en-US" sz="4800" dirty="0">
              <a:solidFill>
                <a:srgbClr val="952524"/>
              </a:solidFill>
              <a:latin typeface="Franklin Gothic Demi Cond" panose="020B0706030402020204" pitchFamily="34" charset="0"/>
            </a:endParaRPr>
          </a:p>
        </p:txBody>
      </p:sp>
      <p:sp>
        <p:nvSpPr>
          <p:cNvPr id="4" name="Title 1">
            <a:extLst>
              <a:ext uri="{FF2B5EF4-FFF2-40B4-BE49-F238E27FC236}">
                <a16:creationId xmlns:a16="http://schemas.microsoft.com/office/drawing/2014/main" xmlns="" id="{CB8BE223-98A9-4784-A493-E7455B91F9DD}"/>
              </a:ext>
            </a:extLst>
          </p:cNvPr>
          <p:cNvSpPr txBox="1">
            <a:spLocks/>
          </p:cNvSpPr>
          <p:nvPr/>
        </p:nvSpPr>
        <p:spPr>
          <a:xfrm>
            <a:off x="8897468" y="405467"/>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SLIDE SUB-TITLE</a:t>
            </a:r>
          </a:p>
        </p:txBody>
      </p:sp>
      <p:pic>
        <p:nvPicPr>
          <p:cNvPr id="6" name="Picture 5">
            <a:extLst>
              <a:ext uri="{FF2B5EF4-FFF2-40B4-BE49-F238E27FC236}">
                <a16:creationId xmlns:a16="http://schemas.microsoft.com/office/drawing/2014/main" xmlns="" id="{58D63E4E-B670-3C45-AF33-7D75BC06C6F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877300" y="0"/>
            <a:ext cx="3314700" cy="6858000"/>
          </a:xfrm>
          <a:prstGeom prst="rect">
            <a:avLst/>
          </a:prstGeom>
        </p:spPr>
      </p:pic>
      <p:sp>
        <p:nvSpPr>
          <p:cNvPr id="7" name="Title 1">
            <a:extLst>
              <a:ext uri="{FF2B5EF4-FFF2-40B4-BE49-F238E27FC236}">
                <a16:creationId xmlns:a16="http://schemas.microsoft.com/office/drawing/2014/main" xmlns="" id="{4F8B763E-C34C-DC4E-A0D6-D53AB65D8B60}"/>
              </a:ext>
            </a:extLst>
          </p:cNvPr>
          <p:cNvSpPr txBox="1">
            <a:spLocks/>
          </p:cNvSpPr>
          <p:nvPr/>
        </p:nvSpPr>
        <p:spPr>
          <a:xfrm>
            <a:off x="8893754" y="412904"/>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smtClean="0">
                <a:solidFill>
                  <a:schemeClr val="bg1"/>
                </a:solidFill>
                <a:latin typeface="Franklin Gothic Demi Cond" panose="020B0706030402020204" pitchFamily="34" charset="0"/>
              </a:rPr>
              <a:t>Avalanch</a:t>
            </a:r>
            <a:r>
              <a:rPr lang="en-US" sz="1800" dirty="0" smtClean="0">
                <a:solidFill>
                  <a:schemeClr val="bg1"/>
                </a:solidFill>
                <a:latin typeface="Franklin Gothic Demi Cond" panose="020B0706030402020204" pitchFamily="34" charset="0"/>
              </a:rPr>
              <a:t>e Chutes</a:t>
            </a:r>
            <a:endParaRPr lang="en-US" sz="1800" dirty="0">
              <a:solidFill>
                <a:schemeClr val="bg1"/>
              </a:solidFill>
              <a:latin typeface="Franklin Gothic Demi Cond" panose="020B0706030402020204" pitchFamily="34" charset="0"/>
            </a:endParaRPr>
          </a:p>
        </p:txBody>
      </p:sp>
      <p:pic>
        <p:nvPicPr>
          <p:cNvPr id="3" name="Picture 2"/>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59923" y="982494"/>
            <a:ext cx="9572017" cy="5875506"/>
          </a:xfrm>
          <a:prstGeom prst="rect">
            <a:avLst/>
          </a:prstGeom>
        </p:spPr>
      </p:pic>
    </p:spTree>
    <p:extLst>
      <p:ext uri="{BB962C8B-B14F-4D97-AF65-F5344CB8AC3E}">
        <p14:creationId xmlns:p14="http://schemas.microsoft.com/office/powerpoint/2010/main" val="16814041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B1D855-203A-48A5-A219-A7FD0BD2C51E}"/>
              </a:ext>
            </a:extLst>
          </p:cNvPr>
          <p:cNvSpPr>
            <a:spLocks noGrp="1"/>
          </p:cNvSpPr>
          <p:nvPr>
            <p:ph type="title"/>
          </p:nvPr>
        </p:nvSpPr>
        <p:spPr>
          <a:xfrm>
            <a:off x="320535" y="141007"/>
            <a:ext cx="8229600" cy="914400"/>
          </a:xfrm>
        </p:spPr>
        <p:txBody>
          <a:bodyPr>
            <a:normAutofit/>
          </a:bodyPr>
          <a:lstStyle/>
          <a:p>
            <a:r>
              <a:rPr lang="en-US" sz="4800" dirty="0" smtClean="0">
                <a:solidFill>
                  <a:srgbClr val="952524"/>
                </a:solidFill>
                <a:latin typeface="Franklin Gothic Demi Cond" panose="020B0706030402020204" pitchFamily="34" charset="0"/>
              </a:rPr>
              <a:t>Avalanche Safety	</a:t>
            </a:r>
            <a:endParaRPr lang="en-US" sz="4800" dirty="0">
              <a:solidFill>
                <a:srgbClr val="952524"/>
              </a:solidFill>
              <a:latin typeface="Franklin Gothic Demi Cond" panose="020B0706030402020204" pitchFamily="34" charset="0"/>
            </a:endParaRPr>
          </a:p>
        </p:txBody>
      </p:sp>
      <p:sp>
        <p:nvSpPr>
          <p:cNvPr id="4" name="Title 1">
            <a:extLst>
              <a:ext uri="{FF2B5EF4-FFF2-40B4-BE49-F238E27FC236}">
                <a16:creationId xmlns:a16="http://schemas.microsoft.com/office/drawing/2014/main" xmlns="" id="{CB8BE223-98A9-4784-A493-E7455B91F9DD}"/>
              </a:ext>
            </a:extLst>
          </p:cNvPr>
          <p:cNvSpPr txBox="1">
            <a:spLocks/>
          </p:cNvSpPr>
          <p:nvPr/>
        </p:nvSpPr>
        <p:spPr>
          <a:xfrm>
            <a:off x="8897468" y="405467"/>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SLIDE SUB-TITLE</a:t>
            </a:r>
          </a:p>
        </p:txBody>
      </p:sp>
      <p:pic>
        <p:nvPicPr>
          <p:cNvPr id="6" name="Picture 5">
            <a:extLst>
              <a:ext uri="{FF2B5EF4-FFF2-40B4-BE49-F238E27FC236}">
                <a16:creationId xmlns:a16="http://schemas.microsoft.com/office/drawing/2014/main" xmlns="" id="{58D63E4E-B670-3C45-AF33-7D75BC06C6F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877300" y="0"/>
            <a:ext cx="3314700" cy="6858000"/>
          </a:xfrm>
          <a:prstGeom prst="rect">
            <a:avLst/>
          </a:prstGeom>
        </p:spPr>
      </p:pic>
      <p:sp>
        <p:nvSpPr>
          <p:cNvPr id="7" name="Title 1">
            <a:extLst>
              <a:ext uri="{FF2B5EF4-FFF2-40B4-BE49-F238E27FC236}">
                <a16:creationId xmlns:a16="http://schemas.microsoft.com/office/drawing/2014/main" xmlns="" id="{4F8B763E-C34C-DC4E-A0D6-D53AB65D8B60}"/>
              </a:ext>
            </a:extLst>
          </p:cNvPr>
          <p:cNvSpPr txBox="1">
            <a:spLocks/>
          </p:cNvSpPr>
          <p:nvPr/>
        </p:nvSpPr>
        <p:spPr>
          <a:xfrm>
            <a:off x="8893754" y="412904"/>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smtClean="0">
                <a:solidFill>
                  <a:schemeClr val="bg1"/>
                </a:solidFill>
                <a:latin typeface="Franklin Gothic Demi Cond" panose="020B0706030402020204" pitchFamily="34" charset="0"/>
              </a:rPr>
              <a:t>Avalanch</a:t>
            </a:r>
            <a:r>
              <a:rPr lang="en-US" sz="1800" dirty="0" smtClean="0">
                <a:solidFill>
                  <a:schemeClr val="bg1"/>
                </a:solidFill>
                <a:latin typeface="Franklin Gothic Demi Cond" panose="020B0706030402020204" pitchFamily="34" charset="0"/>
              </a:rPr>
              <a:t>e Chutes / recent</a:t>
            </a:r>
            <a:endParaRPr lang="en-US" sz="1800" dirty="0">
              <a:solidFill>
                <a:schemeClr val="bg1"/>
              </a:solidFill>
              <a:latin typeface="Franklin Gothic Demi Cond" panose="020B0706030402020204" pitchFamily="34" charset="0"/>
            </a:endParaRPr>
          </a:p>
        </p:txBody>
      </p:sp>
      <p:pic>
        <p:nvPicPr>
          <p:cNvPr id="5" name="Picture 4"/>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0" y="1186773"/>
            <a:ext cx="10058400" cy="5515583"/>
          </a:xfrm>
          <a:prstGeom prst="rect">
            <a:avLst/>
          </a:prstGeom>
        </p:spPr>
      </p:pic>
    </p:spTree>
    <p:extLst>
      <p:ext uri="{BB962C8B-B14F-4D97-AF65-F5344CB8AC3E}">
        <p14:creationId xmlns:p14="http://schemas.microsoft.com/office/powerpoint/2010/main" val="50227907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B1D855-203A-48A5-A219-A7FD0BD2C51E}"/>
              </a:ext>
            </a:extLst>
          </p:cNvPr>
          <p:cNvSpPr>
            <a:spLocks noGrp="1"/>
          </p:cNvSpPr>
          <p:nvPr>
            <p:ph type="title"/>
          </p:nvPr>
        </p:nvSpPr>
        <p:spPr>
          <a:xfrm>
            <a:off x="320535" y="141007"/>
            <a:ext cx="8229600" cy="914400"/>
          </a:xfrm>
        </p:spPr>
        <p:txBody>
          <a:bodyPr>
            <a:normAutofit/>
          </a:bodyPr>
          <a:lstStyle/>
          <a:p>
            <a:r>
              <a:rPr lang="en-US" sz="4800" dirty="0" smtClean="0">
                <a:solidFill>
                  <a:srgbClr val="952524"/>
                </a:solidFill>
                <a:latin typeface="Franklin Gothic Demi Cond" panose="020B0706030402020204" pitchFamily="34" charset="0"/>
              </a:rPr>
              <a:t>Avalanche Safety	</a:t>
            </a:r>
            <a:endParaRPr lang="en-US" sz="4800" dirty="0">
              <a:solidFill>
                <a:srgbClr val="952524"/>
              </a:solidFill>
              <a:latin typeface="Franklin Gothic Demi Cond" panose="020B0706030402020204" pitchFamily="34" charset="0"/>
            </a:endParaRPr>
          </a:p>
        </p:txBody>
      </p:sp>
      <p:sp>
        <p:nvSpPr>
          <p:cNvPr id="4" name="Title 1">
            <a:extLst>
              <a:ext uri="{FF2B5EF4-FFF2-40B4-BE49-F238E27FC236}">
                <a16:creationId xmlns:a16="http://schemas.microsoft.com/office/drawing/2014/main" xmlns="" id="{CB8BE223-98A9-4784-A493-E7455B91F9DD}"/>
              </a:ext>
            </a:extLst>
          </p:cNvPr>
          <p:cNvSpPr txBox="1">
            <a:spLocks/>
          </p:cNvSpPr>
          <p:nvPr/>
        </p:nvSpPr>
        <p:spPr>
          <a:xfrm>
            <a:off x="8897468" y="405467"/>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SLIDE SUB-TITLE</a:t>
            </a:r>
          </a:p>
        </p:txBody>
      </p:sp>
      <p:pic>
        <p:nvPicPr>
          <p:cNvPr id="6" name="Picture 5">
            <a:extLst>
              <a:ext uri="{FF2B5EF4-FFF2-40B4-BE49-F238E27FC236}">
                <a16:creationId xmlns:a16="http://schemas.microsoft.com/office/drawing/2014/main" xmlns="" id="{58D63E4E-B670-3C45-AF33-7D75BC06C6F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877300" y="0"/>
            <a:ext cx="3314700" cy="6858000"/>
          </a:xfrm>
          <a:prstGeom prst="rect">
            <a:avLst/>
          </a:prstGeom>
        </p:spPr>
      </p:pic>
      <p:sp>
        <p:nvSpPr>
          <p:cNvPr id="7" name="Title 1">
            <a:extLst>
              <a:ext uri="{FF2B5EF4-FFF2-40B4-BE49-F238E27FC236}">
                <a16:creationId xmlns:a16="http://schemas.microsoft.com/office/drawing/2014/main" xmlns="" id="{4F8B763E-C34C-DC4E-A0D6-D53AB65D8B60}"/>
              </a:ext>
            </a:extLst>
          </p:cNvPr>
          <p:cNvSpPr txBox="1">
            <a:spLocks/>
          </p:cNvSpPr>
          <p:nvPr/>
        </p:nvSpPr>
        <p:spPr>
          <a:xfrm>
            <a:off x="8893754" y="412904"/>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smtClean="0">
                <a:solidFill>
                  <a:schemeClr val="bg1"/>
                </a:solidFill>
                <a:latin typeface="Franklin Gothic Demi Cond" panose="020B0706030402020204" pitchFamily="34" charset="0"/>
              </a:rPr>
              <a:t>Pinwheels / Rollerballs</a:t>
            </a:r>
            <a:endParaRPr lang="en-US" sz="1800" dirty="0">
              <a:solidFill>
                <a:schemeClr val="bg1"/>
              </a:solidFill>
              <a:latin typeface="Franklin Gothic Demi Cond" panose="020B0706030402020204" pitchFamily="34" charset="0"/>
            </a:endParaRPr>
          </a:p>
        </p:txBody>
      </p:sp>
      <p:pic>
        <p:nvPicPr>
          <p:cNvPr id="5" name="Picture 4"/>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352145" y="1186773"/>
            <a:ext cx="7354110" cy="5515583"/>
          </a:xfrm>
          <a:prstGeom prst="rect">
            <a:avLst/>
          </a:prstGeom>
        </p:spPr>
      </p:pic>
    </p:spTree>
    <p:extLst>
      <p:ext uri="{BB962C8B-B14F-4D97-AF65-F5344CB8AC3E}">
        <p14:creationId xmlns:p14="http://schemas.microsoft.com/office/powerpoint/2010/main" val="39638433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B1D855-203A-48A5-A219-A7FD0BD2C51E}"/>
              </a:ext>
            </a:extLst>
          </p:cNvPr>
          <p:cNvSpPr>
            <a:spLocks noGrp="1"/>
          </p:cNvSpPr>
          <p:nvPr>
            <p:ph type="title"/>
          </p:nvPr>
        </p:nvSpPr>
        <p:spPr>
          <a:xfrm>
            <a:off x="320535" y="141007"/>
            <a:ext cx="8229600" cy="914400"/>
          </a:xfrm>
        </p:spPr>
        <p:txBody>
          <a:bodyPr>
            <a:normAutofit/>
          </a:bodyPr>
          <a:lstStyle/>
          <a:p>
            <a:r>
              <a:rPr lang="en-US" sz="4800" dirty="0" smtClean="0">
                <a:solidFill>
                  <a:srgbClr val="952524"/>
                </a:solidFill>
                <a:latin typeface="Franklin Gothic Demi Cond" panose="020B0706030402020204" pitchFamily="34" charset="0"/>
              </a:rPr>
              <a:t>Avalanche Safety	</a:t>
            </a:r>
            <a:endParaRPr lang="en-US" sz="4800" dirty="0">
              <a:solidFill>
                <a:srgbClr val="952524"/>
              </a:solidFill>
              <a:latin typeface="Franklin Gothic Demi Cond" panose="020B0706030402020204" pitchFamily="34" charset="0"/>
            </a:endParaRPr>
          </a:p>
        </p:txBody>
      </p:sp>
      <p:sp>
        <p:nvSpPr>
          <p:cNvPr id="4" name="Title 1">
            <a:extLst>
              <a:ext uri="{FF2B5EF4-FFF2-40B4-BE49-F238E27FC236}">
                <a16:creationId xmlns:a16="http://schemas.microsoft.com/office/drawing/2014/main" xmlns="" id="{CB8BE223-98A9-4784-A493-E7455B91F9DD}"/>
              </a:ext>
            </a:extLst>
          </p:cNvPr>
          <p:cNvSpPr txBox="1">
            <a:spLocks/>
          </p:cNvSpPr>
          <p:nvPr/>
        </p:nvSpPr>
        <p:spPr>
          <a:xfrm>
            <a:off x="8897468" y="405467"/>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SLIDE SUB-TITLE</a:t>
            </a:r>
          </a:p>
        </p:txBody>
      </p:sp>
      <p:pic>
        <p:nvPicPr>
          <p:cNvPr id="6" name="Picture 5">
            <a:extLst>
              <a:ext uri="{FF2B5EF4-FFF2-40B4-BE49-F238E27FC236}">
                <a16:creationId xmlns:a16="http://schemas.microsoft.com/office/drawing/2014/main" xmlns="" id="{58D63E4E-B670-3C45-AF33-7D75BC06C6F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897468" y="0"/>
            <a:ext cx="3314700" cy="6858000"/>
          </a:xfrm>
          <a:prstGeom prst="rect">
            <a:avLst/>
          </a:prstGeom>
        </p:spPr>
      </p:pic>
      <p:sp>
        <p:nvSpPr>
          <p:cNvPr id="7" name="Title 1">
            <a:extLst>
              <a:ext uri="{FF2B5EF4-FFF2-40B4-BE49-F238E27FC236}">
                <a16:creationId xmlns:a16="http://schemas.microsoft.com/office/drawing/2014/main" xmlns="" id="{4F8B763E-C34C-DC4E-A0D6-D53AB65D8B60}"/>
              </a:ext>
            </a:extLst>
          </p:cNvPr>
          <p:cNvSpPr txBox="1">
            <a:spLocks/>
          </p:cNvSpPr>
          <p:nvPr/>
        </p:nvSpPr>
        <p:spPr>
          <a:xfrm>
            <a:off x="8893754" y="412904"/>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smtClean="0">
                <a:solidFill>
                  <a:schemeClr val="bg1"/>
                </a:solidFill>
                <a:latin typeface="Franklin Gothic Demi Cond" panose="020B0706030402020204" pitchFamily="34" charset="0"/>
              </a:rPr>
              <a:t>Recent Avalanche</a:t>
            </a:r>
            <a:endParaRPr lang="en-US" sz="1800" dirty="0">
              <a:solidFill>
                <a:schemeClr val="bg1"/>
              </a:solidFill>
              <a:latin typeface="Franklin Gothic Demi Cond" panose="020B0706030402020204" pitchFamily="34" charset="0"/>
            </a:endParaRPr>
          </a:p>
        </p:txBody>
      </p:sp>
      <p:pic>
        <p:nvPicPr>
          <p:cNvPr id="5" name="Picture 4"/>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352145" y="1890010"/>
            <a:ext cx="7354110" cy="4109108"/>
          </a:xfrm>
          <a:prstGeom prst="rect">
            <a:avLst/>
          </a:prstGeom>
        </p:spPr>
      </p:pic>
    </p:spTree>
    <p:extLst>
      <p:ext uri="{BB962C8B-B14F-4D97-AF65-F5344CB8AC3E}">
        <p14:creationId xmlns:p14="http://schemas.microsoft.com/office/powerpoint/2010/main" val="40384586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B1D855-203A-48A5-A219-A7FD0BD2C51E}"/>
              </a:ext>
            </a:extLst>
          </p:cNvPr>
          <p:cNvSpPr>
            <a:spLocks noGrp="1"/>
          </p:cNvSpPr>
          <p:nvPr>
            <p:ph type="title"/>
          </p:nvPr>
        </p:nvSpPr>
        <p:spPr>
          <a:xfrm>
            <a:off x="320535" y="141007"/>
            <a:ext cx="8229600" cy="914400"/>
          </a:xfrm>
        </p:spPr>
        <p:txBody>
          <a:bodyPr>
            <a:normAutofit/>
          </a:bodyPr>
          <a:lstStyle/>
          <a:p>
            <a:r>
              <a:rPr lang="en-US" sz="4800" dirty="0" smtClean="0">
                <a:solidFill>
                  <a:srgbClr val="952524"/>
                </a:solidFill>
                <a:latin typeface="Franklin Gothic Demi Cond" panose="020B0706030402020204" pitchFamily="34" charset="0"/>
              </a:rPr>
              <a:t>Avalanche Safety	</a:t>
            </a:r>
            <a:endParaRPr lang="en-US" sz="4800" dirty="0">
              <a:solidFill>
                <a:srgbClr val="952524"/>
              </a:solidFill>
              <a:latin typeface="Franklin Gothic Demi Cond" panose="020B0706030402020204" pitchFamily="34" charset="0"/>
            </a:endParaRPr>
          </a:p>
        </p:txBody>
      </p:sp>
      <p:sp>
        <p:nvSpPr>
          <p:cNvPr id="4" name="Title 1">
            <a:extLst>
              <a:ext uri="{FF2B5EF4-FFF2-40B4-BE49-F238E27FC236}">
                <a16:creationId xmlns:a16="http://schemas.microsoft.com/office/drawing/2014/main" xmlns="" id="{CB8BE223-98A9-4784-A493-E7455B91F9DD}"/>
              </a:ext>
            </a:extLst>
          </p:cNvPr>
          <p:cNvSpPr txBox="1">
            <a:spLocks/>
          </p:cNvSpPr>
          <p:nvPr/>
        </p:nvSpPr>
        <p:spPr>
          <a:xfrm>
            <a:off x="8897468" y="405467"/>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SLIDE SUB-TITLE</a:t>
            </a:r>
          </a:p>
        </p:txBody>
      </p:sp>
      <p:pic>
        <p:nvPicPr>
          <p:cNvPr id="6" name="Picture 5">
            <a:extLst>
              <a:ext uri="{FF2B5EF4-FFF2-40B4-BE49-F238E27FC236}">
                <a16:creationId xmlns:a16="http://schemas.microsoft.com/office/drawing/2014/main" xmlns="" id="{58D63E4E-B670-3C45-AF33-7D75BC06C6F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897468" y="0"/>
            <a:ext cx="3314700" cy="6858000"/>
          </a:xfrm>
          <a:prstGeom prst="rect">
            <a:avLst/>
          </a:prstGeom>
        </p:spPr>
      </p:pic>
      <p:sp>
        <p:nvSpPr>
          <p:cNvPr id="7" name="Title 1">
            <a:extLst>
              <a:ext uri="{FF2B5EF4-FFF2-40B4-BE49-F238E27FC236}">
                <a16:creationId xmlns:a16="http://schemas.microsoft.com/office/drawing/2014/main" xmlns="" id="{4F8B763E-C34C-DC4E-A0D6-D53AB65D8B60}"/>
              </a:ext>
            </a:extLst>
          </p:cNvPr>
          <p:cNvSpPr txBox="1">
            <a:spLocks/>
          </p:cNvSpPr>
          <p:nvPr/>
        </p:nvSpPr>
        <p:spPr>
          <a:xfrm>
            <a:off x="8893754" y="412904"/>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smtClean="0">
                <a:solidFill>
                  <a:schemeClr val="bg1"/>
                </a:solidFill>
                <a:latin typeface="Franklin Gothic Demi Cond" panose="020B0706030402020204" pitchFamily="34" charset="0"/>
              </a:rPr>
              <a:t>Environmental risk factors</a:t>
            </a:r>
            <a:endParaRPr lang="en-US" sz="1800" dirty="0">
              <a:solidFill>
                <a:schemeClr val="bg1"/>
              </a:solidFill>
              <a:latin typeface="Franklin Gothic Demi Cond" panose="020B0706030402020204" pitchFamily="34" charset="0"/>
            </a:endParaRPr>
          </a:p>
        </p:txBody>
      </p:sp>
      <p:sp>
        <p:nvSpPr>
          <p:cNvPr id="3" name="TextBox 2"/>
          <p:cNvSpPr txBox="1"/>
          <p:nvPr/>
        </p:nvSpPr>
        <p:spPr>
          <a:xfrm>
            <a:off x="1099226" y="1663430"/>
            <a:ext cx="8433880" cy="4462760"/>
          </a:xfrm>
          <a:prstGeom prst="rect">
            <a:avLst/>
          </a:prstGeom>
          <a:noFill/>
        </p:spPr>
        <p:txBody>
          <a:bodyPr wrap="square" rtlCol="0">
            <a:spAutoFit/>
          </a:bodyPr>
          <a:lstStyle/>
          <a:p>
            <a:r>
              <a:rPr lang="en-US" sz="4400" dirty="0" smtClean="0"/>
              <a:t>Risk factors</a:t>
            </a:r>
          </a:p>
          <a:p>
            <a:pPr marL="285750" indent="-285750">
              <a:buFont typeface="Arial" panose="020B0604020202020204" pitchFamily="34" charset="0"/>
              <a:buChar char="•"/>
            </a:pPr>
            <a:r>
              <a:rPr lang="en-US" sz="2000" dirty="0" smtClean="0"/>
              <a:t>75% of Avalanches happen on a slope of between 34 and 49 degrees</a:t>
            </a:r>
          </a:p>
          <a:p>
            <a:pPr marL="285750" indent="-285750">
              <a:buFont typeface="Arial" panose="020B0604020202020204" pitchFamily="34" charset="0"/>
              <a:buChar char="•"/>
            </a:pPr>
            <a:r>
              <a:rPr lang="en-US" sz="2000" dirty="0" smtClean="0"/>
              <a:t>Altitude plays a major role in risk. Higher elevations tend to mean colder temperatures and more wind. Lower elevations tend to mean warmer temps, and heavier loading (Rain / Wet snow). </a:t>
            </a:r>
          </a:p>
          <a:p>
            <a:pPr marL="285750" indent="-285750">
              <a:buFont typeface="Arial" panose="020B0604020202020204" pitchFamily="34" charset="0"/>
              <a:buChar char="•"/>
            </a:pPr>
            <a:r>
              <a:rPr lang="en-US" sz="2000" dirty="0" smtClean="0"/>
              <a:t>Trees. Sparse trees are not good anchors, heavy tree coverage means good anchors.</a:t>
            </a:r>
          </a:p>
          <a:p>
            <a:pPr marL="285750" indent="-285750">
              <a:buFont typeface="Arial" panose="020B0604020202020204" pitchFamily="34" charset="0"/>
              <a:buChar char="•"/>
            </a:pPr>
            <a:r>
              <a:rPr lang="en-US" sz="2000" dirty="0" smtClean="0"/>
              <a:t>Wind. Leeward sides of hills / mountains can create cornices or wind slabs. Wind can deposit snow 10 times more rapidly than snow falling without wind.</a:t>
            </a:r>
          </a:p>
          <a:p>
            <a:pPr marL="285750" indent="-285750">
              <a:buFont typeface="Arial" panose="020B0604020202020204" pitchFamily="34" charset="0"/>
              <a:buChar char="•"/>
            </a:pPr>
            <a:r>
              <a:rPr lang="en-US" sz="2000" dirty="0" smtClean="0"/>
              <a:t>Sun. Weak layers tend to persist longer on the shady North facing slopes. As temps rise the South facing slopes will load more heavily and create wet avalanches</a:t>
            </a:r>
            <a:endParaRPr lang="en-US" sz="2000" dirty="0"/>
          </a:p>
        </p:txBody>
      </p:sp>
    </p:spTree>
    <p:extLst>
      <p:ext uri="{BB962C8B-B14F-4D97-AF65-F5344CB8AC3E}">
        <p14:creationId xmlns:p14="http://schemas.microsoft.com/office/powerpoint/2010/main" val="184676581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B1D855-203A-48A5-A219-A7FD0BD2C51E}"/>
              </a:ext>
            </a:extLst>
          </p:cNvPr>
          <p:cNvSpPr>
            <a:spLocks noGrp="1"/>
          </p:cNvSpPr>
          <p:nvPr>
            <p:ph type="title"/>
          </p:nvPr>
        </p:nvSpPr>
        <p:spPr>
          <a:xfrm>
            <a:off x="320535" y="141007"/>
            <a:ext cx="8229600" cy="914400"/>
          </a:xfrm>
        </p:spPr>
        <p:txBody>
          <a:bodyPr>
            <a:normAutofit/>
          </a:bodyPr>
          <a:lstStyle/>
          <a:p>
            <a:r>
              <a:rPr lang="en-US" sz="3600" dirty="0" smtClean="0">
                <a:solidFill>
                  <a:srgbClr val="545838"/>
                </a:solidFill>
                <a:latin typeface="Franklin Gothic Demi Cond" panose="020B0706030402020204" pitchFamily="34" charset="0"/>
              </a:rPr>
              <a:t>Gear </a:t>
            </a:r>
            <a:endParaRPr lang="en-US" sz="3600" dirty="0">
              <a:solidFill>
                <a:srgbClr val="545838"/>
              </a:solidFill>
              <a:latin typeface="Franklin Gothic Demi Cond" panose="020B0706030402020204" pitchFamily="34" charset="0"/>
            </a:endParaRPr>
          </a:p>
        </p:txBody>
      </p:sp>
      <p:sp>
        <p:nvSpPr>
          <p:cNvPr id="4" name="Title 1">
            <a:extLst>
              <a:ext uri="{FF2B5EF4-FFF2-40B4-BE49-F238E27FC236}">
                <a16:creationId xmlns:a16="http://schemas.microsoft.com/office/drawing/2014/main" xmlns="" id="{CB8BE223-98A9-4784-A493-E7455B91F9DD}"/>
              </a:ext>
            </a:extLst>
          </p:cNvPr>
          <p:cNvSpPr txBox="1">
            <a:spLocks/>
          </p:cNvSpPr>
          <p:nvPr/>
        </p:nvSpPr>
        <p:spPr>
          <a:xfrm>
            <a:off x="8897468" y="405467"/>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Franklin Gothic Demi Cond" panose="020B0706030402020204" pitchFamily="34" charset="0"/>
              </a:rPr>
              <a:t>SLIDE SUB-TITLE</a:t>
            </a:r>
          </a:p>
        </p:txBody>
      </p:sp>
      <p:sp>
        <p:nvSpPr>
          <p:cNvPr id="8" name="Title 1">
            <a:extLst>
              <a:ext uri="{FF2B5EF4-FFF2-40B4-BE49-F238E27FC236}">
                <a16:creationId xmlns:a16="http://schemas.microsoft.com/office/drawing/2014/main" xmlns="" id="{E0D6E274-8393-B14D-A8FD-EE89C6823D29}"/>
              </a:ext>
            </a:extLst>
          </p:cNvPr>
          <p:cNvSpPr txBox="1">
            <a:spLocks/>
          </p:cNvSpPr>
          <p:nvPr/>
        </p:nvSpPr>
        <p:spPr>
          <a:xfrm>
            <a:off x="8893754" y="412904"/>
            <a:ext cx="2743200" cy="457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1800" dirty="0">
              <a:solidFill>
                <a:schemeClr val="bg1"/>
              </a:solidFill>
              <a:latin typeface="Franklin Gothic Demi Cond" panose="020B0706030402020204" pitchFamily="34" charset="0"/>
            </a:endParaRPr>
          </a:p>
        </p:txBody>
      </p:sp>
      <p:pic>
        <p:nvPicPr>
          <p:cNvPr id="7" name="Picture 6">
            <a:extLst>
              <a:ext uri="{FF2B5EF4-FFF2-40B4-BE49-F238E27FC236}">
                <a16:creationId xmlns:a16="http://schemas.microsoft.com/office/drawing/2014/main" xmlns="" id="{6D107DD0-412A-B146-9FA9-AE2CB9144D7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877300" y="0"/>
            <a:ext cx="3314700" cy="6858000"/>
          </a:xfrm>
          <a:prstGeom prst="rect">
            <a:avLst/>
          </a:prstGeom>
        </p:spPr>
      </p:pic>
      <p:sp>
        <p:nvSpPr>
          <p:cNvPr id="3" name="Rectangle 2">
            <a:extLst>
              <a:ext uri="{FF2B5EF4-FFF2-40B4-BE49-F238E27FC236}">
                <a16:creationId xmlns:a16="http://schemas.microsoft.com/office/drawing/2014/main" xmlns="" id="{E1DD4B19-FA44-AB47-BAAB-73A4BD05C12A}"/>
              </a:ext>
            </a:extLst>
          </p:cNvPr>
          <p:cNvSpPr/>
          <p:nvPr/>
        </p:nvSpPr>
        <p:spPr>
          <a:xfrm>
            <a:off x="8940608" y="459469"/>
            <a:ext cx="604653" cy="369332"/>
          </a:xfrm>
          <a:prstGeom prst="rect">
            <a:avLst/>
          </a:prstGeom>
        </p:spPr>
        <p:txBody>
          <a:bodyPr wrap="none">
            <a:spAutoFit/>
          </a:bodyPr>
          <a:lstStyle/>
          <a:p>
            <a:r>
              <a:rPr lang="en-US" dirty="0" smtClean="0">
                <a:solidFill>
                  <a:schemeClr val="bg1"/>
                </a:solidFill>
                <a:latin typeface="Franklin Gothic Demi Cond" panose="020B0706030402020204" pitchFamily="34" charset="0"/>
              </a:rPr>
              <a:t>Gear</a:t>
            </a:r>
            <a:endParaRPr lang="en-US" dirty="0">
              <a:solidFill>
                <a:schemeClr val="bg1"/>
              </a:solidFill>
              <a:latin typeface="Franklin Gothic Demi Cond" panose="020B0706030402020204" pitchFamily="34" charset="0"/>
            </a:endParaRPr>
          </a:p>
        </p:txBody>
      </p:sp>
      <p:sp>
        <p:nvSpPr>
          <p:cNvPr id="5" name="TextBox 4"/>
          <p:cNvSpPr txBox="1"/>
          <p:nvPr/>
        </p:nvSpPr>
        <p:spPr>
          <a:xfrm>
            <a:off x="593387" y="1274323"/>
            <a:ext cx="9977988" cy="4093428"/>
          </a:xfrm>
          <a:prstGeom prst="rect">
            <a:avLst/>
          </a:prstGeom>
          <a:noFill/>
        </p:spPr>
        <p:txBody>
          <a:bodyPr wrap="none" rtlCol="0">
            <a:spAutoFit/>
          </a:bodyPr>
          <a:lstStyle/>
          <a:p>
            <a:pPr marL="285750" indent="-285750">
              <a:buFont typeface="Arial" panose="020B0604020202020204" pitchFamily="34" charset="0"/>
              <a:buChar char="•"/>
            </a:pPr>
            <a:r>
              <a:rPr lang="en-US" sz="2800" dirty="0" smtClean="0"/>
              <a:t>Recovery Gear, not Rescue Gear</a:t>
            </a:r>
          </a:p>
          <a:p>
            <a:pPr marL="742950" lvl="1" indent="-285750">
              <a:buFont typeface="Arial" panose="020B0604020202020204" pitchFamily="34" charset="0"/>
              <a:buChar char="•"/>
            </a:pPr>
            <a:r>
              <a:rPr lang="en-US" sz="2800" dirty="0" smtClean="0"/>
              <a:t>Use resources first, not gear!</a:t>
            </a:r>
          </a:p>
          <a:p>
            <a:pPr marL="742950" lvl="1" indent="-285750">
              <a:buFont typeface="Arial" panose="020B0604020202020204" pitchFamily="34" charset="0"/>
              <a:buChar char="•"/>
            </a:pPr>
            <a:r>
              <a:rPr lang="en-US" sz="2800" dirty="0" smtClean="0"/>
              <a:t>Snow Shovel. Durable metal, not plastic</a:t>
            </a:r>
          </a:p>
          <a:p>
            <a:pPr marL="742950" lvl="1" indent="-285750">
              <a:buFont typeface="Arial" panose="020B0604020202020204" pitchFamily="34" charset="0"/>
              <a:buChar char="•"/>
            </a:pPr>
            <a:r>
              <a:rPr lang="en-US" sz="2800" dirty="0" smtClean="0"/>
              <a:t>Avalanche Beacon / Transceiver</a:t>
            </a:r>
          </a:p>
          <a:p>
            <a:pPr marL="742950" lvl="1" indent="-285750">
              <a:buFont typeface="Arial" panose="020B0604020202020204" pitchFamily="34" charset="0"/>
              <a:buChar char="•"/>
            </a:pPr>
            <a:r>
              <a:rPr lang="en-US" sz="2800" dirty="0" smtClean="0"/>
              <a:t>Avalanche Probe  320CM or longer  (320cm is about 10.5 feet)</a:t>
            </a:r>
          </a:p>
          <a:p>
            <a:pPr marL="742950" lvl="1" indent="-285750">
              <a:buFont typeface="Arial" panose="020B0604020202020204" pitchFamily="34" charset="0"/>
              <a:buChar char="•"/>
            </a:pPr>
            <a:r>
              <a:rPr lang="en-US" sz="2800" dirty="0" smtClean="0"/>
              <a:t>Avalanche backpack / Air bag backpack / </a:t>
            </a:r>
            <a:r>
              <a:rPr lang="en-US" sz="2800" dirty="0" err="1" smtClean="0"/>
              <a:t>Avalung</a:t>
            </a:r>
            <a:r>
              <a:rPr lang="en-US" sz="2800" dirty="0" smtClean="0"/>
              <a:t> vest</a:t>
            </a:r>
          </a:p>
          <a:p>
            <a:pPr marL="742950" lvl="1" indent="-285750">
              <a:buFont typeface="Arial" panose="020B0604020202020204" pitchFamily="34" charset="0"/>
              <a:buChar char="•"/>
            </a:pPr>
            <a:r>
              <a:rPr lang="en-US" sz="2800" dirty="0" smtClean="0"/>
              <a:t>Training and more training. </a:t>
            </a:r>
          </a:p>
          <a:p>
            <a:pPr marL="742950" lvl="1" indent="-285750">
              <a:buFont typeface="Arial" panose="020B0604020202020204" pitchFamily="34" charset="0"/>
              <a:buChar char="•"/>
            </a:pPr>
            <a:r>
              <a:rPr lang="en-US" sz="2800" dirty="0" smtClean="0"/>
              <a:t>Practice Annually</a:t>
            </a:r>
          </a:p>
          <a:p>
            <a:pPr marL="742950" lvl="1" indent="-285750">
              <a:buFont typeface="Arial" panose="020B0604020202020204" pitchFamily="34" charset="0"/>
              <a:buChar char="•"/>
            </a:pPr>
            <a:endParaRPr lang="en-US" dirty="0" smtClean="0"/>
          </a:p>
          <a:p>
            <a:pPr marL="742950" lvl="1" indent="-285750">
              <a:buFont typeface="Arial" panose="020B0604020202020204" pitchFamily="34" charset="0"/>
              <a:buChar char="•"/>
            </a:pPr>
            <a:endParaRPr lang="en-US" dirty="0"/>
          </a:p>
        </p:txBody>
      </p:sp>
    </p:spTree>
    <p:extLst>
      <p:ext uri="{BB962C8B-B14F-4D97-AF65-F5344CB8AC3E}">
        <p14:creationId xmlns:p14="http://schemas.microsoft.com/office/powerpoint/2010/main" val="5815406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E90E0B90-7969-458E-AA6D-E89C6316F291}"/>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160" y="0"/>
            <a:ext cx="12179300" cy="6858000"/>
          </a:xfrm>
          <a:prstGeom prst="rect">
            <a:avLst/>
          </a:prstGeom>
        </p:spPr>
      </p:pic>
      <p:sp>
        <p:nvSpPr>
          <p:cNvPr id="4" name="TextBox 3"/>
          <p:cNvSpPr txBox="1"/>
          <p:nvPr/>
        </p:nvSpPr>
        <p:spPr>
          <a:xfrm>
            <a:off x="739301" y="554477"/>
            <a:ext cx="4484451" cy="923330"/>
          </a:xfrm>
          <a:prstGeom prst="rect">
            <a:avLst/>
          </a:prstGeom>
          <a:noFill/>
        </p:spPr>
        <p:txBody>
          <a:bodyPr wrap="square" rtlCol="0">
            <a:spAutoFit/>
          </a:bodyPr>
          <a:lstStyle/>
          <a:p>
            <a:r>
              <a:rPr lang="en-US" sz="5400" dirty="0" smtClean="0"/>
              <a:t>Resources </a:t>
            </a:r>
            <a:endParaRPr lang="en-US" sz="5400" dirty="0"/>
          </a:p>
        </p:txBody>
      </p:sp>
      <p:sp>
        <p:nvSpPr>
          <p:cNvPr id="5" name="TextBox 4"/>
          <p:cNvSpPr txBox="1"/>
          <p:nvPr/>
        </p:nvSpPr>
        <p:spPr>
          <a:xfrm>
            <a:off x="1079770" y="1799617"/>
            <a:ext cx="4688399" cy="646331"/>
          </a:xfrm>
          <a:prstGeom prst="rect">
            <a:avLst/>
          </a:prstGeom>
          <a:noFill/>
        </p:spPr>
        <p:txBody>
          <a:bodyPr wrap="none" rtlCol="0">
            <a:spAutoFit/>
          </a:bodyPr>
          <a:lstStyle/>
          <a:p>
            <a:pPr marL="285750" indent="-285750">
              <a:buFont typeface="Arial" panose="020B0604020202020204" pitchFamily="34" charset="0"/>
              <a:buChar char="•"/>
            </a:pPr>
            <a:r>
              <a:rPr lang="en-US" dirty="0" smtClean="0"/>
              <a:t>NW </a:t>
            </a:r>
            <a:r>
              <a:rPr lang="en-US" dirty="0" err="1" smtClean="0"/>
              <a:t>Avalance</a:t>
            </a:r>
            <a:r>
              <a:rPr lang="en-US" dirty="0" smtClean="0"/>
              <a:t> Center     </a:t>
            </a:r>
            <a:r>
              <a:rPr lang="en-US" dirty="0">
                <a:hlinkClick r:id="rId4"/>
              </a:rPr>
              <a:t>https://</a:t>
            </a:r>
            <a:r>
              <a:rPr lang="en-US" dirty="0" smtClean="0">
                <a:hlinkClick r:id="rId4"/>
              </a:rPr>
              <a:t>www.nwac.us</a:t>
            </a:r>
            <a:endParaRPr lang="en-US" dirty="0" smtClean="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4299484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2554</TotalTime>
  <Words>629</Words>
  <Application>Microsoft Office PowerPoint</Application>
  <PresentationFormat>Custom</PresentationFormat>
  <Paragraphs>171</Paragraphs>
  <Slides>27</Slides>
  <Notes>27</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Winter Sports Safety </vt:lpstr>
      <vt:lpstr>Winter Sports / Activities</vt:lpstr>
      <vt:lpstr>PowerPoint Presentation</vt:lpstr>
      <vt:lpstr>PowerPoint Presentation</vt:lpstr>
      <vt:lpstr>PowerPoint Presentation</vt:lpstr>
      <vt:lpstr>PowerPoint Presentation</vt:lpstr>
      <vt:lpstr>PowerPoint Presentation</vt:lpstr>
      <vt:lpstr>PowerPoint Presentation</vt:lpstr>
      <vt:lpstr>Winter Shelter</vt:lpstr>
      <vt:lpstr>Winter Shelter</vt:lpstr>
      <vt:lpstr>Winter Shelter</vt:lpstr>
      <vt:lpstr>Winter Shelter</vt:lpstr>
      <vt:lpstr>Winter Shelter</vt:lpstr>
      <vt:lpstr>Winter Shelter</vt:lpstr>
      <vt:lpstr>Before you go </vt:lpstr>
      <vt:lpstr>Before you go </vt:lpstr>
      <vt:lpstr>Before you go </vt:lpstr>
      <vt:lpstr>Avalanche Safety </vt:lpstr>
      <vt:lpstr>Avalanche Safety </vt:lpstr>
      <vt:lpstr>Avalanche Safety </vt:lpstr>
      <vt:lpstr>Avalanche Safety </vt:lpstr>
      <vt:lpstr>Avalanche Safety </vt:lpstr>
      <vt:lpstr>Avalanche Safety </vt:lpstr>
      <vt:lpstr>Avalanche Safety </vt:lpstr>
      <vt:lpstr>Avalanche Safety </vt:lpstr>
      <vt:lpstr>Gear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Jared Thompson</dc:creator>
  <cp:lastModifiedBy>Todd Daniels</cp:lastModifiedBy>
  <cp:revision>134</cp:revision>
  <dcterms:created xsi:type="dcterms:W3CDTF">2017-11-13T21:41:55Z</dcterms:created>
  <dcterms:modified xsi:type="dcterms:W3CDTF">2019-10-01T23:38:34Z</dcterms:modified>
</cp:coreProperties>
</file>