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20" r:id="rId2"/>
    <p:sldId id="336" r:id="rId3"/>
    <p:sldId id="290" r:id="rId4"/>
    <p:sldId id="331" r:id="rId5"/>
    <p:sldId id="334" r:id="rId6"/>
    <p:sldId id="325" r:id="rId7"/>
    <p:sldId id="293" r:id="rId8"/>
    <p:sldId id="294" r:id="rId9"/>
    <p:sldId id="295" r:id="rId10"/>
    <p:sldId id="298" r:id="rId11"/>
    <p:sldId id="296" r:id="rId12"/>
    <p:sldId id="297" r:id="rId13"/>
    <p:sldId id="291" r:id="rId14"/>
    <p:sldId id="337" r:id="rId15"/>
    <p:sldId id="299" r:id="rId16"/>
    <p:sldId id="326" r:id="rId17"/>
    <p:sldId id="292" r:id="rId18"/>
    <p:sldId id="302" r:id="rId19"/>
    <p:sldId id="300" r:id="rId20"/>
    <p:sldId id="327" r:id="rId21"/>
    <p:sldId id="301" r:id="rId22"/>
    <p:sldId id="332" r:id="rId23"/>
    <p:sldId id="324" r:id="rId24"/>
    <p:sldId id="303" r:id="rId25"/>
    <p:sldId id="305" r:id="rId26"/>
    <p:sldId id="341" r:id="rId27"/>
    <p:sldId id="307" r:id="rId28"/>
    <p:sldId id="308" r:id="rId29"/>
    <p:sldId id="309" r:id="rId30"/>
    <p:sldId id="310" r:id="rId31"/>
    <p:sldId id="311" r:id="rId32"/>
    <p:sldId id="338" r:id="rId33"/>
    <p:sldId id="316" r:id="rId34"/>
    <p:sldId id="312" r:id="rId35"/>
    <p:sldId id="339" r:id="rId36"/>
    <p:sldId id="340" r:id="rId37"/>
    <p:sldId id="317" r:id="rId38"/>
    <p:sldId id="313" r:id="rId39"/>
    <p:sldId id="314" r:id="rId40"/>
    <p:sldId id="318" r:id="rId41"/>
    <p:sldId id="328" r:id="rId42"/>
    <p:sldId id="330" r:id="rId43"/>
    <p:sldId id="333" r:id="rId44"/>
    <p:sldId id="329"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02C0E"/>
    <a:srgbClr val="666666"/>
    <a:srgbClr val="6D6D6D"/>
    <a:srgbClr val="606060"/>
    <a:srgbClr val="E0130E"/>
    <a:srgbClr val="DC1712"/>
    <a:srgbClr val="D4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969330-4D7A-4472-82A0-AB7D5967E5C0}" v="7" dt="2018-10-19T23:45:23.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94660"/>
  </p:normalViewPr>
  <p:slideViewPr>
    <p:cSldViewPr>
      <p:cViewPr varScale="1">
        <p:scale>
          <a:sx n="104" d="100"/>
          <a:sy n="104" d="100"/>
        </p:scale>
        <p:origin x="129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 GOWDY" userId="76c876f13ed2f8de" providerId="Windows Live" clId="Web-{0D648D0D-D8CF-4949-8295-1290E5174B3B}"/>
    <pc:docChg chg="modSld">
      <pc:chgData name="ROD GOWDY" userId="76c876f13ed2f8de" providerId="Windows Live" clId="Web-{0D648D0D-D8CF-4949-8295-1290E5174B3B}" dt="2018-10-19T16:46:39.078" v="2" actId="20577"/>
      <pc:docMkLst>
        <pc:docMk/>
      </pc:docMkLst>
      <pc:sldChg chg="modSp">
        <pc:chgData name="ROD GOWDY" userId="76c876f13ed2f8de" providerId="Windows Live" clId="Web-{0D648D0D-D8CF-4949-8295-1290E5174B3B}" dt="2018-10-19T16:46:39.078" v="2" actId="20577"/>
        <pc:sldMkLst>
          <pc:docMk/>
          <pc:sldMk cId="3633384848" sldId="292"/>
        </pc:sldMkLst>
        <pc:spChg chg="mod">
          <ac:chgData name="ROD GOWDY" userId="76c876f13ed2f8de" providerId="Windows Live" clId="Web-{0D648D0D-D8CF-4949-8295-1290E5174B3B}" dt="2018-10-19T16:46:39.078" v="2" actId="20577"/>
          <ac:spMkLst>
            <pc:docMk/>
            <pc:sldMk cId="3633384848" sldId="292"/>
            <ac:spMk id="4" creationId="{00000000-0000-0000-0000-000000000000}"/>
          </ac:spMkLst>
        </pc:spChg>
      </pc:sldChg>
    </pc:docChg>
  </pc:docChgLst>
  <pc:docChgLst>
    <pc:chgData name="ROD GOWDY" userId="76c876f13ed2f8de" providerId="LiveId" clId="{EB831FFD-103A-4D2D-B88E-2BDCFF9B8ECC}"/>
  </pc:docChgLst>
  <pc:docChgLst>
    <pc:chgData name="ROD GOWDY" userId="76c876f13ed2f8de" providerId="LiveId" clId="{B9969330-4D7A-4472-82A0-AB7D5967E5C0}"/>
    <pc:docChg chg="custSel addSld modSld">
      <pc:chgData name="ROD GOWDY" userId="76c876f13ed2f8de" providerId="LiveId" clId="{B9969330-4D7A-4472-82A0-AB7D5967E5C0}" dt="2018-10-19T23:47:02.552" v="274" actId="1037"/>
      <pc:docMkLst>
        <pc:docMk/>
      </pc:docMkLst>
      <pc:sldChg chg="addSp delSp modSp">
        <pc:chgData name="ROD GOWDY" userId="76c876f13ed2f8de" providerId="LiveId" clId="{B9969330-4D7A-4472-82A0-AB7D5967E5C0}" dt="2018-10-19T23:46:55.345" v="272" actId="1037"/>
        <pc:sldMkLst>
          <pc:docMk/>
          <pc:sldMk cId="3699854910" sldId="303"/>
        </pc:sldMkLst>
        <pc:spChg chg="add del mod">
          <ac:chgData name="ROD GOWDY" userId="76c876f13ed2f8de" providerId="LiveId" clId="{B9969330-4D7A-4472-82A0-AB7D5967E5C0}" dt="2018-10-19T23:41:59.877" v="93"/>
          <ac:spMkLst>
            <pc:docMk/>
            <pc:sldMk cId="3699854910" sldId="303"/>
            <ac:spMk id="4" creationId="{BFC46241-673F-4E0C-A879-A65F9F1A4CBF}"/>
          </ac:spMkLst>
        </pc:spChg>
        <pc:picChg chg="mod">
          <ac:chgData name="ROD GOWDY" userId="76c876f13ed2f8de" providerId="LiveId" clId="{B9969330-4D7A-4472-82A0-AB7D5967E5C0}" dt="2018-10-19T23:46:55.345" v="272" actId="1037"/>
          <ac:picMkLst>
            <pc:docMk/>
            <pc:sldMk cId="3699854910" sldId="303"/>
            <ac:picMk id="3" creationId="{00000000-0000-0000-0000-000000000000}"/>
          </ac:picMkLst>
        </pc:picChg>
      </pc:sldChg>
      <pc:sldChg chg="addSp delSp modSp">
        <pc:chgData name="ROD GOWDY" userId="76c876f13ed2f8de" providerId="LiveId" clId="{B9969330-4D7A-4472-82A0-AB7D5967E5C0}" dt="2018-10-19T23:47:02.552" v="274" actId="1037"/>
        <pc:sldMkLst>
          <pc:docMk/>
          <pc:sldMk cId="1872367439" sldId="305"/>
        </pc:sldMkLst>
        <pc:spChg chg="del">
          <ac:chgData name="ROD GOWDY" userId="76c876f13ed2f8de" providerId="LiveId" clId="{B9969330-4D7A-4472-82A0-AB7D5967E5C0}" dt="2018-10-19T23:41:39.200" v="90" actId="478"/>
          <ac:spMkLst>
            <pc:docMk/>
            <pc:sldMk cId="1872367439" sldId="305"/>
            <ac:spMk id="3" creationId="{00000000-0000-0000-0000-000000000000}"/>
          </ac:spMkLst>
        </pc:spChg>
        <pc:spChg chg="del mod">
          <ac:chgData name="ROD GOWDY" userId="76c876f13ed2f8de" providerId="LiveId" clId="{B9969330-4D7A-4472-82A0-AB7D5967E5C0}" dt="2018-10-19T23:41:42.347" v="91" actId="478"/>
          <ac:spMkLst>
            <pc:docMk/>
            <pc:sldMk cId="1872367439" sldId="305"/>
            <ac:spMk id="4" creationId="{00000000-0000-0000-0000-000000000000}"/>
          </ac:spMkLst>
        </pc:spChg>
        <pc:spChg chg="add mod">
          <ac:chgData name="ROD GOWDY" userId="76c876f13ed2f8de" providerId="LiveId" clId="{B9969330-4D7A-4472-82A0-AB7D5967E5C0}" dt="2018-10-19T23:45:23.866" v="269" actId="207"/>
          <ac:spMkLst>
            <pc:docMk/>
            <pc:sldMk cId="1872367439" sldId="305"/>
            <ac:spMk id="5" creationId="{BD05E405-F801-4CD8-B7B2-52D0A4120564}"/>
          </ac:spMkLst>
        </pc:spChg>
        <pc:picChg chg="add mod">
          <ac:chgData name="ROD GOWDY" userId="76c876f13ed2f8de" providerId="LiveId" clId="{B9969330-4D7A-4472-82A0-AB7D5967E5C0}" dt="2018-10-19T23:47:02.552" v="274" actId="1037"/>
          <ac:picMkLst>
            <pc:docMk/>
            <pc:sldMk cId="1872367439" sldId="305"/>
            <ac:picMk id="6" creationId="{196384CA-1C5C-4764-992E-5B34D6B82486}"/>
          </ac:picMkLst>
        </pc:picChg>
      </pc:sldChg>
      <pc:sldChg chg="add">
        <pc:chgData name="ROD GOWDY" userId="76c876f13ed2f8de" providerId="LiveId" clId="{B9969330-4D7A-4472-82A0-AB7D5967E5C0}" dt="2018-10-19T23:41:33.213" v="88"/>
        <pc:sldMkLst>
          <pc:docMk/>
          <pc:sldMk cId="3030157503" sldId="34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05E0E73-6FB8-452F-8DBD-F467C3FCB02B}" type="datetimeFigureOut">
              <a:rPr lang="en-US"/>
              <a:pPr>
                <a:defRPr/>
              </a:pPr>
              <a:t>10/19/2018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ECECAD6-5B3D-4AB4-91FF-623083D228FB}" type="slidenum">
              <a:rPr lang="en-US"/>
              <a:pPr>
                <a:defRPr/>
              </a:pPr>
              <a:t>‹#›</a:t>
            </a:fld>
            <a:endParaRPr lang="en-US"/>
          </a:p>
        </p:txBody>
      </p:sp>
    </p:spTree>
    <p:extLst>
      <p:ext uri="{BB962C8B-B14F-4D97-AF65-F5344CB8AC3E}">
        <p14:creationId xmlns:p14="http://schemas.microsoft.com/office/powerpoint/2010/main" val="3227162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1607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37185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008313" cy="90170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533399"/>
            <a:ext cx="5111750" cy="53340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1"/>
            <a:ext cx="3008313" cy="4432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5762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1"/>
            <a:ext cx="2057400" cy="53340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533401"/>
            <a:ext cx="60198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5334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1"/>
            <a:ext cx="8229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0"/>
            <a:ext cx="9144000" cy="228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Freeform 7"/>
          <p:cNvSpPr/>
          <p:nvPr userDrawn="1"/>
        </p:nvSpPr>
        <p:spPr>
          <a:xfrm>
            <a:off x="0" y="6629400"/>
            <a:ext cx="9144000" cy="228600"/>
          </a:xfrm>
          <a:custGeom>
            <a:avLst/>
            <a:gdLst>
              <a:gd name="connsiteX0" fmla="*/ 0 w 9144000"/>
              <a:gd name="connsiteY0" fmla="*/ 0 h 990600"/>
              <a:gd name="connsiteX1" fmla="*/ 9144000 w 9144000"/>
              <a:gd name="connsiteY1" fmla="*/ 0 h 990600"/>
              <a:gd name="connsiteX2" fmla="*/ 9144000 w 9144000"/>
              <a:gd name="connsiteY2" fmla="*/ 990600 h 990600"/>
              <a:gd name="connsiteX3" fmla="*/ 0 w 9144000"/>
              <a:gd name="connsiteY3" fmla="*/ 990600 h 990600"/>
              <a:gd name="connsiteX4" fmla="*/ 0 w 9144000"/>
              <a:gd name="connsiteY4" fmla="*/ 0 h 990600"/>
              <a:gd name="connsiteX0" fmla="*/ 0 w 9144000"/>
              <a:gd name="connsiteY0" fmla="*/ 0 h 990600"/>
              <a:gd name="connsiteX1" fmla="*/ 4607626 w 9144000"/>
              <a:gd name="connsiteY1" fmla="*/ 215735 h 990600"/>
              <a:gd name="connsiteX2" fmla="*/ 9144000 w 9144000"/>
              <a:gd name="connsiteY2" fmla="*/ 0 h 990600"/>
              <a:gd name="connsiteX3" fmla="*/ 9144000 w 9144000"/>
              <a:gd name="connsiteY3" fmla="*/ 990600 h 990600"/>
              <a:gd name="connsiteX4" fmla="*/ 0 w 9144000"/>
              <a:gd name="connsiteY4" fmla="*/ 990600 h 990600"/>
              <a:gd name="connsiteX5" fmla="*/ 0 w 9144000"/>
              <a:gd name="connsiteY5"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990600">
                <a:moveTo>
                  <a:pt x="0" y="0"/>
                </a:moveTo>
                <a:lnTo>
                  <a:pt x="4607626" y="215735"/>
                </a:lnTo>
                <a:lnTo>
                  <a:pt x="9144000" y="0"/>
                </a:lnTo>
                <a:lnTo>
                  <a:pt x="9144000" y="990600"/>
                </a:lnTo>
                <a:lnTo>
                  <a:pt x="0" y="990600"/>
                </a:lnTo>
                <a:lnTo>
                  <a:pt x="0" y="0"/>
                </a:lnTo>
                <a:close/>
              </a:path>
            </a:pathLst>
          </a:custGeom>
          <a:solidFill>
            <a:srgbClr val="003F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8" descr="NewGraphicStandard.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8600" y="6096000"/>
            <a:ext cx="2362200" cy="4036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bwMode="auto">
          <a:xfrm>
            <a:off x="7773990" y="6248400"/>
            <a:ext cx="1071558" cy="134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seattlebsa.org/pt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eaptc.org/"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seattlebsa.org/ptc"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eaptc.or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63"/>
          <p:cNvSpPr txBox="1">
            <a:spLocks/>
          </p:cNvSpPr>
          <p:nvPr/>
        </p:nvSpPr>
        <p:spPr bwMode="auto">
          <a:xfrm>
            <a:off x="8731250" y="6508750"/>
            <a:ext cx="412750" cy="365125"/>
          </a:xfrm>
          <a:prstGeom prst="rect">
            <a:avLst/>
          </a:prstGeom>
          <a:noFill/>
          <a:ln>
            <a:miter lim="800000"/>
            <a:headEnd/>
            <a:tailEnd/>
          </a:ln>
        </p:spPr>
        <p:txBody>
          <a:bodyPr lIns="91425" tIns="45700" rIns="91425" bIns="45700">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Geneva"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Geneva"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Geneva"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Geneva"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Geneva" charset="-128"/>
                <a:cs typeface="+mn-cs"/>
              </a:defRPr>
            </a:lvl5pPr>
            <a:lvl6pPr marL="2286000" algn="l" defTabSz="914400" rtl="0" eaLnBrk="1" latinLnBrk="0" hangingPunct="1">
              <a:defRPr kern="1200">
                <a:solidFill>
                  <a:schemeClr val="tx1"/>
                </a:solidFill>
                <a:latin typeface="Arial" panose="020B0604020202020204" pitchFamily="34" charset="0"/>
                <a:ea typeface="Geneva" charset="-128"/>
                <a:cs typeface="+mn-cs"/>
              </a:defRPr>
            </a:lvl6pPr>
            <a:lvl7pPr marL="2743200" algn="l" defTabSz="914400" rtl="0" eaLnBrk="1" latinLnBrk="0" hangingPunct="1">
              <a:defRPr kern="1200">
                <a:solidFill>
                  <a:schemeClr val="tx1"/>
                </a:solidFill>
                <a:latin typeface="Arial" panose="020B0604020202020204" pitchFamily="34" charset="0"/>
                <a:ea typeface="Geneva" charset="-128"/>
                <a:cs typeface="+mn-cs"/>
              </a:defRPr>
            </a:lvl7pPr>
            <a:lvl8pPr marL="3200400" algn="l" defTabSz="914400" rtl="0" eaLnBrk="1" latinLnBrk="0" hangingPunct="1">
              <a:defRPr kern="1200">
                <a:solidFill>
                  <a:schemeClr val="tx1"/>
                </a:solidFill>
                <a:latin typeface="Arial" panose="020B0604020202020204" pitchFamily="34" charset="0"/>
                <a:ea typeface="Geneva" charset="-128"/>
                <a:cs typeface="+mn-cs"/>
              </a:defRPr>
            </a:lvl8pPr>
            <a:lvl9pPr marL="3657600" algn="l" defTabSz="914400" rtl="0" eaLnBrk="1" latinLnBrk="0" hangingPunct="1">
              <a:defRPr kern="1200">
                <a:solidFill>
                  <a:schemeClr val="tx1"/>
                </a:solidFill>
                <a:latin typeface="Arial" panose="020B0604020202020204" pitchFamily="34" charset="0"/>
                <a:ea typeface="Geneva" charset="-128"/>
                <a:cs typeface="+mn-cs"/>
              </a:defRPr>
            </a:lvl9pPr>
          </a:lstStyle>
          <a:p>
            <a:pPr>
              <a:buClr>
                <a:srgbClr val="000000"/>
              </a:buClr>
              <a:buSzPct val="25000"/>
              <a:buFont typeface="Arial" charset="0"/>
              <a:buNone/>
            </a:pPr>
            <a:r>
              <a:rPr lang="en-US">
                <a:solidFill>
                  <a:prstClr val="black"/>
                </a:solidFill>
                <a:latin typeface="Calibri" panose="020F0502020204030204" pitchFamily="34" charset="0"/>
                <a:ea typeface="MS PGothic" panose="020B0600070205080204" pitchFamily="34" charset="-128"/>
              </a:rPr>
              <a:t> </a:t>
            </a:r>
          </a:p>
        </p:txBody>
      </p:sp>
      <p:sp>
        <p:nvSpPr>
          <p:cNvPr id="5" name="Shape 64"/>
          <p:cNvSpPr txBox="1">
            <a:spLocks/>
          </p:cNvSpPr>
          <p:nvPr/>
        </p:nvSpPr>
        <p:spPr bwMode="auto">
          <a:xfrm>
            <a:off x="1309339" y="3828912"/>
            <a:ext cx="6324600" cy="12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spAutoFit/>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eaLnBrk="1" hangingPunct="1">
              <a:buSzPct val="25000"/>
            </a:pPr>
            <a:r>
              <a:rPr lang="en-US" sz="2400" b="0" dirty="0">
                <a:solidFill>
                  <a:srgbClr val="000000"/>
                </a:solidFill>
                <a:latin typeface="Arial" charset="0"/>
                <a:cs typeface="Arial" charset="0"/>
                <a:sym typeface="Arial" charset="0"/>
              </a:rPr>
              <a:t>Chief Seattle Council</a:t>
            </a:r>
            <a:br>
              <a:rPr lang="en-US" sz="2400" b="0" dirty="0">
                <a:solidFill>
                  <a:srgbClr val="000000"/>
                </a:solidFill>
                <a:latin typeface="Arial" charset="0"/>
                <a:cs typeface="Arial" charset="0"/>
                <a:sym typeface="Arial" charset="0"/>
              </a:rPr>
            </a:br>
            <a:r>
              <a:rPr lang="en-US" sz="2400" b="0" dirty="0">
                <a:solidFill>
                  <a:srgbClr val="000000"/>
                </a:solidFill>
                <a:latin typeface="Arial" charset="0"/>
                <a:cs typeface="Arial" charset="0"/>
                <a:sym typeface="Arial" charset="0"/>
              </a:rPr>
              <a:t>Program &amp; Training Conference</a:t>
            </a:r>
            <a:br>
              <a:rPr lang="en-US" sz="2400" b="0" dirty="0">
                <a:solidFill>
                  <a:srgbClr val="000000"/>
                </a:solidFill>
                <a:latin typeface="Arial" charset="0"/>
                <a:cs typeface="Arial" charset="0"/>
                <a:sym typeface="Arial" charset="0"/>
              </a:rPr>
            </a:br>
            <a:r>
              <a:rPr lang="en-US" sz="2400" b="0" dirty="0">
                <a:solidFill>
                  <a:srgbClr val="000000"/>
                </a:solidFill>
                <a:latin typeface="Arial" charset="0"/>
                <a:cs typeface="Arial" charset="0"/>
                <a:sym typeface="Arial" charset="0"/>
              </a:rPr>
              <a:t>October 20, 2018</a:t>
            </a:r>
            <a:endParaRPr lang="en-US" b="0" dirty="0">
              <a:solidFill>
                <a:srgbClr val="000000"/>
              </a:solidFill>
              <a:latin typeface="Arial" charset="0"/>
              <a:cs typeface="Arial" charset="0"/>
              <a:sym typeface="Arial" charset="0"/>
            </a:endParaRPr>
          </a:p>
        </p:txBody>
      </p:sp>
      <p:sp>
        <p:nvSpPr>
          <p:cNvPr id="6" name="Subtitle 2"/>
          <p:cNvSpPr txBox="1">
            <a:spLocks/>
          </p:cNvSpPr>
          <p:nvPr/>
        </p:nvSpPr>
        <p:spPr bwMode="auto">
          <a:xfrm>
            <a:off x="749536" y="5060958"/>
            <a:ext cx="7226018" cy="958842"/>
          </a:xfrm>
          <a:prstGeom prst="rect">
            <a:avLst/>
          </a:prstGeom>
          <a:noFill/>
          <a:ln w="9525">
            <a:noFill/>
            <a:miter lim="800000"/>
            <a:headEnd/>
            <a:tailEnd/>
          </a:ln>
        </p:spPr>
        <p:txBody>
          <a:bodyPr/>
          <a:lstStyle/>
          <a:p>
            <a:pPr algn="ctr">
              <a:buFont typeface="Arial" charset="0"/>
              <a:buNone/>
            </a:pPr>
            <a:r>
              <a:rPr lang="en-US" sz="2400" dirty="0">
                <a:solidFill>
                  <a:prstClr val="black"/>
                </a:solidFill>
                <a:latin typeface="Calibri" pitchFamily="34" charset="0"/>
                <a:ea typeface="ＭＳ Ｐゴシック" pitchFamily="34" charset="-128"/>
              </a:rPr>
              <a:t>Rod Gowdy, Aurora District Advancement Chair</a:t>
            </a:r>
          </a:p>
          <a:p>
            <a:pPr algn="ctr">
              <a:buFont typeface="Arial" charset="0"/>
              <a:buNone/>
            </a:pPr>
            <a:r>
              <a:rPr lang="en-US" sz="2400" dirty="0">
                <a:solidFill>
                  <a:prstClr val="black"/>
                </a:solidFill>
                <a:latin typeface="Calibri" pitchFamily="34" charset="0"/>
                <a:ea typeface="ＭＳ Ｐゴシック" pitchFamily="34" charset="-128"/>
              </a:rPr>
              <a:t>rodgowdy@msn.com</a:t>
            </a:r>
          </a:p>
        </p:txBody>
      </p:sp>
      <p:sp>
        <p:nvSpPr>
          <p:cNvPr id="8" name="TextBox 7"/>
          <p:cNvSpPr txBox="1"/>
          <p:nvPr/>
        </p:nvSpPr>
        <p:spPr>
          <a:xfrm>
            <a:off x="613317" y="3040559"/>
            <a:ext cx="7716644" cy="769441"/>
          </a:xfrm>
          <a:prstGeom prst="rect">
            <a:avLst/>
          </a:prstGeom>
          <a:noFill/>
        </p:spPr>
        <p:txBody>
          <a:bodyPr wrap="square" rtlCol="0">
            <a:spAutoFit/>
          </a:bodyPr>
          <a:lstStyle/>
          <a:p>
            <a:pPr algn="ctr"/>
            <a:r>
              <a:rPr lang="en-US" sz="4400" b="1" dirty="0">
                <a:solidFill>
                  <a:prstClr val="black"/>
                </a:solidFill>
                <a:latin typeface="Calibri" panose="020F0502020204030204" pitchFamily="34" charset="0"/>
                <a:ea typeface="MS PGothic" panose="020B0600070205080204" pitchFamily="34" charset="-128"/>
              </a:rPr>
              <a:t>Trail to Eagle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304800"/>
            <a:ext cx="2590800" cy="2590800"/>
          </a:xfrm>
          <a:prstGeom prst="rect">
            <a:avLst/>
          </a:prstGeom>
        </p:spPr>
      </p:pic>
    </p:spTree>
    <p:extLst>
      <p:ext uri="{BB962C8B-B14F-4D97-AF65-F5344CB8AC3E}">
        <p14:creationId xmlns:p14="http://schemas.microsoft.com/office/powerpoint/2010/main" val="194316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57200" y="304800"/>
            <a:ext cx="8305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ysClr val="windowText" lastClr="000000"/>
                </a:solidFill>
                <a:latin typeface="Calibri"/>
              </a:rPr>
              <a:t>You can download a copy of this presentation (and all PTC presentations) from </a:t>
            </a:r>
            <a:r>
              <a:rPr lang="en-US" b="0" dirty="0">
                <a:solidFill>
                  <a:sysClr val="windowText" lastClr="000000"/>
                </a:solidFill>
                <a:latin typeface="Calibri"/>
                <a:hlinkClick r:id="rId2"/>
              </a:rPr>
              <a:t>www.seattlebsa.org/ptc</a:t>
            </a:r>
            <a:endParaRPr lang="en-US" b="0" dirty="0">
              <a:solidFill>
                <a:sysClr val="windowText" lastClr="000000"/>
              </a:solidFill>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b="0" dirty="0">
              <a:solidFill>
                <a:sysClr val="windowText" lastClr="000000"/>
              </a:solidFill>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rPr>
              <a:t>No</a:t>
            </a:r>
            <a:r>
              <a:rPr kumimoji="0" lang="en-US" sz="4400" b="0" i="0" u="none" strike="noStrike" kern="1200" cap="none" spc="0" normalizeH="0" noProof="0" dirty="0">
                <a:ln>
                  <a:noFill/>
                </a:ln>
                <a:solidFill>
                  <a:sysClr val="windowText" lastClr="000000"/>
                </a:solidFill>
                <a:effectLst/>
                <a:uLnTx/>
                <a:uFillTx/>
                <a:latin typeface="Calibri"/>
              </a:rPr>
              <a:t> need to write copious notes!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baseline="0" dirty="0">
                <a:solidFill>
                  <a:sysClr val="windowText" lastClr="000000"/>
                </a:solidFill>
                <a:latin typeface="Calibri"/>
              </a:rPr>
              <a:t>Except</a:t>
            </a:r>
            <a:r>
              <a:rPr lang="en-US" b="0" dirty="0">
                <a:solidFill>
                  <a:sysClr val="windowText" lastClr="000000"/>
                </a:solidFill>
                <a:latin typeface="Calibri"/>
              </a:rPr>
              <a:t> this web address ;)</a:t>
            </a:r>
            <a:endParaRPr kumimoji="0" lang="en-US" sz="4400" b="0" i="0" u="none" strike="noStrike" kern="1200" cap="none" spc="0" normalizeH="0" baseline="0" noProof="0" dirty="0">
              <a:ln>
                <a:noFill/>
              </a:ln>
              <a:solidFill>
                <a:sysClr val="windowText" lastClr="000000"/>
              </a:solidFill>
              <a:effectLst/>
              <a:uLnTx/>
              <a:uFillTx/>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ysClr val="windowText" lastClr="000000"/>
              </a:solidFill>
              <a:effectLst/>
              <a:uLnTx/>
              <a:uFillTx/>
              <a:latin typeface="Calibri"/>
            </a:endParaRPr>
          </a:p>
        </p:txBody>
      </p:sp>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spTree>
    <p:extLst>
      <p:ext uri="{BB962C8B-B14F-4D97-AF65-F5344CB8AC3E}">
        <p14:creationId xmlns:p14="http://schemas.microsoft.com/office/powerpoint/2010/main" val="1307514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300609"/>
            <a:ext cx="5100637" cy="4735763"/>
          </a:xfrm>
          <a:prstGeom prst="rect">
            <a:avLst/>
          </a:prstGeom>
        </p:spPr>
      </p:pic>
      <p:sp>
        <p:nvSpPr>
          <p:cNvPr id="6" name="TextBox 5"/>
          <p:cNvSpPr txBox="1"/>
          <p:nvPr/>
        </p:nvSpPr>
        <p:spPr>
          <a:xfrm>
            <a:off x="457200" y="223391"/>
            <a:ext cx="7772400" cy="1077218"/>
          </a:xfrm>
          <a:prstGeom prst="rect">
            <a:avLst/>
          </a:prstGeom>
          <a:noFill/>
        </p:spPr>
        <p:txBody>
          <a:bodyPr wrap="square" rtlCol="0">
            <a:spAutoFit/>
          </a:bodyPr>
          <a:lstStyle/>
          <a:p>
            <a:pPr algn="ctr"/>
            <a:r>
              <a:rPr lang="en-US" sz="3200" dirty="0">
                <a:solidFill>
                  <a:srgbClr val="0000FF"/>
                </a:solidFill>
                <a:latin typeface="Cambria" panose="02040503050406030204" pitchFamily="18" charset="0"/>
                <a:ea typeface="+mj-ea"/>
                <a:cs typeface="+mj-cs"/>
              </a:rPr>
              <a:t>Current Edition: October, 2015</a:t>
            </a:r>
          </a:p>
          <a:p>
            <a:pPr algn="ctr"/>
            <a:r>
              <a:rPr lang="en-US" sz="3200" dirty="0">
                <a:solidFill>
                  <a:srgbClr val="0000FF"/>
                </a:solidFill>
                <a:latin typeface="Cambria" panose="02040503050406030204" pitchFamily="18" charset="0"/>
                <a:ea typeface="+mj-ea"/>
                <a:cs typeface="+mj-cs"/>
              </a:rPr>
              <a:t>Download from Scouting.org!</a:t>
            </a:r>
          </a:p>
        </p:txBody>
      </p:sp>
    </p:spTree>
    <p:extLst>
      <p:ext uri="{BB962C8B-B14F-4D97-AF65-F5344CB8AC3E}">
        <p14:creationId xmlns:p14="http://schemas.microsoft.com/office/powerpoint/2010/main" val="1731840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1554" y="381000"/>
            <a:ext cx="7772400" cy="1569660"/>
          </a:xfrm>
          <a:prstGeom prst="rect">
            <a:avLst/>
          </a:prstGeom>
          <a:noFill/>
        </p:spPr>
        <p:txBody>
          <a:bodyPr wrap="square" rtlCol="0">
            <a:spAutoFit/>
          </a:bodyPr>
          <a:lstStyle/>
          <a:p>
            <a:pPr algn="ctr"/>
            <a:r>
              <a:rPr lang="en-US" sz="3200" dirty="0">
                <a:solidFill>
                  <a:srgbClr val="0000FF"/>
                </a:solidFill>
                <a:latin typeface="Cambria" panose="02040503050406030204" pitchFamily="18" charset="0"/>
                <a:ea typeface="+mj-ea"/>
                <a:cs typeface="+mj-cs"/>
              </a:rPr>
              <a:t>Use of third party services to fill out the PDF is not required. May lead to unnecessary frustration and money spent!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0606" y="2286000"/>
            <a:ext cx="6245239" cy="3657600"/>
          </a:xfrm>
          <a:prstGeom prst="rect">
            <a:avLst/>
          </a:prstGeom>
        </p:spPr>
      </p:pic>
      <p:cxnSp>
        <p:nvCxnSpPr>
          <p:cNvPr id="12" name="Straight Arrow Connector 11"/>
          <p:cNvCxnSpPr/>
          <p:nvPr/>
        </p:nvCxnSpPr>
        <p:spPr>
          <a:xfrm flipV="1">
            <a:off x="609600" y="3770734"/>
            <a:ext cx="2133600" cy="392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57200" y="5246915"/>
            <a:ext cx="2312126" cy="108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61554" y="3440668"/>
            <a:ext cx="1981200" cy="369332"/>
          </a:xfrm>
          <a:prstGeom prst="rect">
            <a:avLst/>
          </a:prstGeom>
          <a:noFill/>
        </p:spPr>
        <p:txBody>
          <a:bodyPr wrap="square" rtlCol="0">
            <a:spAutoFit/>
          </a:bodyPr>
          <a:lstStyle/>
          <a:p>
            <a:r>
              <a:rPr lang="en-US" dirty="0"/>
              <a:t>No!</a:t>
            </a:r>
          </a:p>
        </p:txBody>
      </p:sp>
      <p:sp>
        <p:nvSpPr>
          <p:cNvPr id="20" name="TextBox 19"/>
          <p:cNvSpPr txBox="1"/>
          <p:nvPr/>
        </p:nvSpPr>
        <p:spPr>
          <a:xfrm>
            <a:off x="457200" y="4888468"/>
            <a:ext cx="1981200" cy="369332"/>
          </a:xfrm>
          <a:prstGeom prst="rect">
            <a:avLst/>
          </a:prstGeom>
          <a:noFill/>
        </p:spPr>
        <p:txBody>
          <a:bodyPr wrap="square" rtlCol="0">
            <a:spAutoFit/>
          </a:bodyPr>
          <a:lstStyle/>
          <a:p>
            <a:r>
              <a:rPr lang="en-US" dirty="0"/>
              <a:t>Yes!</a:t>
            </a:r>
          </a:p>
        </p:txBody>
      </p:sp>
    </p:spTree>
    <p:extLst>
      <p:ext uri="{BB962C8B-B14F-4D97-AF65-F5344CB8AC3E}">
        <p14:creationId xmlns:p14="http://schemas.microsoft.com/office/powerpoint/2010/main" val="2353961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371600"/>
            <a:ext cx="8229600" cy="3416320"/>
          </a:xfrm>
          <a:prstGeom prst="rect">
            <a:avLst/>
          </a:prstGeom>
          <a:noFill/>
        </p:spPr>
        <p:txBody>
          <a:bodyPr wrap="square" rtlCol="0">
            <a:spAutoFit/>
          </a:bodyPr>
          <a:lstStyle/>
          <a:p>
            <a:r>
              <a:rPr lang="en-US" sz="3600" dirty="0">
                <a:solidFill>
                  <a:srgbClr val="4F6F19"/>
                </a:solidFill>
                <a:latin typeface="+mn-lt"/>
                <a:ea typeface="+mj-ea"/>
                <a:cs typeface="+mj-cs"/>
              </a:rPr>
              <a:t>Eagle</a:t>
            </a:r>
            <a:r>
              <a:rPr lang="en-US" sz="3600" dirty="0">
                <a:latin typeface="+mn-lt"/>
              </a:rPr>
              <a:t> </a:t>
            </a:r>
            <a:r>
              <a:rPr lang="en-US" sz="3600" dirty="0">
                <a:solidFill>
                  <a:srgbClr val="4F6F19"/>
                </a:solidFill>
                <a:latin typeface="+mn-lt"/>
                <a:ea typeface="+mj-ea"/>
                <a:cs typeface="+mj-cs"/>
              </a:rPr>
              <a:t>Scout Requirement No. 5</a:t>
            </a:r>
          </a:p>
          <a:p>
            <a:endParaRPr lang="en-US" sz="3600" dirty="0">
              <a:solidFill>
                <a:srgbClr val="4F6F19"/>
              </a:solidFill>
              <a:latin typeface="+mn-lt"/>
              <a:ea typeface="+mj-ea"/>
              <a:cs typeface="+mj-cs"/>
            </a:endParaRPr>
          </a:p>
          <a:p>
            <a:r>
              <a:rPr lang="en-US" sz="3600" dirty="0">
                <a:solidFill>
                  <a:srgbClr val="4F6F19"/>
                </a:solidFill>
                <a:latin typeface="+mn-lt"/>
                <a:ea typeface="+mj-ea"/>
                <a:cs typeface="+mj-cs"/>
              </a:rPr>
              <a:t>While a Life Scout, plan, develop, and give leadership to others in a service project helpful to any religious institution, any school, or your community.</a:t>
            </a:r>
          </a:p>
        </p:txBody>
      </p:sp>
    </p:spTree>
    <p:extLst>
      <p:ext uri="{BB962C8B-B14F-4D97-AF65-F5344CB8AC3E}">
        <p14:creationId xmlns:p14="http://schemas.microsoft.com/office/powerpoint/2010/main" val="740719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76B50-F469-4ABA-9C1D-B4D8D36AF2E7}"/>
              </a:ext>
            </a:extLst>
          </p:cNvPr>
          <p:cNvSpPr>
            <a:spLocks noGrp="1"/>
          </p:cNvSpPr>
          <p:nvPr>
            <p:ph type="title"/>
          </p:nvPr>
        </p:nvSpPr>
        <p:spPr>
          <a:xfrm>
            <a:off x="457200" y="533400"/>
            <a:ext cx="8229600" cy="2514600"/>
          </a:xfrm>
        </p:spPr>
        <p:txBody>
          <a:bodyPr/>
          <a:lstStyle/>
          <a:p>
            <a:r>
              <a:rPr lang="en-US" dirty="0"/>
              <a:t>What types of projects are acceptable for Eagle Scout Service Projects?</a:t>
            </a:r>
          </a:p>
        </p:txBody>
      </p:sp>
      <p:sp>
        <p:nvSpPr>
          <p:cNvPr id="4" name="TextBox 3">
            <a:extLst>
              <a:ext uri="{FF2B5EF4-FFF2-40B4-BE49-F238E27FC236}">
                <a16:creationId xmlns:a16="http://schemas.microsoft.com/office/drawing/2014/main" id="{01A4FAF9-D98B-49AE-A8BA-D35653A6E7F1}"/>
              </a:ext>
            </a:extLst>
          </p:cNvPr>
          <p:cNvSpPr txBox="1"/>
          <p:nvPr/>
        </p:nvSpPr>
        <p:spPr>
          <a:xfrm>
            <a:off x="914400" y="3505200"/>
            <a:ext cx="7467600" cy="1754326"/>
          </a:xfrm>
          <a:prstGeom prst="rect">
            <a:avLst/>
          </a:prstGeom>
          <a:noFill/>
        </p:spPr>
        <p:txBody>
          <a:bodyPr wrap="square" rtlCol="0">
            <a:spAutoFit/>
          </a:bodyPr>
          <a:lstStyle/>
          <a:p>
            <a:pPr marL="285750" indent="-285750">
              <a:buFontTx/>
              <a:buChar char="-"/>
            </a:pPr>
            <a:r>
              <a:rPr lang="en-US" dirty="0"/>
              <a:t>Permanent improvements (construction, painting, </a:t>
            </a:r>
            <a:r>
              <a:rPr lang="en-US" dirty="0" err="1"/>
              <a:t>etc</a:t>
            </a:r>
            <a:r>
              <a:rPr lang="en-US" dirty="0"/>
              <a:t>)</a:t>
            </a:r>
          </a:p>
          <a:p>
            <a:pPr marL="285750" indent="-285750">
              <a:buFontTx/>
              <a:buChar char="-"/>
            </a:pPr>
            <a:r>
              <a:rPr lang="en-US" dirty="0"/>
              <a:t>Drives (food drives, clothing drives, hygiene drives)</a:t>
            </a:r>
          </a:p>
          <a:p>
            <a:pPr marL="285750" indent="-285750">
              <a:buFontTx/>
              <a:buChar char="-"/>
            </a:pPr>
            <a:r>
              <a:rPr lang="en-US" dirty="0"/>
              <a:t>Park services (removing invasive species, new plants, </a:t>
            </a:r>
            <a:r>
              <a:rPr lang="en-US" dirty="0" err="1"/>
              <a:t>etc</a:t>
            </a:r>
            <a:r>
              <a:rPr lang="en-US" dirty="0"/>
              <a:t>)</a:t>
            </a:r>
          </a:p>
          <a:p>
            <a:pPr marL="285750" indent="-285750">
              <a:buFontTx/>
              <a:buChar char="-"/>
            </a:pPr>
            <a:r>
              <a:rPr lang="en-US" dirty="0"/>
              <a:t>Anything that benefits the community!</a:t>
            </a:r>
          </a:p>
          <a:p>
            <a:pPr marL="285750" indent="-285750">
              <a:buFontTx/>
              <a:buChar char="-"/>
            </a:pPr>
            <a:endParaRPr lang="en-US" dirty="0"/>
          </a:p>
          <a:p>
            <a:pPr marL="285750" indent="-285750">
              <a:buFontTx/>
              <a:buChar char="-"/>
            </a:pPr>
            <a:endParaRPr lang="en-US" dirty="0"/>
          </a:p>
        </p:txBody>
      </p:sp>
    </p:spTree>
    <p:extLst>
      <p:ext uri="{BB962C8B-B14F-4D97-AF65-F5344CB8AC3E}">
        <p14:creationId xmlns:p14="http://schemas.microsoft.com/office/powerpoint/2010/main" val="138191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1066800"/>
            <a:ext cx="8229600" cy="954107"/>
          </a:xfrm>
          <a:prstGeom prst="rect">
            <a:avLst/>
          </a:prstGeom>
          <a:noFill/>
        </p:spPr>
        <p:txBody>
          <a:bodyPr wrap="square" rtlCol="0">
            <a:spAutoFit/>
          </a:bodyPr>
          <a:lstStyle/>
          <a:p>
            <a:r>
              <a:rPr lang="en-US" sz="2800" i="1" dirty="0"/>
              <a:t>The project must benefit an organization other than Boy Scouting</a:t>
            </a:r>
            <a:endParaRPr lang="en-US" sz="2800" dirty="0"/>
          </a:p>
        </p:txBody>
      </p:sp>
      <p:sp>
        <p:nvSpPr>
          <p:cNvPr id="5" name="TextBox 4"/>
          <p:cNvSpPr txBox="1"/>
          <p:nvPr/>
        </p:nvSpPr>
        <p:spPr>
          <a:xfrm>
            <a:off x="457200" y="2590800"/>
            <a:ext cx="8229600" cy="2246769"/>
          </a:xfrm>
          <a:prstGeom prst="rect">
            <a:avLst/>
          </a:prstGeom>
          <a:noFill/>
        </p:spPr>
        <p:txBody>
          <a:bodyPr wrap="square" rtlCol="0">
            <a:spAutoFit/>
          </a:bodyPr>
          <a:lstStyle/>
          <a:p>
            <a:r>
              <a:rPr lang="en-US" sz="2800" i="1" dirty="0"/>
              <a:t>Your project must be for any religious institution, any school, or your community. It is important to note, however, that the BSA has defined “your community” to include the “community of the world.”</a:t>
            </a:r>
          </a:p>
        </p:txBody>
      </p:sp>
    </p:spTree>
    <p:extLst>
      <p:ext uri="{BB962C8B-B14F-4D97-AF65-F5344CB8AC3E}">
        <p14:creationId xmlns:p14="http://schemas.microsoft.com/office/powerpoint/2010/main" val="2415381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33400"/>
            <a:ext cx="8229600" cy="4801314"/>
          </a:xfrm>
          <a:prstGeom prst="rect">
            <a:avLst/>
          </a:prstGeom>
          <a:noFill/>
        </p:spPr>
        <p:txBody>
          <a:bodyPr wrap="square" rtlCol="0">
            <a:spAutoFit/>
          </a:bodyPr>
          <a:lstStyle/>
          <a:p>
            <a:r>
              <a:rPr lang="en-US" dirty="0"/>
              <a:t>• Routine labor is not normally appropriate for a project. This might be defined as a job or service you may provide as part of your daily life, or a routine maintenance job normally done by the beneficiary (for example, pulling weeds on the football field at your school).</a:t>
            </a:r>
          </a:p>
          <a:p>
            <a:endParaRPr lang="en-US" dirty="0"/>
          </a:p>
          <a:p>
            <a:r>
              <a:rPr lang="en-US" dirty="0"/>
              <a:t>• While projects may not be of a commercial nature or for a business, this is not meant to disallow work for community institutions, such as museums and service agencies (like homes for the elderly, for example), that would otherwise be acceptable. Some aspect of a business operation provided as a community service may also be considered; for example, a park open to the public that happens to be owned by a business, but primarily benefits the community.</a:t>
            </a:r>
          </a:p>
          <a:p>
            <a:endParaRPr lang="en-US" dirty="0"/>
          </a:p>
          <a:p>
            <a:r>
              <a:rPr lang="en-US" dirty="0"/>
              <a:t>• A project may not be a fundraiser. In other words, it may not be an effort that primarily collects money, even for a worthy charity. Fundraising is permitted only for securing materials and facilitating a project, and it may need to be approved by your council. See “Eagle Scout Service Project Fundraising Application” later in this workbook.</a:t>
            </a:r>
          </a:p>
        </p:txBody>
      </p:sp>
    </p:spTree>
    <p:extLst>
      <p:ext uri="{BB962C8B-B14F-4D97-AF65-F5344CB8AC3E}">
        <p14:creationId xmlns:p14="http://schemas.microsoft.com/office/powerpoint/2010/main" val="1147720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1470025"/>
          </a:xfrm>
        </p:spPr>
        <p:txBody>
          <a:bodyPr/>
          <a:lstStyle/>
          <a:p>
            <a:r>
              <a:rPr lang="en-US" dirty="0"/>
              <a:t>There are three parts to the Eagle Project Workbook:</a:t>
            </a:r>
          </a:p>
        </p:txBody>
      </p:sp>
      <p:sp>
        <p:nvSpPr>
          <p:cNvPr id="3" name="Subtitle 2"/>
          <p:cNvSpPr>
            <a:spLocks noGrp="1"/>
          </p:cNvSpPr>
          <p:nvPr>
            <p:ph type="subTitle" idx="1"/>
          </p:nvPr>
        </p:nvSpPr>
        <p:spPr>
          <a:xfrm>
            <a:off x="1371600" y="2514600"/>
            <a:ext cx="6400800" cy="1752600"/>
          </a:xfrm>
        </p:spPr>
        <p:txBody>
          <a:bodyPr/>
          <a:lstStyle/>
          <a:p>
            <a:pPr marL="514350" indent="-514350" algn="l">
              <a:buAutoNum type="arabicPeriod"/>
            </a:pPr>
            <a:r>
              <a:rPr lang="en-US" dirty="0">
                <a:solidFill>
                  <a:schemeClr val="tx1"/>
                </a:solidFill>
              </a:rPr>
              <a:t>Proposal</a:t>
            </a:r>
          </a:p>
          <a:p>
            <a:pPr marL="514350" indent="-514350" algn="l">
              <a:buAutoNum type="arabicPeriod"/>
            </a:pPr>
            <a:r>
              <a:rPr lang="en-US" dirty="0">
                <a:solidFill>
                  <a:schemeClr val="tx1"/>
                </a:solidFill>
              </a:rPr>
              <a:t>Plan</a:t>
            </a:r>
          </a:p>
          <a:p>
            <a:pPr marL="514350" indent="-514350" algn="l">
              <a:buAutoNum type="arabicPeriod"/>
            </a:pPr>
            <a:r>
              <a:rPr lang="en-US" dirty="0">
                <a:solidFill>
                  <a:schemeClr val="tx1"/>
                </a:solidFill>
              </a:rPr>
              <a:t>Report</a:t>
            </a:r>
          </a:p>
        </p:txBody>
      </p:sp>
    </p:spTree>
    <p:extLst>
      <p:ext uri="{BB962C8B-B14F-4D97-AF65-F5344CB8AC3E}">
        <p14:creationId xmlns:p14="http://schemas.microsoft.com/office/powerpoint/2010/main" val="85874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04800"/>
            <a:ext cx="6019800" cy="5734458"/>
          </a:xfrm>
          <a:prstGeom prst="rect">
            <a:avLst/>
          </a:prstGeom>
        </p:spPr>
      </p:pic>
    </p:spTree>
    <p:extLst>
      <p:ext uri="{BB962C8B-B14F-4D97-AF65-F5344CB8AC3E}">
        <p14:creationId xmlns:p14="http://schemas.microsoft.com/office/powerpoint/2010/main" val="1890773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33400"/>
            <a:ext cx="8229600" cy="3970318"/>
          </a:xfrm>
          <a:prstGeom prst="rect">
            <a:avLst/>
          </a:prstGeom>
          <a:noFill/>
        </p:spPr>
        <p:txBody>
          <a:bodyPr wrap="square" rtlCol="0">
            <a:spAutoFit/>
          </a:bodyPr>
          <a:lstStyle/>
          <a:p>
            <a:r>
              <a:rPr lang="en-US" sz="2800" dirty="0">
                <a:solidFill>
                  <a:srgbClr val="4F6F19"/>
                </a:solidFill>
                <a:latin typeface="Arial Narrow" panose="020B0606020202030204" pitchFamily="34" charset="0"/>
              </a:rPr>
              <a:t>“Proposal Must Be Approved …Before You Start”</a:t>
            </a:r>
            <a:endParaRPr lang="en-US" sz="2800" dirty="0">
              <a:solidFill>
                <a:srgbClr val="000000"/>
              </a:solidFill>
              <a:latin typeface="Arial Narrow" panose="020B0606020202030204" pitchFamily="34" charset="0"/>
            </a:endParaRPr>
          </a:p>
          <a:p>
            <a:pPr marR="2060"/>
            <a:endParaRPr lang="en-US" sz="1600" b="1" dirty="0">
              <a:latin typeface="Calibri" panose="020F0502020204030204" pitchFamily="34" charset="0"/>
            </a:endParaRPr>
          </a:p>
          <a:p>
            <a:pPr marR="2060"/>
            <a:r>
              <a:rPr lang="en-US" sz="1600" b="1" dirty="0">
                <a:latin typeface="Calibri" panose="020F0502020204030204" pitchFamily="34" charset="0"/>
              </a:rPr>
              <a:t>The Five Tests of an Acceptable Eagle Scout Service Project. </a:t>
            </a:r>
            <a:r>
              <a:rPr lang="en-US" sz="1600" dirty="0">
                <a:latin typeface="Calibri" panose="020F0502020204030204" pitchFamily="34" charset="0"/>
              </a:rPr>
              <a:t>The proposal is an overview, but also the </a:t>
            </a:r>
            <a:r>
              <a:rPr lang="en-US" sz="1600" i="1" dirty="0">
                <a:latin typeface="Calibri" panose="020F0502020204030204" pitchFamily="34" charset="0"/>
              </a:rPr>
              <a:t>beginnings </a:t>
            </a:r>
            <a:r>
              <a:rPr lang="en-US" sz="1600" dirty="0">
                <a:latin typeface="Calibri" panose="020F0502020204030204" pitchFamily="34" charset="0"/>
              </a:rPr>
              <a:t>of planning. It shows the unit leader and any representatives of a unit committee, council, or district, that the following tests can be met.</a:t>
            </a:r>
          </a:p>
          <a:p>
            <a:endParaRPr lang="en-US" sz="1600" dirty="0">
              <a:latin typeface="Calibri" panose="020F0502020204030204" pitchFamily="34" charset="0"/>
            </a:endParaRPr>
          </a:p>
          <a:p>
            <a:r>
              <a:rPr lang="en-US" sz="1600" dirty="0">
                <a:latin typeface="Calibri" panose="020F0502020204030204" pitchFamily="34" charset="0"/>
              </a:rPr>
              <a:t>1.The project provides suf</a:t>
            </a:r>
            <a:r>
              <a:rPr lang="en-US" sz="1600" dirty="0">
                <a:latin typeface="Arial Unicode MS" panose="020B0604020202020204" pitchFamily="34" charset="-128"/>
              </a:rPr>
              <a:t>fi</a:t>
            </a:r>
            <a:r>
              <a:rPr lang="en-US" sz="1600" dirty="0">
                <a:latin typeface="Calibri" panose="020F0502020204030204" pitchFamily="34" charset="0"/>
              </a:rPr>
              <a:t>cient opportunity to meet the requirement.</a:t>
            </a:r>
          </a:p>
          <a:p>
            <a:endParaRPr lang="en-US" sz="1600" dirty="0">
              <a:latin typeface="Calibri" panose="020F0502020204030204" pitchFamily="34" charset="0"/>
            </a:endParaRPr>
          </a:p>
          <a:p>
            <a:r>
              <a:rPr lang="en-US" sz="1600" dirty="0">
                <a:latin typeface="Calibri" panose="020F0502020204030204" pitchFamily="34" charset="0"/>
              </a:rPr>
              <a:t>2. The project appears to be feasible.</a:t>
            </a:r>
          </a:p>
          <a:p>
            <a:endParaRPr lang="en-US" sz="1600" dirty="0">
              <a:latin typeface="Calibri" panose="020F0502020204030204" pitchFamily="34" charset="0"/>
            </a:endParaRPr>
          </a:p>
          <a:p>
            <a:r>
              <a:rPr lang="en-US" sz="1600" dirty="0">
                <a:latin typeface="Calibri" panose="020F0502020204030204" pitchFamily="34" charset="0"/>
              </a:rPr>
              <a:t>3. Safety issues will be addressed.</a:t>
            </a:r>
          </a:p>
          <a:p>
            <a:endParaRPr lang="en-US" sz="1600" dirty="0">
              <a:latin typeface="Calibri" panose="020F0502020204030204" pitchFamily="34" charset="0"/>
            </a:endParaRPr>
          </a:p>
          <a:p>
            <a:r>
              <a:rPr lang="en-US" sz="1600" dirty="0">
                <a:latin typeface="Calibri" panose="020F0502020204030204" pitchFamily="34" charset="0"/>
              </a:rPr>
              <a:t>4. Action steps for further detailed planning are included.</a:t>
            </a:r>
          </a:p>
          <a:p>
            <a:endParaRPr lang="en-US" sz="1600" dirty="0">
              <a:latin typeface="Calibri" panose="020F0502020204030204" pitchFamily="34" charset="0"/>
            </a:endParaRPr>
          </a:p>
          <a:p>
            <a:r>
              <a:rPr lang="en-US" sz="1600" dirty="0">
                <a:latin typeface="Calibri" panose="020F0502020204030204" pitchFamily="34" charset="0"/>
              </a:rPr>
              <a:t>5. The young man is on the right track with a reasonable chance for a positive experience.</a:t>
            </a:r>
          </a:p>
        </p:txBody>
      </p:sp>
    </p:spTree>
    <p:extLst>
      <p:ext uri="{BB962C8B-B14F-4D97-AF65-F5344CB8AC3E}">
        <p14:creationId xmlns:p14="http://schemas.microsoft.com/office/powerpoint/2010/main" val="72071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lstStyle/>
          <a:p>
            <a:r>
              <a:rPr lang="en-US" dirty="0">
                <a:solidFill>
                  <a:srgbClr val="4F6F19"/>
                </a:solidFill>
                <a:latin typeface="Cambria" panose="02040503050406030204" pitchFamily="18" charset="0"/>
              </a:rPr>
              <a:t>“Give Leadership to Others …”</a:t>
            </a:r>
            <a:endParaRPr lang="en-US" dirty="0">
              <a:solidFill>
                <a:srgbClr val="000000"/>
              </a:solidFill>
              <a:latin typeface="Cambria" panose="02040503050406030204" pitchFamily="18" charset="0"/>
            </a:endParaRPr>
          </a:p>
        </p:txBody>
      </p:sp>
      <p:sp>
        <p:nvSpPr>
          <p:cNvPr id="6" name="Title 1"/>
          <p:cNvSpPr txBox="1">
            <a:spLocks/>
          </p:cNvSpPr>
          <p:nvPr/>
        </p:nvSpPr>
        <p:spPr bwMode="auto">
          <a:xfrm>
            <a:off x="655320" y="3429000"/>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solidFill>
                  <a:srgbClr val="4F6F19"/>
                </a:solidFill>
                <a:latin typeface="Cambria" panose="02040503050406030204" pitchFamily="18" charset="0"/>
              </a:rPr>
              <a:t>“Others” means at least two people besides the Scout.</a:t>
            </a:r>
          </a:p>
        </p:txBody>
      </p:sp>
    </p:spTree>
    <p:extLst>
      <p:ext uri="{BB962C8B-B14F-4D97-AF65-F5344CB8AC3E}">
        <p14:creationId xmlns:p14="http://schemas.microsoft.com/office/powerpoint/2010/main" val="450378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5715000"/>
          </a:xfrm>
          <a:prstGeom prst="rect">
            <a:avLst/>
          </a:prstGeom>
        </p:spPr>
      </p:pic>
    </p:spTree>
    <p:extLst>
      <p:ext uri="{BB962C8B-B14F-4D97-AF65-F5344CB8AC3E}">
        <p14:creationId xmlns:p14="http://schemas.microsoft.com/office/powerpoint/2010/main" val="2605975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2060"/>
            <a:ext cx="8915400" cy="2343740"/>
          </a:xfrm>
          <a:prstGeom prst="rect">
            <a:avLst/>
          </a:prstGeom>
        </p:spPr>
      </p:pic>
      <p:sp>
        <p:nvSpPr>
          <p:cNvPr id="5" name="TextBox 4"/>
          <p:cNvSpPr txBox="1"/>
          <p:nvPr/>
        </p:nvSpPr>
        <p:spPr>
          <a:xfrm>
            <a:off x="381000" y="675382"/>
            <a:ext cx="7772400" cy="1077218"/>
          </a:xfrm>
          <a:prstGeom prst="rect">
            <a:avLst/>
          </a:prstGeom>
          <a:noFill/>
        </p:spPr>
        <p:txBody>
          <a:bodyPr wrap="square" rtlCol="0">
            <a:spAutoFit/>
          </a:bodyPr>
          <a:lstStyle/>
          <a:p>
            <a:pPr algn="ctr"/>
            <a:r>
              <a:rPr lang="en-US" sz="3200" dirty="0">
                <a:solidFill>
                  <a:srgbClr val="0000FF"/>
                </a:solidFill>
                <a:latin typeface="Cambria" panose="02040503050406030204" pitchFamily="18" charset="0"/>
                <a:ea typeface="+mj-ea"/>
                <a:cs typeface="+mj-cs"/>
              </a:rPr>
              <a:t>Not a requirement to use an “Eagle Project Coach” after the Proposal completed.</a:t>
            </a:r>
          </a:p>
        </p:txBody>
      </p:sp>
    </p:spTree>
    <p:extLst>
      <p:ext uri="{BB962C8B-B14F-4D97-AF65-F5344CB8AC3E}">
        <p14:creationId xmlns:p14="http://schemas.microsoft.com/office/powerpoint/2010/main" val="1231042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762" y="381000"/>
            <a:ext cx="6086475" cy="5648325"/>
          </a:xfrm>
          <a:prstGeom prst="rect">
            <a:avLst/>
          </a:prstGeom>
        </p:spPr>
      </p:pic>
    </p:spTree>
    <p:extLst>
      <p:ext uri="{BB962C8B-B14F-4D97-AF65-F5344CB8AC3E}">
        <p14:creationId xmlns:p14="http://schemas.microsoft.com/office/powerpoint/2010/main" val="4186003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7DBAC-BE2A-4079-8F3C-446F0B141F55}"/>
              </a:ext>
            </a:extLst>
          </p:cNvPr>
          <p:cNvSpPr>
            <a:spLocks noGrp="1"/>
          </p:cNvSpPr>
          <p:nvPr>
            <p:ph type="title"/>
          </p:nvPr>
        </p:nvSpPr>
        <p:spPr>
          <a:xfrm>
            <a:off x="381000" y="762000"/>
            <a:ext cx="8229600" cy="4953000"/>
          </a:xfrm>
        </p:spPr>
        <p:txBody>
          <a:bodyPr/>
          <a:lstStyle/>
          <a:p>
            <a:r>
              <a:rPr lang="en-US" dirty="0">
                <a:solidFill>
                  <a:srgbClr val="4F6F19"/>
                </a:solidFill>
                <a:latin typeface="Cambria" panose="02040503050406030204" pitchFamily="18" charset="0"/>
              </a:rPr>
              <a:t>The “Plan” is completed and shared with the Beneficiary before work on the Project begins.</a:t>
            </a:r>
            <a:br>
              <a:rPr lang="en-US" dirty="0">
                <a:solidFill>
                  <a:srgbClr val="4F6F19"/>
                </a:solidFill>
                <a:latin typeface="Cambria" panose="02040503050406030204" pitchFamily="18" charset="0"/>
              </a:rPr>
            </a:br>
            <a:br>
              <a:rPr lang="en-US" dirty="0">
                <a:solidFill>
                  <a:srgbClr val="4F6F19"/>
                </a:solidFill>
                <a:latin typeface="Cambria" panose="02040503050406030204" pitchFamily="18" charset="0"/>
              </a:rPr>
            </a:br>
            <a:r>
              <a:rPr lang="en-US" dirty="0">
                <a:solidFill>
                  <a:srgbClr val="4F6F19"/>
                </a:solidFill>
                <a:latin typeface="Cambria" panose="02040503050406030204" pitchFamily="18" charset="0"/>
              </a:rPr>
              <a:t>There are no approval signatures required.</a:t>
            </a:r>
          </a:p>
        </p:txBody>
      </p:sp>
    </p:spTree>
    <p:extLst>
      <p:ext uri="{BB962C8B-B14F-4D97-AF65-F5344CB8AC3E}">
        <p14:creationId xmlns:p14="http://schemas.microsoft.com/office/powerpoint/2010/main" val="19279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1175"/>
            <a:ext cx="7772400" cy="2308225"/>
          </a:xfrm>
        </p:spPr>
        <p:txBody>
          <a:bodyPr/>
          <a:lstStyle/>
          <a:p>
            <a:r>
              <a:rPr lang="en-US" b="1" dirty="0"/>
              <a:t>Eagle Scout Service Project Fundraising Application</a:t>
            </a:r>
            <a:br>
              <a:rPr lang="en-US" b="1" dirty="0"/>
            </a:br>
            <a:r>
              <a:rPr lang="en-US" sz="2400" b="1" dirty="0"/>
              <a:t>(completed as part of the “Plan”</a:t>
            </a:r>
            <a:endParaRPr lang="en-US" sz="2400" dirty="0"/>
          </a:p>
        </p:txBody>
      </p:sp>
      <p:sp>
        <p:nvSpPr>
          <p:cNvPr id="4" name="Subtitle 3"/>
          <p:cNvSpPr>
            <a:spLocks noGrp="1"/>
          </p:cNvSpPr>
          <p:nvPr>
            <p:ph type="subTitle" idx="1"/>
          </p:nvPr>
        </p:nvSpPr>
        <p:spPr>
          <a:xfrm>
            <a:off x="762000" y="2590800"/>
            <a:ext cx="7696200" cy="3200400"/>
          </a:xfrm>
        </p:spPr>
        <p:txBody>
          <a:bodyPr/>
          <a:lstStyle/>
          <a:p>
            <a:pPr algn="l"/>
            <a:r>
              <a:rPr lang="en-US" sz="2400" dirty="0">
                <a:solidFill>
                  <a:schemeClr val="tx1"/>
                </a:solidFill>
              </a:rPr>
              <a:t>Eagle Scout Service Project Fundraising Application must be used in obtaining approval for service project fundraising of monies and for in-kind donations of materials, supplies, tools, or other needs.*</a:t>
            </a:r>
          </a:p>
          <a:p>
            <a:pPr algn="l"/>
            <a:r>
              <a:rPr lang="en-US" sz="2400" dirty="0">
                <a:solidFill>
                  <a:srgbClr val="00B050"/>
                </a:solidFill>
              </a:rPr>
              <a:t>*No application needed for donations from the Unit, Chartered Organization, or friends and relatives.</a:t>
            </a:r>
          </a:p>
          <a:p>
            <a:pPr algn="l"/>
            <a:r>
              <a:rPr lang="en-US" sz="2400" dirty="0">
                <a:solidFill>
                  <a:srgbClr val="00B050"/>
                </a:solidFill>
              </a:rPr>
              <a:t>*No application required to solicit up to $500 in material from local stores (lumber, food, toiletries, etc.)</a:t>
            </a:r>
          </a:p>
        </p:txBody>
      </p:sp>
    </p:spTree>
    <p:extLst>
      <p:ext uri="{BB962C8B-B14F-4D97-AF65-F5344CB8AC3E}">
        <p14:creationId xmlns:p14="http://schemas.microsoft.com/office/powerpoint/2010/main" val="3633384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5320" y="838200"/>
            <a:ext cx="7772400" cy="1470025"/>
          </a:xfrm>
        </p:spPr>
        <p:txBody>
          <a:bodyPr/>
          <a:lstStyle/>
          <a:p>
            <a:r>
              <a:rPr lang="en-US" sz="2400" dirty="0">
                <a:solidFill>
                  <a:srgbClr val="4F6F19"/>
                </a:solidFill>
                <a:latin typeface="Cambria" panose="02040503050406030204" pitchFamily="18" charset="0"/>
              </a:rPr>
              <a:t>9.0.2.14 Risk Management and Eagle Scout</a:t>
            </a:r>
            <a:br>
              <a:rPr lang="en-US" sz="2400" dirty="0">
                <a:solidFill>
                  <a:srgbClr val="4F6F19"/>
                </a:solidFill>
                <a:latin typeface="Cambria" panose="02040503050406030204" pitchFamily="18" charset="0"/>
              </a:rPr>
            </a:br>
            <a:r>
              <a:rPr lang="en-US" sz="2400" dirty="0">
                <a:solidFill>
                  <a:srgbClr val="4F6F19"/>
                </a:solidFill>
                <a:latin typeface="Cambria" panose="02040503050406030204" pitchFamily="18" charset="0"/>
              </a:rPr>
              <a:t>Service Projects</a:t>
            </a:r>
            <a:br>
              <a:rPr lang="en-US" sz="2400" dirty="0">
                <a:solidFill>
                  <a:srgbClr val="4F6F19"/>
                </a:solidFill>
                <a:latin typeface="Cambria" panose="02040503050406030204" pitchFamily="18" charset="0"/>
              </a:rPr>
            </a:br>
            <a:r>
              <a:rPr lang="en-US" sz="1200" dirty="0">
                <a:solidFill>
                  <a:srgbClr val="4F6F19"/>
                </a:solidFill>
                <a:latin typeface="Cambria" panose="02040503050406030204" pitchFamily="18" charset="0"/>
              </a:rPr>
              <a:t>(Who didn’t just fall asleep when you read “Risk Management”….)</a:t>
            </a:r>
            <a:br>
              <a:rPr lang="en-US" sz="2000" dirty="0">
                <a:solidFill>
                  <a:srgbClr val="4F6F19"/>
                </a:solidFill>
                <a:latin typeface="Cambria" panose="02040503050406030204" pitchFamily="18" charset="0"/>
              </a:rPr>
            </a:br>
            <a:endParaRPr lang="en-US" sz="2400" dirty="0">
              <a:solidFill>
                <a:srgbClr val="000000"/>
              </a:solidFill>
              <a:latin typeface="Cambria" panose="02040503050406030204" pitchFamily="18" charset="0"/>
            </a:endParaRPr>
          </a:p>
        </p:txBody>
      </p:sp>
      <p:sp>
        <p:nvSpPr>
          <p:cNvPr id="6" name="Title 1"/>
          <p:cNvSpPr txBox="1">
            <a:spLocks/>
          </p:cNvSpPr>
          <p:nvPr/>
        </p:nvSpPr>
        <p:spPr bwMode="auto">
          <a:xfrm>
            <a:off x="655320" y="2362200"/>
            <a:ext cx="7772400" cy="27654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a:solidFill>
                  <a:srgbClr val="4F6F19"/>
                </a:solidFill>
                <a:latin typeface="Cambria" panose="02040503050406030204" pitchFamily="18" charset="0"/>
              </a:rPr>
              <a:t>All Eagle Scout service projects constitute official Scouting</a:t>
            </a:r>
            <a:br>
              <a:rPr lang="en-US" sz="2400" dirty="0">
                <a:solidFill>
                  <a:srgbClr val="4F6F19"/>
                </a:solidFill>
                <a:latin typeface="Cambria" panose="02040503050406030204" pitchFamily="18" charset="0"/>
              </a:rPr>
            </a:br>
            <a:r>
              <a:rPr lang="en-US" sz="2400" dirty="0">
                <a:solidFill>
                  <a:srgbClr val="4F6F19"/>
                </a:solidFill>
                <a:latin typeface="Cambria" panose="02040503050406030204" pitchFamily="18" charset="0"/>
              </a:rPr>
              <a:t>activity and thus are subject to Boy Scouts of America</a:t>
            </a:r>
            <a:br>
              <a:rPr lang="en-US" sz="2400" dirty="0">
                <a:solidFill>
                  <a:srgbClr val="4F6F19"/>
                </a:solidFill>
                <a:latin typeface="Cambria" panose="02040503050406030204" pitchFamily="18" charset="0"/>
              </a:rPr>
            </a:br>
            <a:r>
              <a:rPr lang="en-US" sz="2400" dirty="0">
                <a:solidFill>
                  <a:srgbClr val="4F6F19"/>
                </a:solidFill>
                <a:latin typeface="Cambria" panose="02040503050406030204" pitchFamily="18" charset="0"/>
              </a:rPr>
              <a:t>policies and procedures. Projects are considered part</a:t>
            </a:r>
            <a:br>
              <a:rPr lang="en-US" sz="2400" dirty="0">
                <a:solidFill>
                  <a:srgbClr val="4F6F19"/>
                </a:solidFill>
                <a:latin typeface="Cambria" panose="02040503050406030204" pitchFamily="18" charset="0"/>
              </a:rPr>
            </a:br>
            <a:r>
              <a:rPr lang="en-US" sz="2400" dirty="0">
                <a:solidFill>
                  <a:srgbClr val="4F6F19"/>
                </a:solidFill>
                <a:latin typeface="Cambria" panose="02040503050406030204" pitchFamily="18" charset="0"/>
              </a:rPr>
              <a:t>of a unit’s program and are treated as such with regard </a:t>
            </a:r>
          </a:p>
          <a:p>
            <a:r>
              <a:rPr lang="en-US" sz="2400" dirty="0">
                <a:solidFill>
                  <a:srgbClr val="4F6F19"/>
                </a:solidFill>
                <a:latin typeface="Cambria" panose="02040503050406030204" pitchFamily="18" charset="0"/>
              </a:rPr>
              <a:t>to policies, procedures, and requirements regarding</a:t>
            </a:r>
          </a:p>
          <a:p>
            <a:r>
              <a:rPr lang="en-US" sz="2400" dirty="0">
                <a:solidFill>
                  <a:srgbClr val="4F6F19"/>
                </a:solidFill>
                <a:latin typeface="Cambria" panose="02040503050406030204" pitchFamily="18" charset="0"/>
              </a:rPr>
              <a:t>Youth Protection, two-deep leadership, etc.</a:t>
            </a:r>
          </a:p>
        </p:txBody>
      </p:sp>
    </p:spTree>
    <p:extLst>
      <p:ext uri="{BB962C8B-B14F-4D97-AF65-F5344CB8AC3E}">
        <p14:creationId xmlns:p14="http://schemas.microsoft.com/office/powerpoint/2010/main" val="3036913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8275" y="291077"/>
            <a:ext cx="5724525" cy="5881123"/>
          </a:xfrm>
          <a:prstGeom prst="rect">
            <a:avLst/>
          </a:prstGeom>
        </p:spPr>
      </p:pic>
    </p:spTree>
    <p:extLst>
      <p:ext uri="{BB962C8B-B14F-4D97-AF65-F5344CB8AC3E}">
        <p14:creationId xmlns:p14="http://schemas.microsoft.com/office/powerpoint/2010/main" val="2421661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7DBAC-BE2A-4079-8F3C-446F0B141F55}"/>
              </a:ext>
            </a:extLst>
          </p:cNvPr>
          <p:cNvSpPr>
            <a:spLocks noGrp="1"/>
          </p:cNvSpPr>
          <p:nvPr>
            <p:ph type="title"/>
          </p:nvPr>
        </p:nvSpPr>
        <p:spPr>
          <a:xfrm>
            <a:off x="381000" y="762000"/>
            <a:ext cx="8229600" cy="3733800"/>
          </a:xfrm>
        </p:spPr>
        <p:txBody>
          <a:bodyPr/>
          <a:lstStyle/>
          <a:p>
            <a:r>
              <a:rPr lang="en-US" dirty="0">
                <a:solidFill>
                  <a:srgbClr val="4F6F19"/>
                </a:solidFill>
                <a:latin typeface="Cambria" panose="02040503050406030204" pitchFamily="18" charset="0"/>
              </a:rPr>
              <a:t>The “Report” is filled out after the project is completed.</a:t>
            </a:r>
            <a:br>
              <a:rPr lang="en-US" dirty="0">
                <a:solidFill>
                  <a:srgbClr val="4F6F19"/>
                </a:solidFill>
                <a:latin typeface="Cambria" panose="02040503050406030204" pitchFamily="18" charset="0"/>
              </a:rPr>
            </a:br>
            <a:br>
              <a:rPr lang="en-US" dirty="0">
                <a:solidFill>
                  <a:srgbClr val="4F6F19"/>
                </a:solidFill>
                <a:latin typeface="Cambria" panose="02040503050406030204" pitchFamily="18" charset="0"/>
              </a:rPr>
            </a:br>
            <a:r>
              <a:rPr lang="en-US" dirty="0">
                <a:solidFill>
                  <a:srgbClr val="4F6F19"/>
                </a:solidFill>
                <a:latin typeface="Cambria" panose="02040503050406030204" pitchFamily="18" charset="0"/>
              </a:rPr>
              <a:t>Approval from Scoutmaster and Beneficiary required.</a:t>
            </a:r>
          </a:p>
        </p:txBody>
      </p:sp>
    </p:spTree>
    <p:extLst>
      <p:ext uri="{BB962C8B-B14F-4D97-AF65-F5344CB8AC3E}">
        <p14:creationId xmlns:p14="http://schemas.microsoft.com/office/powerpoint/2010/main" val="4210237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291194"/>
            <a:ext cx="8763000" cy="2379048"/>
          </a:xfrm>
          <a:prstGeom prst="rect">
            <a:avLst/>
          </a:prstGeom>
        </p:spPr>
      </p:pic>
    </p:spTree>
    <p:extLst>
      <p:ext uri="{BB962C8B-B14F-4D97-AF65-F5344CB8AC3E}">
        <p14:creationId xmlns:p14="http://schemas.microsoft.com/office/powerpoint/2010/main" val="2547668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575" y="1481137"/>
            <a:ext cx="8324850" cy="3895725"/>
          </a:xfrm>
          <a:prstGeom prst="rect">
            <a:avLst/>
          </a:prstGeom>
        </p:spPr>
      </p:pic>
      <p:sp>
        <p:nvSpPr>
          <p:cNvPr id="4" name="TextBox 3"/>
          <p:cNvSpPr txBox="1"/>
          <p:nvPr/>
        </p:nvSpPr>
        <p:spPr>
          <a:xfrm>
            <a:off x="533400" y="457200"/>
            <a:ext cx="7772400" cy="646331"/>
          </a:xfrm>
          <a:prstGeom prst="rect">
            <a:avLst/>
          </a:prstGeom>
          <a:noFill/>
        </p:spPr>
        <p:txBody>
          <a:bodyPr wrap="square" rtlCol="0">
            <a:spAutoFit/>
          </a:bodyPr>
          <a:lstStyle/>
          <a:p>
            <a:r>
              <a:rPr lang="en-US" dirty="0">
                <a:solidFill>
                  <a:srgbClr val="0000FF"/>
                </a:solidFill>
              </a:rPr>
              <a:t>These are the comments received from last year’s presentation, what have I left out? Please ask questions!</a:t>
            </a:r>
          </a:p>
        </p:txBody>
      </p:sp>
    </p:spTree>
    <p:extLst>
      <p:ext uri="{BB962C8B-B14F-4D97-AF65-F5344CB8AC3E}">
        <p14:creationId xmlns:p14="http://schemas.microsoft.com/office/powerpoint/2010/main" val="3960381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124200"/>
            <a:ext cx="7886700" cy="2438400"/>
          </a:xfrm>
        </p:spPr>
        <p:txBody>
          <a:bodyPr>
            <a:normAutofit/>
          </a:bodyPr>
          <a:lstStyle/>
          <a:p>
            <a:pPr algn="l"/>
            <a:r>
              <a:rPr lang="en-US" sz="2400" dirty="0"/>
              <a:t>Part 1 of 2, Session 1</a:t>
            </a:r>
            <a:br>
              <a:rPr lang="en-US" sz="2400" dirty="0"/>
            </a:br>
            <a:br>
              <a:rPr lang="en-US" sz="2400" dirty="0"/>
            </a:br>
            <a:r>
              <a:rPr lang="en-US" sz="2400" dirty="0"/>
              <a:t>To record your evaluation and attendance from a mobile device, go to </a:t>
            </a:r>
            <a:r>
              <a:rPr lang="en-US" sz="2400" u="sng" dirty="0">
                <a:hlinkClick r:id="rId2"/>
              </a:rPr>
              <a:t>https://seaptc.org</a:t>
            </a:r>
            <a:r>
              <a:rPr lang="en-US" sz="2400" dirty="0"/>
              <a:t> and click "Class Evaluation.“</a:t>
            </a:r>
            <a:br>
              <a:rPr lang="en-US" sz="2400" dirty="0"/>
            </a:br>
            <a:br>
              <a:rPr lang="en-US" sz="2400" dirty="0"/>
            </a:br>
            <a:r>
              <a:rPr lang="en-US" sz="2400" dirty="0"/>
              <a:t>The evaluation code for this session is 8370.</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381000"/>
            <a:ext cx="2438407" cy="2438407"/>
          </a:xfrm>
          <a:prstGeom prst="rect">
            <a:avLst/>
          </a:prstGeom>
        </p:spPr>
      </p:pic>
    </p:spTree>
    <p:extLst>
      <p:ext uri="{BB962C8B-B14F-4D97-AF65-F5344CB8AC3E}">
        <p14:creationId xmlns:p14="http://schemas.microsoft.com/office/powerpoint/2010/main" val="2049439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195512"/>
            <a:ext cx="8411488" cy="1919288"/>
          </a:xfrm>
          <a:prstGeom prst="rect">
            <a:avLst/>
          </a:prstGeom>
        </p:spPr>
      </p:pic>
      <p:sp>
        <p:nvSpPr>
          <p:cNvPr id="5" name="TextBox 4"/>
          <p:cNvSpPr txBox="1"/>
          <p:nvPr/>
        </p:nvSpPr>
        <p:spPr>
          <a:xfrm>
            <a:off x="381000" y="581561"/>
            <a:ext cx="7772400" cy="1323439"/>
          </a:xfrm>
          <a:prstGeom prst="rect">
            <a:avLst/>
          </a:prstGeom>
          <a:noFill/>
        </p:spPr>
        <p:txBody>
          <a:bodyPr wrap="square" rtlCol="0">
            <a:spAutoFit/>
          </a:bodyPr>
          <a:lstStyle/>
          <a:p>
            <a:pPr algn="ctr"/>
            <a:r>
              <a:rPr lang="en-US" sz="4000" dirty="0">
                <a:solidFill>
                  <a:srgbClr val="4F6F19"/>
                </a:solidFill>
                <a:latin typeface="Cambria" panose="02040503050406030204" pitchFamily="18" charset="0"/>
                <a:ea typeface="+mj-ea"/>
                <a:cs typeface="+mj-cs"/>
              </a:rPr>
              <a:t>Current Edition: April, 2017</a:t>
            </a:r>
          </a:p>
          <a:p>
            <a:pPr algn="ctr"/>
            <a:r>
              <a:rPr lang="en-US" sz="4000" dirty="0">
                <a:solidFill>
                  <a:srgbClr val="4F6F19"/>
                </a:solidFill>
                <a:latin typeface="Cambria" panose="02040503050406030204" pitchFamily="18" charset="0"/>
                <a:ea typeface="+mj-ea"/>
                <a:cs typeface="+mj-cs"/>
              </a:rPr>
              <a:t>Download from Scouting.org!</a:t>
            </a:r>
          </a:p>
        </p:txBody>
      </p:sp>
    </p:spTree>
    <p:extLst>
      <p:ext uri="{BB962C8B-B14F-4D97-AF65-F5344CB8AC3E}">
        <p14:creationId xmlns:p14="http://schemas.microsoft.com/office/powerpoint/2010/main" val="3699854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D05E405-F801-4CD8-B7B2-52D0A4120564}"/>
              </a:ext>
            </a:extLst>
          </p:cNvPr>
          <p:cNvSpPr txBox="1"/>
          <p:nvPr/>
        </p:nvSpPr>
        <p:spPr>
          <a:xfrm>
            <a:off x="533400" y="2743200"/>
            <a:ext cx="7772400" cy="2554545"/>
          </a:xfrm>
          <a:prstGeom prst="rect">
            <a:avLst/>
          </a:prstGeom>
          <a:noFill/>
        </p:spPr>
        <p:txBody>
          <a:bodyPr wrap="square" rtlCol="0">
            <a:spAutoFit/>
          </a:bodyPr>
          <a:lstStyle/>
          <a:p>
            <a:pPr algn="ctr"/>
            <a:r>
              <a:rPr lang="en-US" sz="2400" dirty="0">
                <a:solidFill>
                  <a:srgbClr val="4F6F19"/>
                </a:solidFill>
                <a:latin typeface="Cambria" panose="02040503050406030204" pitchFamily="18" charset="0"/>
                <a:ea typeface="+mj-ea"/>
                <a:cs typeface="+mj-cs"/>
              </a:rPr>
              <a:t>Special Request from Mary Compton</a:t>
            </a:r>
          </a:p>
          <a:p>
            <a:pPr algn="ctr"/>
            <a:r>
              <a:rPr lang="en-US" sz="2400" dirty="0">
                <a:solidFill>
                  <a:srgbClr val="4F6F19"/>
                </a:solidFill>
                <a:latin typeface="Cambria" panose="02040503050406030204" pitchFamily="18" charset="0"/>
                <a:ea typeface="+mj-ea"/>
                <a:cs typeface="+mj-cs"/>
              </a:rPr>
              <a:t>Lead Registrar, Chief Seattle Council: </a:t>
            </a:r>
          </a:p>
          <a:p>
            <a:pPr algn="ctr"/>
            <a:endParaRPr lang="en-US" sz="2400" dirty="0">
              <a:solidFill>
                <a:srgbClr val="4F6F19"/>
              </a:solidFill>
              <a:latin typeface="Cambria" panose="02040503050406030204" pitchFamily="18" charset="0"/>
              <a:ea typeface="+mj-ea"/>
              <a:cs typeface="+mj-cs"/>
            </a:endParaRPr>
          </a:p>
          <a:p>
            <a:pPr algn="ctr"/>
            <a:r>
              <a:rPr lang="en-US" sz="3200" dirty="0">
                <a:solidFill>
                  <a:srgbClr val="FF0000"/>
                </a:solidFill>
                <a:latin typeface="Cambria" panose="02040503050406030204" pitchFamily="18" charset="0"/>
                <a:ea typeface="+mj-ea"/>
                <a:cs typeface="+mj-cs"/>
              </a:rPr>
              <a:t>Please make sure your printing is legible!</a:t>
            </a:r>
          </a:p>
          <a:p>
            <a:pPr algn="ctr"/>
            <a:r>
              <a:rPr lang="en-US" sz="3200" dirty="0">
                <a:solidFill>
                  <a:srgbClr val="FF0000"/>
                </a:solidFill>
                <a:latin typeface="Cambria" panose="02040503050406030204" pitchFamily="18" charset="0"/>
                <a:ea typeface="+mj-ea"/>
                <a:cs typeface="+mj-cs"/>
              </a:rPr>
              <a:t>Type written applications are preferred!</a:t>
            </a:r>
          </a:p>
          <a:p>
            <a:pPr algn="ctr"/>
            <a:endParaRPr lang="en-US" sz="2400" dirty="0">
              <a:solidFill>
                <a:srgbClr val="4F6F19"/>
              </a:solidFill>
              <a:latin typeface="Cambria" panose="02040503050406030204" pitchFamily="18" charset="0"/>
              <a:ea typeface="+mj-ea"/>
              <a:cs typeface="+mj-cs"/>
            </a:endParaRPr>
          </a:p>
        </p:txBody>
      </p:sp>
      <p:pic>
        <p:nvPicPr>
          <p:cNvPr id="6" name="Picture 5">
            <a:extLst>
              <a:ext uri="{FF2B5EF4-FFF2-40B4-BE49-F238E27FC236}">
                <a16:creationId xmlns:a16="http://schemas.microsoft.com/office/drawing/2014/main" id="{196384CA-1C5C-4764-992E-5B34D6B824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81000"/>
            <a:ext cx="8411488" cy="1919288"/>
          </a:xfrm>
          <a:prstGeom prst="rect">
            <a:avLst/>
          </a:prstGeom>
        </p:spPr>
      </p:pic>
    </p:spTree>
    <p:extLst>
      <p:ext uri="{BB962C8B-B14F-4D97-AF65-F5344CB8AC3E}">
        <p14:creationId xmlns:p14="http://schemas.microsoft.com/office/powerpoint/2010/main" val="187236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014478"/>
            <a:ext cx="8229600" cy="2862322"/>
          </a:xfrm>
          <a:prstGeom prst="rect">
            <a:avLst/>
          </a:prstGeom>
          <a:noFill/>
        </p:spPr>
        <p:txBody>
          <a:bodyPr wrap="square" rtlCol="0">
            <a:spAutoFit/>
          </a:bodyPr>
          <a:lstStyle/>
          <a:p>
            <a:pPr marL="342900" indent="-342900">
              <a:buAutoNum type="arabicPeriod"/>
            </a:pPr>
            <a:r>
              <a:rPr lang="en-US" dirty="0"/>
              <a:t>Be active in your troop, team, crew, or ship for a period of at least six months after you have achieved the rank of Life Scout.</a:t>
            </a:r>
          </a:p>
          <a:p>
            <a:pPr marL="342900" indent="-342900">
              <a:buAutoNum type="arabicPeriod"/>
            </a:pPr>
            <a:r>
              <a:rPr lang="en-US" dirty="0"/>
              <a:t>Demonstrate that you live by the principles of the Scout Oath and Scout Law in your daily life.</a:t>
            </a:r>
          </a:p>
          <a:p>
            <a:pPr marL="342900" indent="-342900">
              <a:buAutoNum type="arabicPeriod"/>
            </a:pPr>
            <a:r>
              <a:rPr lang="en-US" dirty="0"/>
              <a:t>Earn a total of 21 merit badges</a:t>
            </a:r>
          </a:p>
          <a:p>
            <a:pPr marL="342900" indent="-342900">
              <a:buAutoNum type="arabicPeriod"/>
            </a:pPr>
            <a:r>
              <a:rPr lang="en-US" dirty="0"/>
              <a:t>While a Life Scout, serve actively in your unit for a period of six months in one or more positions of responsibility.</a:t>
            </a:r>
          </a:p>
          <a:p>
            <a:pPr marL="342900" indent="-342900">
              <a:buAutoNum type="arabicPeriod"/>
            </a:pPr>
            <a:r>
              <a:rPr lang="en-US" dirty="0"/>
              <a:t>While a Life Scout, plan, develop, and give leadership to others in a service project helpful to any religious institution, any school, or your community.</a:t>
            </a:r>
          </a:p>
          <a:p>
            <a:pPr marL="342900" indent="-342900">
              <a:buAutoNum type="arabicPeriod"/>
            </a:pPr>
            <a:r>
              <a:rPr lang="en-US" dirty="0"/>
              <a:t>While a Life Scout, participate in a unit leader conference.</a:t>
            </a:r>
          </a:p>
        </p:txBody>
      </p:sp>
      <p:sp>
        <p:nvSpPr>
          <p:cNvPr id="3" name="Title 1"/>
          <p:cNvSpPr txBox="1">
            <a:spLocks/>
          </p:cNvSpPr>
          <p:nvPr/>
        </p:nvSpPr>
        <p:spPr bwMode="auto">
          <a:xfrm>
            <a:off x="424543" y="358775"/>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These must be completed before the scout’s 18</a:t>
            </a:r>
            <a:r>
              <a:rPr lang="en-US" sz="4000" baseline="30000" dirty="0">
                <a:solidFill>
                  <a:srgbClr val="4F6F19"/>
                </a:solidFill>
                <a:latin typeface="Cambria" panose="02040503050406030204" pitchFamily="18" charset="0"/>
              </a:rPr>
              <a:t>th</a:t>
            </a:r>
            <a:r>
              <a:rPr lang="en-US" sz="4000" dirty="0">
                <a:solidFill>
                  <a:srgbClr val="4F6F19"/>
                </a:solidFill>
                <a:latin typeface="Cambria" panose="02040503050406030204" pitchFamily="18" charset="0"/>
              </a:rPr>
              <a:t> birthday.</a:t>
            </a:r>
          </a:p>
        </p:txBody>
      </p:sp>
    </p:spTree>
    <p:extLst>
      <p:ext uri="{BB962C8B-B14F-4D97-AF65-F5344CB8AC3E}">
        <p14:creationId xmlns:p14="http://schemas.microsoft.com/office/powerpoint/2010/main" val="3030157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90800"/>
            <a:ext cx="9144000" cy="2378309"/>
          </a:xfrm>
          <a:prstGeom prst="rect">
            <a:avLst/>
          </a:prstGeom>
        </p:spPr>
      </p:pic>
      <p:sp>
        <p:nvSpPr>
          <p:cNvPr id="4" name="Title 1"/>
          <p:cNvSpPr txBox="1">
            <a:spLocks/>
          </p:cNvSpPr>
          <p:nvPr/>
        </p:nvSpPr>
        <p:spPr bwMode="auto">
          <a:xfrm>
            <a:off x="502920" y="304800"/>
            <a:ext cx="7772400" cy="2286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These people will be asked by the scout to write a “Letter of Recommendation”.</a:t>
            </a:r>
          </a:p>
        </p:txBody>
      </p:sp>
    </p:spTree>
    <p:extLst>
      <p:ext uri="{BB962C8B-B14F-4D97-AF65-F5344CB8AC3E}">
        <p14:creationId xmlns:p14="http://schemas.microsoft.com/office/powerpoint/2010/main" val="3556839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905000"/>
            <a:ext cx="7810500" cy="3162300"/>
          </a:xfrm>
          <a:prstGeom prst="rect">
            <a:avLst/>
          </a:prstGeom>
        </p:spPr>
      </p:pic>
      <p:sp>
        <p:nvSpPr>
          <p:cNvPr id="5" name="Title 1"/>
          <p:cNvSpPr txBox="1">
            <a:spLocks/>
          </p:cNvSpPr>
          <p:nvPr/>
        </p:nvSpPr>
        <p:spPr bwMode="auto">
          <a:xfrm>
            <a:off x="609600" y="533400"/>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Chief Seattle Council uses this form for recommendations.</a:t>
            </a:r>
          </a:p>
        </p:txBody>
      </p:sp>
      <p:sp>
        <p:nvSpPr>
          <p:cNvPr id="6" name="Title 1"/>
          <p:cNvSpPr txBox="1">
            <a:spLocks/>
          </p:cNvSpPr>
          <p:nvPr/>
        </p:nvSpPr>
        <p:spPr bwMode="auto">
          <a:xfrm>
            <a:off x="762000" y="4800600"/>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Download from SeattleBSA.org</a:t>
            </a:r>
          </a:p>
        </p:txBody>
      </p:sp>
    </p:spTree>
    <p:extLst>
      <p:ext uri="{BB962C8B-B14F-4D97-AF65-F5344CB8AC3E}">
        <p14:creationId xmlns:p14="http://schemas.microsoft.com/office/powerpoint/2010/main" val="2136464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67829"/>
            <a:ext cx="9144000" cy="3122341"/>
          </a:xfrm>
          <a:prstGeom prst="rect">
            <a:avLst/>
          </a:prstGeom>
        </p:spPr>
      </p:pic>
      <p:sp>
        <p:nvSpPr>
          <p:cNvPr id="4" name="Title 1"/>
          <p:cNvSpPr txBox="1">
            <a:spLocks/>
          </p:cNvSpPr>
          <p:nvPr/>
        </p:nvSpPr>
        <p:spPr bwMode="auto">
          <a:xfrm>
            <a:off x="381000" y="496229"/>
            <a:ext cx="77724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Enter dates merit badges completed.</a:t>
            </a:r>
          </a:p>
        </p:txBody>
      </p:sp>
    </p:spTree>
    <p:extLst>
      <p:ext uri="{BB962C8B-B14F-4D97-AF65-F5344CB8AC3E}">
        <p14:creationId xmlns:p14="http://schemas.microsoft.com/office/powerpoint/2010/main" val="1846032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60576"/>
            <a:ext cx="9144000" cy="2725824"/>
          </a:xfrm>
          <a:prstGeom prst="rect">
            <a:avLst/>
          </a:prstGeom>
        </p:spPr>
      </p:pic>
      <p:sp>
        <p:nvSpPr>
          <p:cNvPr id="3" name="Title 1"/>
          <p:cNvSpPr txBox="1">
            <a:spLocks/>
          </p:cNvSpPr>
          <p:nvPr/>
        </p:nvSpPr>
        <p:spPr bwMode="auto">
          <a:xfrm>
            <a:off x="609600" y="533400"/>
            <a:ext cx="7772400" cy="2057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The “Position of Responsibility” dates are entered here. Six months minimum.</a:t>
            </a:r>
          </a:p>
        </p:txBody>
      </p:sp>
    </p:spTree>
    <p:extLst>
      <p:ext uri="{BB962C8B-B14F-4D97-AF65-F5344CB8AC3E}">
        <p14:creationId xmlns:p14="http://schemas.microsoft.com/office/powerpoint/2010/main" val="178406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41976"/>
            <a:ext cx="9144000" cy="974047"/>
          </a:xfrm>
          <a:prstGeom prst="rect">
            <a:avLst/>
          </a:prstGeom>
        </p:spPr>
      </p:pic>
      <p:sp>
        <p:nvSpPr>
          <p:cNvPr id="4" name="Title 1"/>
          <p:cNvSpPr txBox="1">
            <a:spLocks/>
          </p:cNvSpPr>
          <p:nvPr/>
        </p:nvSpPr>
        <p:spPr bwMode="auto">
          <a:xfrm>
            <a:off x="457200" y="1295401"/>
            <a:ext cx="77724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Details of the Eagle Project are entered here.</a:t>
            </a:r>
          </a:p>
        </p:txBody>
      </p:sp>
    </p:spTree>
    <p:extLst>
      <p:ext uri="{BB962C8B-B14F-4D97-AF65-F5344CB8AC3E}">
        <p14:creationId xmlns:p14="http://schemas.microsoft.com/office/powerpoint/2010/main" val="2625256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914" y="3048000"/>
            <a:ext cx="8839200" cy="500835"/>
          </a:xfrm>
          <a:prstGeom prst="rect">
            <a:avLst/>
          </a:prstGeom>
        </p:spPr>
      </p:pic>
      <p:sp>
        <p:nvSpPr>
          <p:cNvPr id="4" name="Title 1"/>
          <p:cNvSpPr txBox="1">
            <a:spLocks/>
          </p:cNvSpPr>
          <p:nvPr/>
        </p:nvSpPr>
        <p:spPr bwMode="auto">
          <a:xfrm>
            <a:off x="457200" y="1295401"/>
            <a:ext cx="77724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This is the date of the “Scoutmaster Conference”</a:t>
            </a:r>
          </a:p>
        </p:txBody>
      </p:sp>
      <p:sp>
        <p:nvSpPr>
          <p:cNvPr id="5" name="Title 1"/>
          <p:cNvSpPr txBox="1">
            <a:spLocks/>
          </p:cNvSpPr>
          <p:nvPr/>
        </p:nvSpPr>
        <p:spPr bwMode="auto">
          <a:xfrm>
            <a:off x="457200" y="4114800"/>
            <a:ext cx="77724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This form is really easy to fill out!</a:t>
            </a:r>
          </a:p>
        </p:txBody>
      </p:sp>
    </p:spTree>
    <p:extLst>
      <p:ext uri="{BB962C8B-B14F-4D97-AF65-F5344CB8AC3E}">
        <p14:creationId xmlns:p14="http://schemas.microsoft.com/office/powerpoint/2010/main" val="481244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2360474"/>
            <a:ext cx="7620000" cy="3046988"/>
          </a:xfrm>
          <a:prstGeom prst="rect">
            <a:avLst/>
          </a:prstGeom>
          <a:noFill/>
        </p:spPr>
        <p:txBody>
          <a:bodyPr wrap="square" rtlCol="0">
            <a:spAutoFit/>
          </a:bodyPr>
          <a:lstStyle/>
          <a:p>
            <a:r>
              <a:rPr lang="en-US" sz="2400" b="1" dirty="0">
                <a:solidFill>
                  <a:srgbClr val="00285E"/>
                </a:solidFill>
                <a:latin typeface="Arial" panose="020B0604020202020204" pitchFamily="34" charset="0"/>
              </a:rPr>
              <a:t>In preparation for your board of review, prepare and </a:t>
            </a:r>
            <a:r>
              <a:rPr lang="en-US" sz="2400" b="1" u="sng" dirty="0">
                <a:solidFill>
                  <a:srgbClr val="00285E"/>
                </a:solidFill>
                <a:latin typeface="Arial" panose="020B0604020202020204" pitchFamily="34" charset="0"/>
              </a:rPr>
              <a:t>attach to your Eagle Scout Rank Application </a:t>
            </a:r>
            <a:r>
              <a:rPr lang="en-US" sz="2400" b="1" dirty="0">
                <a:solidFill>
                  <a:srgbClr val="00285E"/>
                </a:solidFill>
                <a:latin typeface="Arial" panose="020B0604020202020204" pitchFamily="34" charset="0"/>
              </a:rPr>
              <a:t>a statement of your ambitions and life purpose and a listing of positions held in your religious institution, school, camp, community, or other organizations, during which you demonstrated leadership skills. Include honors and awards received during this service.</a:t>
            </a:r>
            <a:endParaRPr lang="en-US" sz="2400" dirty="0">
              <a:solidFill>
                <a:srgbClr val="000000"/>
              </a:solidFill>
              <a:latin typeface="Arial" panose="020B0604020202020204" pitchFamily="34" charset="0"/>
            </a:endParaRPr>
          </a:p>
        </p:txBody>
      </p:sp>
      <p:sp>
        <p:nvSpPr>
          <p:cNvPr id="4" name="TextBox 3"/>
          <p:cNvSpPr txBox="1"/>
          <p:nvPr/>
        </p:nvSpPr>
        <p:spPr>
          <a:xfrm>
            <a:off x="681446" y="968514"/>
            <a:ext cx="7620000" cy="707886"/>
          </a:xfrm>
          <a:prstGeom prst="rect">
            <a:avLst/>
          </a:prstGeom>
          <a:noFill/>
        </p:spPr>
        <p:txBody>
          <a:bodyPr wrap="square" rtlCol="0">
            <a:spAutoFit/>
          </a:bodyPr>
          <a:lstStyle/>
          <a:p>
            <a:pPr algn="ctr"/>
            <a:r>
              <a:rPr lang="en-US" sz="4000" b="1" dirty="0">
                <a:solidFill>
                  <a:srgbClr val="00285E"/>
                </a:solidFill>
                <a:latin typeface="Arial" panose="020B0604020202020204" pitchFamily="34" charset="0"/>
              </a:rPr>
              <a:t>The “Personal Statement”</a:t>
            </a:r>
            <a:endParaRPr lang="en-US" sz="40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156325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43200"/>
            <a:ext cx="9144000" cy="3391513"/>
          </a:xfrm>
          <a:prstGeom prst="rect">
            <a:avLst/>
          </a:prstGeom>
        </p:spPr>
      </p:pic>
      <p:sp>
        <p:nvSpPr>
          <p:cNvPr id="3" name="Title 1"/>
          <p:cNvSpPr txBox="1">
            <a:spLocks/>
          </p:cNvSpPr>
          <p:nvPr/>
        </p:nvSpPr>
        <p:spPr bwMode="auto">
          <a:xfrm>
            <a:off x="533400" y="342048"/>
            <a:ext cx="7772400" cy="19439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600" dirty="0">
                <a:solidFill>
                  <a:srgbClr val="4F6F19"/>
                </a:solidFill>
                <a:latin typeface="Cambria" panose="02040503050406030204" pitchFamily="18" charset="0"/>
              </a:rPr>
              <a:t>After the Scout, Scoutmaster, and Committee Chair signs the application, submit it to the Council office.</a:t>
            </a:r>
          </a:p>
        </p:txBody>
      </p:sp>
    </p:spTree>
    <p:extLst>
      <p:ext uri="{BB962C8B-B14F-4D97-AF65-F5344CB8AC3E}">
        <p14:creationId xmlns:p14="http://schemas.microsoft.com/office/powerpoint/2010/main" val="4081997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57200" y="1295400"/>
            <a:ext cx="7772400" cy="39513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solidFill>
                  <a:srgbClr val="4F6F19"/>
                </a:solidFill>
                <a:latin typeface="Cambria" panose="02040503050406030204" pitchFamily="18" charset="0"/>
              </a:rPr>
              <a:t>The Eagle Rank application should be submitted to the Council office within 2 weeks after his 18</a:t>
            </a:r>
            <a:r>
              <a:rPr lang="en-US" sz="4000" baseline="30000" dirty="0">
                <a:solidFill>
                  <a:srgbClr val="4F6F19"/>
                </a:solidFill>
                <a:latin typeface="Cambria" panose="02040503050406030204" pitchFamily="18" charset="0"/>
              </a:rPr>
              <a:t>th</a:t>
            </a:r>
            <a:r>
              <a:rPr lang="en-US" sz="4000" dirty="0">
                <a:solidFill>
                  <a:srgbClr val="4F6F19"/>
                </a:solidFill>
                <a:latin typeface="Cambria" panose="02040503050406030204" pitchFamily="18" charset="0"/>
              </a:rPr>
              <a:t> birthday at the latest.</a:t>
            </a:r>
          </a:p>
        </p:txBody>
      </p:sp>
    </p:spTree>
    <p:extLst>
      <p:ext uri="{BB962C8B-B14F-4D97-AF65-F5344CB8AC3E}">
        <p14:creationId xmlns:p14="http://schemas.microsoft.com/office/powerpoint/2010/main" val="3960269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57200" y="457200"/>
            <a:ext cx="7772400" cy="52467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Cambria" panose="02040503050406030204" pitchFamily="18" charset="0"/>
              </a:rPr>
              <a:t>After the Council verification, the Eagle Rank Application is forwarded to the appropriate District representative.</a:t>
            </a:r>
          </a:p>
        </p:txBody>
      </p:sp>
    </p:spTree>
    <p:extLst>
      <p:ext uri="{BB962C8B-B14F-4D97-AF65-F5344CB8AC3E}">
        <p14:creationId xmlns:p14="http://schemas.microsoft.com/office/powerpoint/2010/main" val="13191334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71600"/>
            <a:ext cx="9144000" cy="3097161"/>
          </a:xfrm>
          <a:prstGeom prst="rect">
            <a:avLst/>
          </a:prstGeom>
        </p:spPr>
      </p:pic>
    </p:spTree>
    <p:extLst>
      <p:ext uri="{BB962C8B-B14F-4D97-AF65-F5344CB8AC3E}">
        <p14:creationId xmlns:p14="http://schemas.microsoft.com/office/powerpoint/2010/main" val="19972362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909935"/>
            <a:ext cx="8229600" cy="461665"/>
          </a:xfrm>
          <a:prstGeom prst="rect">
            <a:avLst/>
          </a:prstGeom>
          <a:noFill/>
        </p:spPr>
        <p:txBody>
          <a:bodyPr wrap="square" rtlCol="0">
            <a:spAutoFit/>
          </a:bodyPr>
          <a:lstStyle/>
          <a:p>
            <a:r>
              <a:rPr lang="en-US" sz="2400" dirty="0"/>
              <a:t>Successfully complete an Eagle Scout board of review!</a:t>
            </a:r>
          </a:p>
        </p:txBody>
      </p:sp>
      <p:sp>
        <p:nvSpPr>
          <p:cNvPr id="3" name="Title 1"/>
          <p:cNvSpPr txBox="1">
            <a:spLocks/>
          </p:cNvSpPr>
          <p:nvPr/>
        </p:nvSpPr>
        <p:spPr bwMode="auto">
          <a:xfrm>
            <a:off x="457200" y="2209800"/>
            <a:ext cx="7772400" cy="34941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a:solidFill>
                  <a:srgbClr val="4F6F19"/>
                </a:solidFill>
                <a:latin typeface="Cambria" panose="02040503050406030204" pitchFamily="18" charset="0"/>
              </a:rPr>
              <a:t>This must be completed within 3 months after the scout’s 18</a:t>
            </a:r>
            <a:r>
              <a:rPr lang="en-US" sz="2400" baseline="30000" dirty="0">
                <a:solidFill>
                  <a:srgbClr val="4F6F19"/>
                </a:solidFill>
                <a:latin typeface="Cambria" panose="02040503050406030204" pitchFamily="18" charset="0"/>
              </a:rPr>
              <a:t>th</a:t>
            </a:r>
            <a:r>
              <a:rPr lang="en-US" sz="2400" dirty="0">
                <a:solidFill>
                  <a:srgbClr val="4F6F19"/>
                </a:solidFill>
                <a:latin typeface="Cambria" panose="02040503050406030204" pitchFamily="18" charset="0"/>
              </a:rPr>
              <a:t> birthday.</a:t>
            </a:r>
          </a:p>
          <a:p>
            <a:endParaRPr lang="en-US" sz="2400" dirty="0">
              <a:solidFill>
                <a:srgbClr val="4F6F19"/>
              </a:solidFill>
              <a:latin typeface="Cambria" panose="02040503050406030204" pitchFamily="18" charset="0"/>
            </a:endParaRPr>
          </a:p>
          <a:p>
            <a:r>
              <a:rPr lang="en-US" sz="2400" dirty="0">
                <a:solidFill>
                  <a:srgbClr val="4F6F19"/>
                </a:solidFill>
                <a:latin typeface="Cambria" panose="02040503050406030204" pitchFamily="18" charset="0"/>
              </a:rPr>
              <a:t>Council approval required for boards of review held within 3 – 6 months after the 18</a:t>
            </a:r>
            <a:r>
              <a:rPr lang="en-US" sz="2400" baseline="30000" dirty="0">
                <a:solidFill>
                  <a:srgbClr val="4F6F19"/>
                </a:solidFill>
                <a:latin typeface="Cambria" panose="02040503050406030204" pitchFamily="18" charset="0"/>
              </a:rPr>
              <a:t>th</a:t>
            </a:r>
            <a:r>
              <a:rPr lang="en-US" sz="2400" dirty="0">
                <a:solidFill>
                  <a:srgbClr val="4F6F19"/>
                </a:solidFill>
                <a:latin typeface="Cambria" panose="02040503050406030204" pitchFamily="18" charset="0"/>
              </a:rPr>
              <a:t> birthday.</a:t>
            </a:r>
          </a:p>
          <a:p>
            <a:endParaRPr lang="en-US" sz="2400" dirty="0">
              <a:solidFill>
                <a:srgbClr val="4F6F19"/>
              </a:solidFill>
              <a:latin typeface="Cambria" panose="02040503050406030204" pitchFamily="18" charset="0"/>
            </a:endParaRPr>
          </a:p>
          <a:p>
            <a:r>
              <a:rPr lang="en-US" sz="2400" dirty="0">
                <a:solidFill>
                  <a:srgbClr val="4F6F19"/>
                </a:solidFill>
                <a:latin typeface="Cambria" panose="02040503050406030204" pitchFamily="18" charset="0"/>
              </a:rPr>
              <a:t>National approval required for boards of review held beyond 6 months after the 18</a:t>
            </a:r>
            <a:r>
              <a:rPr lang="en-US" sz="2400" baseline="30000" dirty="0">
                <a:solidFill>
                  <a:srgbClr val="4F6F19"/>
                </a:solidFill>
                <a:latin typeface="Cambria" panose="02040503050406030204" pitchFamily="18" charset="0"/>
              </a:rPr>
              <a:t>th</a:t>
            </a:r>
            <a:r>
              <a:rPr lang="en-US" sz="2400" dirty="0">
                <a:solidFill>
                  <a:srgbClr val="4F6F19"/>
                </a:solidFill>
                <a:latin typeface="Cambria" panose="02040503050406030204" pitchFamily="18" charset="0"/>
              </a:rPr>
              <a:t> birthday. </a:t>
            </a:r>
          </a:p>
          <a:p>
            <a:endParaRPr lang="en-US" sz="2400" dirty="0">
              <a:solidFill>
                <a:srgbClr val="4F6F19"/>
              </a:solidFill>
              <a:latin typeface="Cambria" panose="02040503050406030204" pitchFamily="18" charset="0"/>
            </a:endParaRPr>
          </a:p>
        </p:txBody>
      </p:sp>
    </p:spTree>
    <p:extLst>
      <p:ext uri="{BB962C8B-B14F-4D97-AF65-F5344CB8AC3E}">
        <p14:creationId xmlns:p14="http://schemas.microsoft.com/office/powerpoint/2010/main" val="3969138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57200" y="1219200"/>
            <a:ext cx="7772400" cy="34941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a:solidFill>
                  <a:srgbClr val="4F6F19"/>
                </a:solidFill>
                <a:latin typeface="Cambria" panose="02040503050406030204" pitchFamily="18" charset="0"/>
              </a:rPr>
              <a:t>There are 12 Districts in the Chief Seattle Council.  Each District has specific methods to process the paperwork and schedule the Board of Review.</a:t>
            </a:r>
          </a:p>
          <a:p>
            <a:endParaRPr lang="en-US" sz="2400" dirty="0">
              <a:solidFill>
                <a:srgbClr val="4F6F19"/>
              </a:solidFill>
              <a:latin typeface="Cambria" panose="02040503050406030204" pitchFamily="18" charset="0"/>
            </a:endParaRPr>
          </a:p>
          <a:p>
            <a:r>
              <a:rPr lang="en-US" sz="2400" dirty="0">
                <a:solidFill>
                  <a:srgbClr val="4F6F19"/>
                </a:solidFill>
                <a:latin typeface="Cambria" panose="02040503050406030204" pitchFamily="18" charset="0"/>
              </a:rPr>
              <a:t>Contact your District Advancement Chair for their “Trail to Eagle” process.</a:t>
            </a:r>
          </a:p>
          <a:p>
            <a:endParaRPr lang="en-US" sz="2400" dirty="0">
              <a:solidFill>
                <a:srgbClr val="4F6F19"/>
              </a:solidFill>
              <a:latin typeface="Cambria" panose="02040503050406030204" pitchFamily="18" charset="0"/>
            </a:endParaRPr>
          </a:p>
          <a:p>
            <a:r>
              <a:rPr lang="en-US" sz="2400" dirty="0">
                <a:solidFill>
                  <a:srgbClr val="4F6F19"/>
                </a:solidFill>
                <a:latin typeface="Cambria" panose="02040503050406030204" pitchFamily="18" charset="0"/>
              </a:rPr>
              <a:t>District contacts are located here:</a:t>
            </a:r>
          </a:p>
          <a:p>
            <a:r>
              <a:rPr lang="en-US" sz="2400" u="sng" dirty="0">
                <a:solidFill>
                  <a:srgbClr val="4F6F19"/>
                </a:solidFill>
                <a:latin typeface="Cambria" panose="02040503050406030204" pitchFamily="18" charset="0"/>
              </a:rPr>
              <a:t>www.seattlebsa.org/eagle-scout-advancement</a:t>
            </a:r>
          </a:p>
          <a:p>
            <a:endParaRPr lang="en-US" sz="2400" dirty="0">
              <a:solidFill>
                <a:srgbClr val="4F6F19"/>
              </a:solidFill>
              <a:latin typeface="Cambria" panose="02040503050406030204" pitchFamily="18" charset="0"/>
            </a:endParaRPr>
          </a:p>
        </p:txBody>
      </p:sp>
    </p:spTree>
    <p:extLst>
      <p:ext uri="{BB962C8B-B14F-4D97-AF65-F5344CB8AC3E}">
        <p14:creationId xmlns:p14="http://schemas.microsoft.com/office/powerpoint/2010/main" val="36683642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609600" y="2971800"/>
            <a:ext cx="7772400" cy="2590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a:solidFill>
                  <a:srgbClr val="4F6F19"/>
                </a:solidFill>
                <a:latin typeface="Cambria" panose="02040503050406030204" pitchFamily="18" charset="0"/>
              </a:rPr>
              <a:t>This is the “Freaked Out Parent Clause” used by the Aurora District.</a:t>
            </a:r>
          </a:p>
          <a:p>
            <a:endParaRPr lang="en-US" sz="2400" dirty="0">
              <a:solidFill>
                <a:srgbClr val="4F6F19"/>
              </a:solidFill>
              <a:latin typeface="Cambria" panose="02040503050406030204" pitchFamily="18" charset="0"/>
            </a:endParaRPr>
          </a:p>
          <a:p>
            <a:r>
              <a:rPr lang="en-US" sz="2400" dirty="0">
                <a:solidFill>
                  <a:srgbClr val="4F6F19"/>
                </a:solidFill>
                <a:latin typeface="Cambria" panose="02040503050406030204" pitchFamily="18" charset="0"/>
              </a:rPr>
              <a:t>(The workbook, rank application, personal statement, reference letters can all be completed and submitted after the 18</a:t>
            </a:r>
            <a:r>
              <a:rPr lang="en-US" sz="2400" baseline="30000" dirty="0">
                <a:solidFill>
                  <a:srgbClr val="4F6F19"/>
                </a:solidFill>
                <a:latin typeface="Cambria" panose="02040503050406030204" pitchFamily="18" charset="0"/>
              </a:rPr>
              <a:t>th</a:t>
            </a:r>
            <a:r>
              <a:rPr lang="en-US" sz="2400" dirty="0">
                <a:solidFill>
                  <a:srgbClr val="4F6F19"/>
                </a:solidFill>
                <a:latin typeface="Cambria" panose="02040503050406030204" pitchFamily="18" charset="0"/>
              </a:rPr>
              <a:t> birthday).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1441"/>
            <a:ext cx="9144000" cy="1666959"/>
          </a:xfrm>
          <a:prstGeom prst="rect">
            <a:avLst/>
          </a:prstGeom>
        </p:spPr>
      </p:pic>
    </p:spTree>
    <p:extLst>
      <p:ext uri="{BB962C8B-B14F-4D97-AF65-F5344CB8AC3E}">
        <p14:creationId xmlns:p14="http://schemas.microsoft.com/office/powerpoint/2010/main" val="771719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533400" y="31635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pitchFamily="34" charset="-128"/>
              </a:defRPr>
            </a:lvl1pPr>
            <a:lvl2pPr marL="742950" indent="-285750" algn="l" rtl="0" eaLnBrk="0" fontAlgn="base" hangingPunct="0">
              <a:spcBef>
                <a:spcPct val="20000"/>
              </a:spcBef>
              <a:spcAft>
                <a:spcPct val="0"/>
              </a:spcAft>
              <a:buFont typeface="Courier New" panose="02070309020205020404" pitchFamily="49" charset="0"/>
              <a:buChar char="o"/>
              <a:defRPr sz="2800" kern="1200">
                <a:solidFill>
                  <a:schemeClr val="tx1"/>
                </a:solidFill>
                <a:latin typeface="+mn-lt"/>
                <a:ea typeface="MS PGothic" pitchFamily="34" charset="-128"/>
                <a:cs typeface="MS PGothic" pitchFamily="34" charset="-128"/>
              </a:defRPr>
            </a:lvl2pPr>
            <a:lvl3pPr marL="1143000" indent="-228600" algn="l" rtl="0" eaLnBrk="0" fontAlgn="base" hangingPunct="0">
              <a:spcBef>
                <a:spcPct val="20000"/>
              </a:spcBef>
              <a:spcAft>
                <a:spcPct val="0"/>
              </a:spcAft>
              <a:buFont typeface="Wingdings" panose="05000000000000000000" pitchFamily="2" charset="2"/>
              <a:buChar char="§"/>
              <a:defRPr sz="2400" kern="1200">
                <a:solidFill>
                  <a:schemeClr val="tx1"/>
                </a:solidFill>
                <a:latin typeface="+mn-lt"/>
                <a:ea typeface="MS PGothic" pitchFamily="34" charset="-128"/>
                <a:cs typeface="MS PGothic" pitchFamily="34" charset="-128"/>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pitchFamily="34" charset="-128"/>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pitchFamily="34"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hangingPunct="1">
              <a:spcBef>
                <a:spcPts val="600"/>
              </a:spcBef>
              <a:buFontTx/>
              <a:buNone/>
            </a:pPr>
            <a:r>
              <a:rPr lang="en-US" altLang="en-US" sz="2800" dirty="0">
                <a:latin typeface="Arial" panose="020B0604020202020204" pitchFamily="34" charset="0"/>
                <a:cs typeface="Arial" panose="020B0604020202020204" pitchFamily="34" charset="0"/>
              </a:rPr>
              <a:t>The big news! As of August 1</a:t>
            </a:r>
            <a:r>
              <a:rPr lang="en-US" altLang="en-US" sz="2800" baseline="30000" dirty="0">
                <a:latin typeface="Arial" panose="020B0604020202020204" pitchFamily="34" charset="0"/>
                <a:cs typeface="Arial" panose="020B0604020202020204" pitchFamily="34" charset="0"/>
              </a:rPr>
              <a:t>st</a:t>
            </a:r>
            <a:r>
              <a:rPr lang="en-US" altLang="en-US" sz="2800" dirty="0">
                <a:latin typeface="Arial" panose="020B0604020202020204" pitchFamily="34" charset="0"/>
                <a:cs typeface="Arial" panose="020B0604020202020204" pitchFamily="34" charset="0"/>
              </a:rPr>
              <a:t>, 2017: </a:t>
            </a:r>
          </a:p>
        </p:txBody>
      </p:sp>
      <p:pic>
        <p:nvPicPr>
          <p:cNvPr id="6" name="Picture 5">
            <a:extLst>
              <a:ext uri="{FF2B5EF4-FFF2-40B4-BE49-F238E27FC236}">
                <a16:creationId xmlns:a16="http://schemas.microsoft.com/office/drawing/2014/main" id="{5D897D4E-147C-4C9A-8112-E04C4332B8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0" y="914401"/>
            <a:ext cx="5600700" cy="3147296"/>
          </a:xfrm>
          <a:prstGeom prst="rect">
            <a:avLst/>
          </a:prstGeom>
        </p:spPr>
      </p:pic>
      <p:sp>
        <p:nvSpPr>
          <p:cNvPr id="7" name="Rectangle 3">
            <a:extLst>
              <a:ext uri="{FF2B5EF4-FFF2-40B4-BE49-F238E27FC236}">
                <a16:creationId xmlns:a16="http://schemas.microsoft.com/office/drawing/2014/main" id="{425B9395-54BF-4706-82B0-C8AFDF1111CB}"/>
              </a:ext>
            </a:extLst>
          </p:cNvPr>
          <p:cNvSpPr txBox="1">
            <a:spLocks noChangeArrowheads="1"/>
          </p:cNvSpPr>
          <p:nvPr/>
        </p:nvSpPr>
        <p:spPr bwMode="auto">
          <a:xfrm>
            <a:off x="685800" y="4191000"/>
            <a:ext cx="7772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pitchFamily="34" charset="-128"/>
              </a:defRPr>
            </a:lvl1pPr>
            <a:lvl2pPr marL="742950" indent="-285750" algn="l" rtl="0" eaLnBrk="0" fontAlgn="base" hangingPunct="0">
              <a:spcBef>
                <a:spcPct val="20000"/>
              </a:spcBef>
              <a:spcAft>
                <a:spcPct val="0"/>
              </a:spcAft>
              <a:buFont typeface="Courier New" panose="02070309020205020404" pitchFamily="49" charset="0"/>
              <a:buChar char="o"/>
              <a:defRPr sz="2800" kern="1200">
                <a:solidFill>
                  <a:schemeClr val="tx1"/>
                </a:solidFill>
                <a:latin typeface="+mn-lt"/>
                <a:ea typeface="MS PGothic" pitchFamily="34" charset="-128"/>
                <a:cs typeface="MS PGothic" pitchFamily="34" charset="-128"/>
              </a:defRPr>
            </a:lvl2pPr>
            <a:lvl3pPr marL="1143000" indent="-228600" algn="l" rtl="0" eaLnBrk="0" fontAlgn="base" hangingPunct="0">
              <a:spcBef>
                <a:spcPct val="20000"/>
              </a:spcBef>
              <a:spcAft>
                <a:spcPct val="0"/>
              </a:spcAft>
              <a:buFont typeface="Wingdings" panose="05000000000000000000" pitchFamily="2" charset="2"/>
              <a:buChar char="§"/>
              <a:defRPr sz="2400" kern="1200">
                <a:solidFill>
                  <a:schemeClr val="tx1"/>
                </a:solidFill>
                <a:latin typeface="+mn-lt"/>
                <a:ea typeface="MS PGothic" pitchFamily="34" charset="-128"/>
                <a:cs typeface="MS PGothic" pitchFamily="34" charset="-128"/>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pitchFamily="34" charset="-128"/>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pitchFamily="34"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hangingPunct="1">
              <a:spcBef>
                <a:spcPts val="600"/>
              </a:spcBef>
              <a:buFontTx/>
              <a:buNone/>
            </a:pPr>
            <a:r>
              <a:rPr lang="en-US" sz="2400" dirty="0"/>
              <a:t>All earned Palms may be awarded instantly to new Eagle Scouts! The “Board of Review” for Eagle Palms has been eliminated!</a:t>
            </a:r>
            <a:endParaRPr lang="en-US"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39256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57200" y="274638"/>
            <a:ext cx="8305800" cy="460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MS PGothic" pitchFamily="34" charset="-128"/>
                <a:cs typeface="ＭＳ Ｐゴシック" charset="-128"/>
              </a:defRPr>
            </a:lvl5pPr>
            <a:lvl6pPr marL="457200" algn="ctr" rtl="0" eaLnBrk="1" fontAlgn="base" hangingPunct="1">
              <a:spcBef>
                <a:spcPct val="0"/>
              </a:spcBef>
              <a:spcAft>
                <a:spcPct val="0"/>
              </a:spcAft>
              <a:defRPr sz="4400" b="1">
                <a:solidFill>
                  <a:schemeClr val="tx1"/>
                </a:solidFill>
                <a:latin typeface="Calibri" pitchFamily="34" charset="0"/>
              </a:defRPr>
            </a:lvl6pPr>
            <a:lvl7pPr marL="914400" algn="ctr" rtl="0" eaLnBrk="1" fontAlgn="base" hangingPunct="1">
              <a:spcBef>
                <a:spcPct val="0"/>
              </a:spcBef>
              <a:spcAft>
                <a:spcPct val="0"/>
              </a:spcAft>
              <a:defRPr sz="4400" b="1">
                <a:solidFill>
                  <a:schemeClr val="tx1"/>
                </a:solidFill>
                <a:latin typeface="Calibri" pitchFamily="34" charset="0"/>
              </a:defRPr>
            </a:lvl7pPr>
            <a:lvl8pPr marL="1371600" algn="ctr" rtl="0" eaLnBrk="1" fontAlgn="base" hangingPunct="1">
              <a:spcBef>
                <a:spcPct val="0"/>
              </a:spcBef>
              <a:spcAft>
                <a:spcPct val="0"/>
              </a:spcAft>
              <a:defRPr sz="4400" b="1">
                <a:solidFill>
                  <a:schemeClr val="tx1"/>
                </a:solidFill>
                <a:latin typeface="Calibri" pitchFamily="34" charset="0"/>
              </a:defRPr>
            </a:lvl8pPr>
            <a:lvl9pPr marL="1828800" algn="ctr" rtl="0" eaLnBrk="1" fontAlgn="base" hangingPunct="1">
              <a:spcBef>
                <a:spcPct val="0"/>
              </a:spcBef>
              <a:spcAft>
                <a:spcPct val="0"/>
              </a:spcAft>
              <a:defRPr sz="44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ysClr val="windowText" lastClr="000000"/>
                </a:solidFill>
                <a:latin typeface="Calibri"/>
              </a:rPr>
              <a:t>You can download a copy of this presentation (and all PTC presentations) from </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b="0" dirty="0">
              <a:solidFill>
                <a:sysClr val="windowText" lastClr="000000"/>
              </a:solidFill>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ysClr val="windowText" lastClr="000000"/>
                </a:solidFill>
                <a:latin typeface="Calibri"/>
                <a:hlinkClick r:id="rId2"/>
              </a:rPr>
              <a:t>www.seattlebsa.org/ptc</a:t>
            </a:r>
            <a:endParaRPr lang="en-US" b="0" dirty="0">
              <a:solidFill>
                <a:sysClr val="windowText" lastClr="000000"/>
              </a:solidFill>
              <a:latin typeface="Calibri"/>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ysClr val="windowText" lastClr="000000"/>
              </a:solidFill>
              <a:effectLst/>
              <a:uLnTx/>
              <a:uFillTx/>
              <a:latin typeface="Calibri"/>
            </a:endParaRPr>
          </a:p>
        </p:txBody>
      </p:sp>
      <p:sp>
        <p:nvSpPr>
          <p:cNvPr id="4" name="Rectangle 1"/>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hangingPunct="0"/>
            <a:endParaRPr lang="en-US" altLang="en-US" dirty="0">
              <a:solidFill>
                <a:prstClr val="black"/>
              </a:solidFill>
              <a:ea typeface="MS PGothic" panose="020B0600070205080204" pitchFamily="34" charset="-128"/>
            </a:endParaRPr>
          </a:p>
        </p:txBody>
      </p:sp>
    </p:spTree>
    <p:extLst>
      <p:ext uri="{BB962C8B-B14F-4D97-AF65-F5344CB8AC3E}">
        <p14:creationId xmlns:p14="http://schemas.microsoft.com/office/powerpoint/2010/main" val="222730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838200"/>
            <a:ext cx="7772400" cy="646331"/>
          </a:xfrm>
          <a:prstGeom prst="rect">
            <a:avLst/>
          </a:prstGeom>
          <a:noFill/>
        </p:spPr>
        <p:txBody>
          <a:bodyPr wrap="square" rtlCol="0">
            <a:spAutoFit/>
          </a:bodyPr>
          <a:lstStyle/>
          <a:p>
            <a:r>
              <a:rPr lang="en-US" dirty="0">
                <a:solidFill>
                  <a:srgbClr val="0000FF"/>
                </a:solidFill>
              </a:rPr>
              <a:t>These are the comments received from last year’s presentation, what have I left out? Please ask questions!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25" y="2286000"/>
            <a:ext cx="8286750" cy="2286000"/>
          </a:xfrm>
          <a:prstGeom prst="rect">
            <a:avLst/>
          </a:prstGeom>
        </p:spPr>
      </p:pic>
    </p:spTree>
    <p:extLst>
      <p:ext uri="{BB962C8B-B14F-4D97-AF65-F5344CB8AC3E}">
        <p14:creationId xmlns:p14="http://schemas.microsoft.com/office/powerpoint/2010/main" val="4184973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124200"/>
            <a:ext cx="7886700" cy="2590801"/>
          </a:xfrm>
        </p:spPr>
        <p:txBody>
          <a:bodyPr>
            <a:noAutofit/>
          </a:bodyPr>
          <a:lstStyle/>
          <a:p>
            <a:pPr algn="l"/>
            <a:r>
              <a:rPr lang="en-US" sz="2400" dirty="0"/>
              <a:t>Part 2 of 2, Session 2</a:t>
            </a:r>
            <a:br>
              <a:rPr lang="en-US" sz="2400" dirty="0"/>
            </a:br>
            <a:br>
              <a:rPr lang="en-US" sz="2400" dirty="0"/>
            </a:br>
            <a:r>
              <a:rPr lang="en-US" sz="2400" dirty="0"/>
              <a:t>To record your evaluation and attendance from a mobile device, go to </a:t>
            </a:r>
            <a:r>
              <a:rPr lang="en-US" sz="2400" u="sng" dirty="0">
                <a:hlinkClick r:id="rId2"/>
              </a:rPr>
              <a:t>https://seaptc.org</a:t>
            </a:r>
            <a:r>
              <a:rPr lang="en-US" sz="2400" dirty="0"/>
              <a:t> and click "Class Evaluation.“</a:t>
            </a:r>
            <a:br>
              <a:rPr lang="en-US" sz="2400" dirty="0"/>
            </a:br>
            <a:br>
              <a:rPr lang="en-US" sz="2400" dirty="0"/>
            </a:br>
            <a:r>
              <a:rPr lang="en-US" sz="2400" dirty="0"/>
              <a:t>The evaluation code for this session is 9502.</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381000"/>
            <a:ext cx="2438407" cy="2438407"/>
          </a:xfrm>
          <a:prstGeom prst="rect">
            <a:avLst/>
          </a:prstGeom>
        </p:spPr>
      </p:pic>
    </p:spTree>
    <p:extLst>
      <p:ext uri="{BB962C8B-B14F-4D97-AF65-F5344CB8AC3E}">
        <p14:creationId xmlns:p14="http://schemas.microsoft.com/office/powerpoint/2010/main" val="2245407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1154</TotalTime>
  <Words>1367</Words>
  <Application>Microsoft Office PowerPoint</Application>
  <PresentationFormat>On-screen Show (4:3)</PresentationFormat>
  <Paragraphs>110</Paragraphs>
  <Slides>44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 Unicode MS</vt:lpstr>
      <vt:lpstr>ＭＳ Ｐゴシック</vt:lpstr>
      <vt:lpstr>ＭＳ Ｐゴシック</vt:lpstr>
      <vt:lpstr>Arial</vt:lpstr>
      <vt:lpstr>Arial Narrow</vt:lpstr>
      <vt:lpstr>Calibri</vt:lpstr>
      <vt:lpstr>Cambria</vt:lpstr>
      <vt:lpstr>Office Theme</vt:lpstr>
      <vt:lpstr>PowerPoint Presentation</vt:lpstr>
      <vt:lpstr>PowerPoint Presentation</vt:lpstr>
      <vt:lpstr>PowerPoint Presentation</vt:lpstr>
      <vt:lpstr>PowerPoint Presentation</vt:lpstr>
      <vt:lpstr>PowerPoint Presentation</vt:lpstr>
      <vt:lpstr>What types of projects are acceptable for Eagle Scout Service Projects?</vt:lpstr>
      <vt:lpstr>PowerPoint Presentation</vt:lpstr>
      <vt:lpstr>PowerPoint Presentation</vt:lpstr>
      <vt:lpstr>There are three parts to the Eagle Project Workbook:</vt:lpstr>
      <vt:lpstr>PowerPoint Presentation</vt:lpstr>
      <vt:lpstr>PowerPoint Presentation</vt:lpstr>
      <vt:lpstr>“Give Leadership to Others …”</vt:lpstr>
      <vt:lpstr>PowerPoint Presentation</vt:lpstr>
      <vt:lpstr>PowerPoint Presentation</vt:lpstr>
      <vt:lpstr>PowerPoint Presentation</vt:lpstr>
      <vt:lpstr>The “Plan” is completed and shared with the Beneficiary before work on the Project begins.  There are no approval signatures required.</vt:lpstr>
      <vt:lpstr>Eagle Scout Service Project Fundraising Application (completed as part of the “Plan”</vt:lpstr>
      <vt:lpstr>9.0.2.14 Risk Management and Eagle Scout Service Projects (Who didn’t just fall asleep when you read “Risk Management”….) </vt:lpstr>
      <vt:lpstr>PowerPoint Presentation</vt:lpstr>
      <vt:lpstr>The “Report” is filled out after the project is completed.  Approval from Scoutmaster and Beneficiary required.</vt:lpstr>
      <vt:lpstr>PowerPoint Presentation</vt:lpstr>
      <vt:lpstr>PowerPoint Presentation</vt:lpstr>
      <vt:lpstr>Part 1 of 2, Session 1  To record your evaluation and attendance from a mobile device, go to https://seaptc.org and click "Class Evaluation.“  The evaluation code for this session is 8370.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2 of 2, Session 2  To record your evaluation and attendance from a mobile device, go to https://seaptc.org and click "Class Evaluation.“  The evaluation code for this session is 9502.</vt:lpstr>
    </vt:vector>
  </TitlesOfParts>
  <Company>Boy Scouts of America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dakinn</dc:creator>
  <cp:lastModifiedBy>ROD GOWDY</cp:lastModifiedBy>
  <cp:revision>156</cp:revision>
  <dcterms:created xsi:type="dcterms:W3CDTF">2010-11-03T21:03:51Z</dcterms:created>
  <dcterms:modified xsi:type="dcterms:W3CDTF">2018-10-19T23:47:02Z</dcterms:modified>
</cp:coreProperties>
</file>