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erson, Linden" initials="AL" lastIdx="3" clrIdx="0">
    <p:extLst>
      <p:ext uri="{19B8F6BF-5375-455C-9EA6-DF929625EA0E}">
        <p15:presenceInfo xmlns:p15="http://schemas.microsoft.com/office/powerpoint/2012/main" userId="S::linden.anderson@disney.com::ac445079-e87c-4de1-932c-cd71b1d4c7e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617B61-2DA5-4DB2-AEEF-B2E20359A8AD}" v="2" dt="2018-10-19T16:57:27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1" autoAdjust="0"/>
    <p:restoredTop sz="84400"/>
  </p:normalViewPr>
  <p:slideViewPr>
    <p:cSldViewPr snapToGrid="0">
      <p:cViewPr varScale="1">
        <p:scale>
          <a:sx n="69" d="100"/>
          <a:sy n="69" d="100"/>
        </p:scale>
        <p:origin x="51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wight A. Thompson" userId="687c3713903acd71" providerId="LiveId" clId="{C4617B61-2DA5-4DB2-AEEF-B2E20359A8AD}"/>
    <pc:docChg chg="modSld">
      <pc:chgData name="Dwight A. Thompson" userId="687c3713903acd71" providerId="LiveId" clId="{C4617B61-2DA5-4DB2-AEEF-B2E20359A8AD}" dt="2018-10-19T16:57:27.265" v="1"/>
      <pc:docMkLst>
        <pc:docMk/>
      </pc:docMkLst>
      <pc:sldChg chg="delCm">
        <pc:chgData name="Dwight A. Thompson" userId="687c3713903acd71" providerId="LiveId" clId="{C4617B61-2DA5-4DB2-AEEF-B2E20359A8AD}" dt="2018-10-19T16:57:27.265" v="1"/>
        <pc:sldMkLst>
          <pc:docMk/>
          <pc:sldMk cId="2524520368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3A1B-0395-4E1A-8522-E8E574A99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70326-039D-4603-88E5-065DF13F5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1D821-396B-43EB-AA47-B0B7062F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2D385-45C7-4297-B8EB-68AAA0C6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EA21B-DFEA-4A89-8BF0-098AC4BA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3E76EE-1EA1-4ABC-BAE1-BC8E2F5223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220663"/>
            <a:ext cx="1150938" cy="901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9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2BEF7-9046-4EB8-A85B-E8AE50DEA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2D9B63-E8FE-4975-84B4-96ABCF4746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ABF356-165E-4AF1-9F67-7FEA8BD56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06ED8C-5FFE-4DF6-84A6-8C44C7F25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7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B77C9-0DCB-43D9-8963-F95B95465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EE1D1-8ADD-4AD0-8E82-D49C735F2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E29A5-C57D-4EAF-8A09-9C14131D64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31CF-BF9D-4185-BEAD-B4F24303C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6EC67-F859-453F-8A6F-8B59FD69D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51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BC58-F4E9-481D-96B2-1EF6C33EB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D9E83-972A-438A-A859-22E665C4D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DF52E-31A7-4399-B514-6A18FC2FBA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87695-B1B8-4A3B-9541-F7097A13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8BFFF-C732-41C7-8AD4-6B95131A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0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4FD3C-A3A1-4158-B501-9341F201D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0BED1-F36A-4138-837E-7938CBC6F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CBA4C-C47A-4F43-828D-E6D8EDAF5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C29C4-1F0D-4B8A-8669-7774B65F60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E8B31-17BE-4BA5-BAEA-708D75B0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30C63-40A5-445C-B69D-4DDAF999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1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628CA-40E8-49EF-9750-E7A533DEF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95ACC-8377-4167-8550-46F70D4D5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543C7-D74F-40E9-985A-57440698D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6B38AF-BAC9-49E9-B276-89072EB24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F2A521-60D8-4E1D-9AF9-FC979002C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277CF3-F40B-453B-834C-4FAA25A37A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51AA01-6837-4589-BB86-6EEB06318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21B4F-BD76-471D-9557-81529674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77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EAB37-B1CD-4397-97E3-95CD7E348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81B776-3F6C-4437-8BCA-7BB0C6A3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61140-B008-4F15-B14E-C43CBEDC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8763A-9A36-42D3-969C-C4F6F4981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63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4C7C7F-5F88-4CB3-8F9B-331838E8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111D7-48BA-487E-9A44-61AFE7D84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EBB0C-BC56-4DA5-96EF-95F618319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9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6246-B938-4750-A781-5BDCCFCEB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E3418-7325-4992-A963-24D70305D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5888C-91BB-436F-BFEF-BCEFCB634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0153A-4292-41BD-B764-4AA8527E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A14DDD-C75C-4374-AB7E-88363D7FF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1A547-AA81-4DF7-96B8-FF771D1C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7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CE463-AA7A-406F-A065-C527B332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7F2FB4-1B74-4FC0-AF4A-E823FB5BEC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E378D-7154-47C4-A93C-649890A7E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4D76B-9BEA-4AA7-AB02-411A66A9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6526E-569E-401D-B498-60DB0B7ED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77A9E-3FE8-4416-9666-4C80C6C3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78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67CA0-F88F-4BEE-9450-A37CB7F1A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311D6-DAF6-490D-A7B5-17AE50A30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8845F-5842-4668-9E79-2CBF28C0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50D20-A6C3-40BA-9144-D362595D0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24393-F130-4CC6-A142-4E169F4B0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7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B8DF6A-0F00-4DB0-BDB1-091C383F6C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FD6FE-EBF0-404E-A8F3-4F6C1ABFB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465E3-FB42-4BFB-9245-B5153582A4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3A9E95-25CD-4E09-BAB3-1332FDB203B8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92C22-E1E7-4BAC-B0DB-8F6CB9D39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B0A53-BF1F-4861-AFD0-975CAD99C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34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B84501-9856-4023-98AD-C5359D5E8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69171-66A1-4B6E-879F-8D1ABE652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C6C465-A64E-4144-83D0-41CCC707BFB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710713" y="29816"/>
            <a:ext cx="2481287" cy="67061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4465-2B85-4AF0-B193-6BCD86F5D2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98310-1C7F-450E-B099-0D3734922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6394F-C045-401D-B99C-2892E2E0CCC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818338-4D8F-49CB-9545-2F770873541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03" y="176989"/>
            <a:ext cx="1008095" cy="100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0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sj2019.us/" TargetMode="External"/><Relationship Id="rId2" Type="http://schemas.openxmlformats.org/officeDocument/2006/relationships/hyperlink" Target="https://oa-bsa.org/training/developing-youth-leadership-conference-dylc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8F45-E7FF-472F-A490-6F56E9E9DE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Growing Scouts into Leaders</a:t>
            </a:r>
            <a:r>
              <a:rPr lang="en-US" dirty="0"/>
              <a:t>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7050E-E0B9-412F-BB30-B9F414E89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Dwight Thompson, Scoutmaster</a:t>
            </a:r>
          </a:p>
        </p:txBody>
      </p:sp>
    </p:spTree>
    <p:extLst>
      <p:ext uri="{BB962C8B-B14F-4D97-AF65-F5344CB8AC3E}">
        <p14:creationId xmlns:p14="http://schemas.microsoft.com/office/powerpoint/2010/main" val="91502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0ECB23-FCFC-4EFC-AA92-999A2AE9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90" y="365125"/>
            <a:ext cx="10290110" cy="1325563"/>
          </a:xfrm>
        </p:spPr>
        <p:txBody>
          <a:bodyPr/>
          <a:lstStyle/>
          <a:p>
            <a:r>
              <a:rPr lang="en-US" b="1" dirty="0"/>
              <a:t>For Leaders of Scouts (under 18 Venturers)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219A2-1DDC-4175-9B20-58A33C6CF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Assumptions</a:t>
            </a:r>
          </a:p>
          <a:p>
            <a:pPr lvl="1"/>
            <a:r>
              <a:rPr lang="en-US" dirty="0"/>
              <a:t>Keep the Purpose and Methods of Scouting central to the Program</a:t>
            </a:r>
          </a:p>
          <a:p>
            <a:pPr lvl="1"/>
            <a:r>
              <a:rPr lang="en-US" dirty="0"/>
              <a:t>Boy-Led Unit</a:t>
            </a:r>
          </a:p>
          <a:p>
            <a:pPr lvl="1"/>
            <a:r>
              <a:rPr lang="en-US" dirty="0"/>
              <a:t>Follow the Adult Leadership Model/Roles in the Program</a:t>
            </a:r>
          </a:p>
          <a:p>
            <a:pPr lvl="1"/>
            <a:r>
              <a:rPr lang="en-US" dirty="0"/>
              <a:t>In this course success means developing youth into leaders</a:t>
            </a:r>
          </a:p>
          <a:p>
            <a:pPr lvl="1"/>
            <a:endParaRPr lang="en-US" dirty="0"/>
          </a:p>
          <a:p>
            <a:r>
              <a:rPr lang="en-US" dirty="0"/>
              <a:t>Not a course about</a:t>
            </a:r>
          </a:p>
          <a:p>
            <a:pPr lvl="1"/>
            <a:r>
              <a:rPr lang="en-US" dirty="0"/>
              <a:t>How to Coach or Mentor</a:t>
            </a:r>
          </a:p>
          <a:p>
            <a:pPr lvl="1"/>
            <a:r>
              <a:rPr lang="en-US" dirty="0"/>
              <a:t>Everything you need to know - takes years to figure that out</a:t>
            </a:r>
          </a:p>
          <a:p>
            <a:pPr lvl="1"/>
            <a:r>
              <a:rPr lang="en-US" dirty="0"/>
              <a:t>Scouting skills or YPT</a:t>
            </a:r>
          </a:p>
          <a:p>
            <a:pPr lvl="1"/>
            <a:endParaRPr lang="en-US" dirty="0"/>
          </a:p>
          <a:p>
            <a:r>
              <a:rPr lang="en-US" dirty="0"/>
              <a:t>It is one viewpoint.  It is not the only viewpoint. </a:t>
            </a:r>
          </a:p>
          <a:p>
            <a:pPr lvl="1"/>
            <a:r>
              <a:rPr lang="en-US" dirty="0"/>
              <a:t>Consider the information and take what you think you need</a:t>
            </a:r>
          </a:p>
          <a:p>
            <a:pPr lvl="1"/>
            <a:r>
              <a:rPr lang="en-US" dirty="0"/>
              <a:t>Think about it awhile – chew on the concepts – look at yourself and your troop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983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045DEC-2838-4F90-90A4-B432F48DE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  Coaching versus Mentoring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B84E6F-00D5-4C47-8D5F-64FDCAC83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Ages			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0D5234-EDEE-4BD2-B6B0-F4A30BEA84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11-17		Troop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13+- 20	OA Chapter/Lodge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14 – 20	Venturing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E78DD8-E2E4-42C7-885D-70BAD400A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u="sng" dirty="0"/>
              <a:t>Primary Method	Meaning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A769DA-9676-4047-B5DE-7F09B91F5D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Coaching		Guidance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Mentoring		Advising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Mentoring		Advising</a:t>
            </a:r>
          </a:p>
        </p:txBody>
      </p:sp>
    </p:spTree>
    <p:extLst>
      <p:ext uri="{BB962C8B-B14F-4D97-AF65-F5344CB8AC3E}">
        <p14:creationId xmlns:p14="http://schemas.microsoft.com/office/powerpoint/2010/main" val="254167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79636-7BCF-4FB7-81D1-1D5BBD3B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a Scoutmaster needs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1A123-F666-4658-B52F-E323F269E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 Vision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understanding and belief in the Scouting Aims, Purpose and Methods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a Role Model of Leadership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able to Develop Relationships based on Trust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Patience for and an Understanding of Youth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Good Verbal and Written Communication Skills</a:t>
            </a:r>
          </a:p>
        </p:txBody>
      </p:sp>
    </p:spTree>
    <p:extLst>
      <p:ext uri="{BB962C8B-B14F-4D97-AF65-F5344CB8AC3E}">
        <p14:creationId xmlns:p14="http://schemas.microsoft.com/office/powerpoint/2010/main" val="744064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3FF8-CD00-41F5-A013-16F0CBA13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Have a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26FD7-948F-4D35-B825-A0CCE3C0D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Central to the Purpose of Scouting</a:t>
            </a:r>
          </a:p>
          <a:p>
            <a:pPr lvl="1"/>
            <a:r>
              <a:rPr lang="en-US" dirty="0"/>
              <a:t>Do the Right Thing</a:t>
            </a:r>
          </a:p>
          <a:p>
            <a:pPr lvl="1"/>
            <a:r>
              <a:rPr lang="en-US" dirty="0"/>
              <a:t>Grow Leaders</a:t>
            </a:r>
          </a:p>
          <a:p>
            <a:pPr lvl="1"/>
            <a:r>
              <a:rPr lang="en-US" dirty="0"/>
              <a:t>Instill the concept and value of Servant Leadership</a:t>
            </a:r>
          </a:p>
          <a:p>
            <a:pPr lvl="1"/>
            <a:endParaRPr lang="en-US" dirty="0"/>
          </a:p>
          <a:p>
            <a:r>
              <a:rPr lang="en-US" dirty="0"/>
              <a:t>How the Troop should Function</a:t>
            </a:r>
          </a:p>
          <a:p>
            <a:r>
              <a:rPr lang="en-US" dirty="0"/>
              <a:t>Roles of Adults</a:t>
            </a:r>
          </a:p>
          <a:p>
            <a:r>
              <a:rPr lang="en-US" dirty="0"/>
              <a:t>What the Troop will look like in 1, 3 and 5 years</a:t>
            </a:r>
          </a:p>
        </p:txBody>
      </p:sp>
    </p:spTree>
    <p:extLst>
      <p:ext uri="{BB962C8B-B14F-4D97-AF65-F5344CB8AC3E}">
        <p14:creationId xmlns:p14="http://schemas.microsoft.com/office/powerpoint/2010/main" val="2032010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631E2-F5C2-4D9A-B002-3E313EA89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Understand and Believe in the </a:t>
            </a:r>
            <a:br>
              <a:rPr lang="en-US" b="1" dirty="0"/>
            </a:br>
            <a:r>
              <a:rPr lang="en-US" b="1" dirty="0"/>
              <a:t>Scouting Aims, Purpose and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FF0C7-BB62-4ED3-B859-DC00CAAA4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trained &amp; Get key leaders Trained</a:t>
            </a:r>
          </a:p>
          <a:p>
            <a:r>
              <a:rPr lang="en-US" dirty="0"/>
              <a:t>Believe in the Movement</a:t>
            </a:r>
          </a:p>
          <a:p>
            <a:r>
              <a:rPr lang="en-US" dirty="0"/>
              <a:t>Oath and Law works -  USE IT!</a:t>
            </a:r>
          </a:p>
          <a:p>
            <a:r>
              <a:rPr lang="en-US" dirty="0"/>
              <a:t>Aims: Character, Citizenship, Fitness</a:t>
            </a:r>
          </a:p>
          <a:p>
            <a:r>
              <a:rPr lang="en-US" dirty="0"/>
              <a:t>Methods: Patrols, Ideals, Outdoors, Advancement, Association with Adults, Personal Growth, Leadership, Uniform</a:t>
            </a:r>
          </a:p>
          <a:p>
            <a:r>
              <a:rPr lang="en-US" dirty="0"/>
              <a:t>As a leader- don’t dis your organization, troop, or volunteers</a:t>
            </a:r>
          </a:p>
        </p:txBody>
      </p:sp>
    </p:spTree>
    <p:extLst>
      <p:ext uri="{BB962C8B-B14F-4D97-AF65-F5344CB8AC3E}">
        <p14:creationId xmlns:p14="http://schemas.microsoft.com/office/powerpoint/2010/main" val="3741224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887B6-01D2-4ABC-B6D7-43DF57F74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Role Model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A89E9-0981-423D-B574-411E558C8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call you the unit leader for a reason-  Don’t forget it.</a:t>
            </a:r>
          </a:p>
          <a:p>
            <a:r>
              <a:rPr lang="en-US" dirty="0"/>
              <a:t>Be Predictable</a:t>
            </a:r>
          </a:p>
          <a:p>
            <a:r>
              <a:rPr lang="en-US" dirty="0"/>
              <a:t>Have Integrity</a:t>
            </a:r>
          </a:p>
          <a:p>
            <a:r>
              <a:rPr lang="en-US" dirty="0"/>
              <a:t>Be Genuine---  It Develops Inspiration</a:t>
            </a:r>
          </a:p>
          <a:p>
            <a:r>
              <a:rPr lang="en-US" dirty="0"/>
              <a:t>Get the ‘Why’--- It resonates</a:t>
            </a:r>
          </a:p>
          <a:p>
            <a:r>
              <a:rPr lang="en-US" dirty="0"/>
              <a:t>Walk like you Talk</a:t>
            </a:r>
          </a:p>
          <a:p>
            <a:r>
              <a:rPr lang="en-US" dirty="0"/>
              <a:t>You too can make mistakes- take ownership of them</a:t>
            </a:r>
          </a:p>
          <a:p>
            <a:r>
              <a:rPr lang="en-US" dirty="0"/>
              <a:t>Role model delegation</a:t>
            </a:r>
          </a:p>
        </p:txBody>
      </p:sp>
    </p:spTree>
    <p:extLst>
      <p:ext uri="{BB962C8B-B14F-4D97-AF65-F5344CB8AC3E}">
        <p14:creationId xmlns:p14="http://schemas.microsoft.com/office/powerpoint/2010/main" val="501857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EDBC82-D1A6-4E64-9095-E40DF8E05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Develop Relationship &amp; Trust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158F3E-6C9A-44CD-81E1-3CF1B3D22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Need Trust to: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4D51348-29A4-4C1C-83F9-387FB56D9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14803"/>
            <a:ext cx="5157787" cy="2671762"/>
          </a:xfrm>
        </p:spPr>
        <p:txBody>
          <a:bodyPr>
            <a:normAutofit/>
          </a:bodyPr>
          <a:lstStyle/>
          <a:p>
            <a:r>
              <a:rPr lang="en-US" sz="3200" dirty="0"/>
              <a:t>Propose Change</a:t>
            </a:r>
          </a:p>
          <a:p>
            <a:r>
              <a:rPr lang="en-US" sz="3200" dirty="0"/>
              <a:t>Seek Feedback</a:t>
            </a:r>
          </a:p>
          <a:p>
            <a:r>
              <a:rPr lang="en-US" sz="3200" dirty="0"/>
              <a:t>Support Common Goals</a:t>
            </a:r>
          </a:p>
          <a:p>
            <a:r>
              <a:rPr lang="en-US" sz="3200" dirty="0"/>
              <a:t>To follow-thru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0E80408-05B3-4586-8B12-D6E4295DC2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262868"/>
          </a:xfrm>
        </p:spPr>
        <p:txBody>
          <a:bodyPr>
            <a:normAutofit/>
          </a:bodyPr>
          <a:lstStyle/>
          <a:p>
            <a:r>
              <a:rPr lang="en-US" sz="3200" dirty="0"/>
              <a:t>Reduce Stress</a:t>
            </a:r>
          </a:p>
          <a:p>
            <a:r>
              <a:rPr lang="en-US" sz="3200" dirty="0"/>
              <a:t>Build Community</a:t>
            </a:r>
          </a:p>
          <a:p>
            <a:r>
              <a:rPr lang="en-US" sz="3200" dirty="0"/>
              <a:t>Encourage Personal Growth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363F77-C98C-4F79-9D69-B4DF8236BFBC}"/>
              </a:ext>
            </a:extLst>
          </p:cNvPr>
          <p:cNvSpPr txBox="1"/>
          <p:nvPr/>
        </p:nvSpPr>
        <p:spPr>
          <a:xfrm>
            <a:off x="942392" y="5281127"/>
            <a:ext cx="100024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</a:rPr>
              <a:t>And don’t forget to trust yourself!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643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9C504B8-2488-4F1D-B940-5987356E2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Develop Relationship &amp; Trust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9E9910-CF14-403D-9C19-DF288B57E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</p:spPr>
        <p:txBody>
          <a:bodyPr/>
          <a:lstStyle/>
          <a:p>
            <a:r>
              <a:rPr lang="en-US" dirty="0"/>
              <a:t>Be Consistent</a:t>
            </a:r>
          </a:p>
          <a:p>
            <a:r>
              <a:rPr lang="en-US" dirty="0"/>
              <a:t>Supports your Vision</a:t>
            </a:r>
          </a:p>
          <a:p>
            <a:r>
              <a:rPr lang="en-US" dirty="0"/>
              <a:t>Be Straight.  Don’t be wishy washy</a:t>
            </a:r>
          </a:p>
          <a:p>
            <a:r>
              <a:rPr lang="en-US" dirty="0"/>
              <a:t>Make Decisions consistent with your position of Leadership</a:t>
            </a:r>
          </a:p>
          <a:p>
            <a:r>
              <a:rPr lang="en-US" dirty="0"/>
              <a:t>Relationships:</a:t>
            </a:r>
          </a:p>
          <a:p>
            <a:pPr lvl="1"/>
            <a:r>
              <a:rPr lang="en-US" dirty="0"/>
              <a:t> Require Effort:  Invest</a:t>
            </a:r>
          </a:p>
          <a:p>
            <a:pPr lvl="2"/>
            <a:r>
              <a:rPr lang="en-US" dirty="0"/>
              <a:t>They are developmental versus goal-oriented (transactional)</a:t>
            </a:r>
          </a:p>
          <a:p>
            <a:pPr lvl="1"/>
            <a:r>
              <a:rPr lang="en-US" dirty="0"/>
              <a:t>Keep People Involved and Interested</a:t>
            </a:r>
          </a:p>
          <a:p>
            <a:pPr lvl="1"/>
            <a:r>
              <a:rPr lang="en-US" dirty="0"/>
              <a:t>They are a real foundation</a:t>
            </a:r>
          </a:p>
        </p:txBody>
      </p:sp>
    </p:spTree>
    <p:extLst>
      <p:ext uri="{BB962C8B-B14F-4D97-AF65-F5344CB8AC3E}">
        <p14:creationId xmlns:p14="http://schemas.microsoft.com/office/powerpoint/2010/main" val="1480378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947A60-624D-44D9-97FB-4FD9F215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Patience and Understanding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EE0019-5EA0-4ED8-B1ED-3ADFC724F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Listen--- develops caring and trust</a:t>
            </a:r>
          </a:p>
          <a:p>
            <a:r>
              <a:rPr lang="en-US" dirty="0"/>
              <a:t>Ask about their Life:  There’s family and other interests</a:t>
            </a:r>
          </a:p>
          <a:p>
            <a:r>
              <a:rPr lang="en-US" dirty="0"/>
              <a:t>Focus on self worth:  Deliver positive messages</a:t>
            </a:r>
          </a:p>
          <a:p>
            <a:r>
              <a:rPr lang="en-US" dirty="0"/>
              <a:t>Support Diversity and Developmental Challenges</a:t>
            </a:r>
          </a:p>
          <a:p>
            <a:r>
              <a:rPr lang="en-US" dirty="0"/>
              <a:t>Seek advise/ Ask for help understanding</a:t>
            </a:r>
          </a:p>
          <a:p>
            <a:pPr lvl="1"/>
            <a:r>
              <a:rPr lang="en-US" dirty="0"/>
              <a:t>Involve the parents when reaching out</a:t>
            </a:r>
          </a:p>
          <a:p>
            <a:r>
              <a:rPr lang="en-US" dirty="0"/>
              <a:t>Consider alternative reasons for behavior</a:t>
            </a:r>
          </a:p>
          <a:p>
            <a:pPr lvl="1"/>
            <a:r>
              <a:rPr lang="en-US" dirty="0"/>
              <a:t>Never make snap judgements</a:t>
            </a:r>
          </a:p>
        </p:txBody>
      </p:sp>
    </p:spTree>
    <p:extLst>
      <p:ext uri="{BB962C8B-B14F-4D97-AF65-F5344CB8AC3E}">
        <p14:creationId xmlns:p14="http://schemas.microsoft.com/office/powerpoint/2010/main" val="2524520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947A60-624D-44D9-97FB-4FD9F215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Patience and Understanding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EE0019-5EA0-4ED8-B1ED-3ADFC724F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your bottom line.  </a:t>
            </a:r>
          </a:p>
          <a:p>
            <a:pPr lvl="1"/>
            <a:r>
              <a:rPr lang="en-US" dirty="0"/>
              <a:t>Consequences for behavior</a:t>
            </a:r>
          </a:p>
          <a:p>
            <a:pPr lvl="1"/>
            <a:r>
              <a:rPr lang="en-US" dirty="0"/>
              <a:t>Expectations, preferably written, of leaders and participants</a:t>
            </a:r>
          </a:p>
          <a:p>
            <a:pPr lvl="1"/>
            <a:r>
              <a:rPr lang="en-US" dirty="0"/>
              <a:t>Communicate all of them and do it often and in writing when necessary</a:t>
            </a:r>
          </a:p>
          <a:p>
            <a:r>
              <a:rPr lang="en-US" dirty="0"/>
              <a:t>Just the Facts!  Be Sure.  Don’t Guess what happened. Watch assumptions</a:t>
            </a:r>
          </a:p>
          <a:p>
            <a:r>
              <a:rPr lang="en-US" dirty="0"/>
              <a:t>Look at Human Behavior in the context of the entire Social Environment</a:t>
            </a:r>
          </a:p>
          <a:p>
            <a:pPr marL="0" indent="0">
              <a:buNone/>
            </a:pPr>
            <a:r>
              <a:rPr lang="en-US" dirty="0"/>
              <a:t>If you’re short tempered- you are probably in the wrong position!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311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9051B8-6F7E-4D14-A0E0-4347FD42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Communication Skills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BA25A5-1DCB-41F6-A1D6-078FFCC50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Written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8239BD-E59B-45DA-B1EC-D38F08A366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Proof read what you write</a:t>
            </a:r>
          </a:p>
          <a:p>
            <a:r>
              <a:rPr lang="en-US" dirty="0"/>
              <a:t>Assume many will read</a:t>
            </a:r>
          </a:p>
          <a:p>
            <a:r>
              <a:rPr lang="en-US" dirty="0"/>
              <a:t>Never write and send when upset--- COOL OFF</a:t>
            </a:r>
          </a:p>
          <a:p>
            <a:r>
              <a:rPr lang="en-US" dirty="0"/>
              <a:t>Written word stays in a youth’s memory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547EBE-CCF8-486B-98AC-1BB913B7B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Verbal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AFA687-18E0-4599-A529-3621841BFA8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Be prepared- consider your words</a:t>
            </a:r>
          </a:p>
          <a:p>
            <a:r>
              <a:rPr lang="en-US" dirty="0"/>
              <a:t>Use notes as needed – model public speaking</a:t>
            </a:r>
          </a:p>
          <a:p>
            <a:r>
              <a:rPr lang="en-US" dirty="0"/>
              <a:t>Be attentive to volume, inflection and tone</a:t>
            </a:r>
          </a:p>
          <a:p>
            <a:r>
              <a:rPr lang="en-US" dirty="0"/>
              <a:t>Be clear – direct – no double meanings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23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8B0C86B-3A09-4355-B6F5-93B46360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Communication Skills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DC6BCD-5242-4377-ABB1-63B9626E5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 are the Role Model so use them well!</a:t>
            </a:r>
          </a:p>
          <a:p>
            <a:r>
              <a:rPr lang="en-US" dirty="0"/>
              <a:t>Watch your non-</a:t>
            </a:r>
            <a:r>
              <a:rPr lang="en-US" dirty="0" err="1"/>
              <a:t>verbals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Unintentional telegraphing</a:t>
            </a:r>
          </a:p>
          <a:p>
            <a:pPr lvl="1"/>
            <a:r>
              <a:rPr lang="en-US" dirty="0"/>
              <a:t>Inappropriate cultural (or other) gestures</a:t>
            </a:r>
          </a:p>
          <a:p>
            <a:pPr lvl="1"/>
            <a:r>
              <a:rPr lang="en-US" dirty="0"/>
              <a:t>Put downs</a:t>
            </a:r>
          </a:p>
          <a:p>
            <a:pPr lvl="1"/>
            <a:r>
              <a:rPr lang="en-US" dirty="0"/>
              <a:t>Harassment</a:t>
            </a:r>
          </a:p>
          <a:p>
            <a:r>
              <a:rPr lang="en-US" dirty="0"/>
              <a:t>Insist and maintain appropriate interpersonal communication</a:t>
            </a:r>
          </a:p>
          <a:p>
            <a:pPr lvl="1"/>
            <a:r>
              <a:rPr lang="en-US" dirty="0"/>
              <a:t>Eye contact</a:t>
            </a:r>
          </a:p>
          <a:p>
            <a:pPr lvl="1"/>
            <a:r>
              <a:rPr lang="en-US" dirty="0"/>
              <a:t>Appropriate language</a:t>
            </a:r>
          </a:p>
          <a:p>
            <a:pPr lvl="1"/>
            <a:r>
              <a:rPr lang="en-US" dirty="0"/>
              <a:t>Gestures</a:t>
            </a:r>
          </a:p>
          <a:p>
            <a:pPr lvl="1"/>
            <a:r>
              <a:rPr lang="en-US" dirty="0"/>
              <a:t>Attention</a:t>
            </a:r>
          </a:p>
          <a:p>
            <a:r>
              <a:rPr lang="en-US" dirty="0"/>
              <a:t>When you are in error – be gracious and sincere in your apology</a:t>
            </a:r>
          </a:p>
        </p:txBody>
      </p:sp>
    </p:spTree>
    <p:extLst>
      <p:ext uri="{BB962C8B-B14F-4D97-AF65-F5344CB8AC3E}">
        <p14:creationId xmlns:p14="http://schemas.microsoft.com/office/powerpoint/2010/main" val="249556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672C1-56A1-4FF3-A8A0-15D5AD4AA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Thank you for your kind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827D-AB4D-4A65-96D7-62FC77789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440"/>
            <a:ext cx="10515600" cy="487743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Four Training Courses that make a difference:</a:t>
            </a:r>
          </a:p>
          <a:p>
            <a:r>
              <a:rPr lang="en-US" dirty="0"/>
              <a:t>Scoutmaster Essentials</a:t>
            </a:r>
          </a:p>
          <a:p>
            <a:r>
              <a:rPr lang="en-US" dirty="0"/>
              <a:t>Wood Badge</a:t>
            </a:r>
          </a:p>
          <a:p>
            <a:r>
              <a:rPr lang="en-US" dirty="0"/>
              <a:t>National Leadership Seminar</a:t>
            </a:r>
          </a:p>
          <a:p>
            <a:r>
              <a:rPr lang="en-US" dirty="0"/>
              <a:t>Developing Youth Leadership Conference</a:t>
            </a:r>
          </a:p>
          <a:p>
            <a:pPr lvl="1"/>
            <a:r>
              <a:rPr lang="en-US" dirty="0">
                <a:hlinkClick r:id="rId2"/>
              </a:rPr>
              <a:t>https://oa-bsa.org/training/developing-youth-leadership-conference-dylc</a:t>
            </a:r>
            <a:endParaRPr lang="en-US" dirty="0"/>
          </a:p>
          <a:p>
            <a:r>
              <a:rPr lang="en-US"/>
              <a:t>2019 WSJ             </a:t>
            </a:r>
            <a:r>
              <a:rPr lang="en-US">
                <a:hlinkClick r:id="rId3"/>
              </a:rPr>
              <a:t>https://wsj2019.us</a:t>
            </a:r>
            <a:r>
              <a:rPr lang="en-US"/>
              <a:t> </a:t>
            </a:r>
          </a:p>
          <a:p>
            <a:r>
              <a:rPr lang="en-US" dirty="0"/>
              <a:t> Dwight Thompson, Scoutmaster Troop 309   206-399-9477</a:t>
            </a:r>
          </a:p>
          <a:p>
            <a:r>
              <a:rPr lang="en-US" sz="4000" dirty="0"/>
              <a:t>The number you need for this course:  3096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2EEFBF-1C7D-443B-81D4-4995D5109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6810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62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Frosted Glas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699</Words>
  <Application>Microsoft Office PowerPoint</Application>
  <PresentationFormat>Widescreen</PresentationFormat>
  <Paragraphs>135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Growing Scouts into Leaders </vt:lpstr>
      <vt:lpstr>For Leaders of Scouts (under 18 Venturers)</vt:lpstr>
      <vt:lpstr>   Coaching versus Mentoring</vt:lpstr>
      <vt:lpstr>What a Scoutmaster needs for Success</vt:lpstr>
      <vt:lpstr>Have a Vision</vt:lpstr>
      <vt:lpstr>Understand and Believe in the  Scouting Aims, Purpose and Methods</vt:lpstr>
      <vt:lpstr>Role Model Leadership</vt:lpstr>
      <vt:lpstr>Develop Relationship &amp; Trust</vt:lpstr>
      <vt:lpstr>Develop Relationship &amp; Trust</vt:lpstr>
      <vt:lpstr>Patience and Understanding</vt:lpstr>
      <vt:lpstr>Patience and Understanding</vt:lpstr>
      <vt:lpstr>Communication Skills</vt:lpstr>
      <vt:lpstr>Communication Skills</vt:lpstr>
      <vt:lpstr>Thank you for your kind attention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Scouts into Leaders</dc:title>
  <dc:subject/>
  <dc:creator>Dwight A. Thompson</dc:creator>
  <cp:keywords/>
  <dc:description/>
  <cp:lastModifiedBy>Dwight A. Thompson</cp:lastModifiedBy>
  <cp:revision>17</cp:revision>
  <dcterms:created xsi:type="dcterms:W3CDTF">2018-10-18T22:30:26Z</dcterms:created>
  <dcterms:modified xsi:type="dcterms:W3CDTF">2018-10-19T16:57:33Z</dcterms:modified>
  <cp:category/>
</cp:coreProperties>
</file>