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8458200" y="0"/>
            <a:ext cx="685080" cy="6857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2"/>
          <p:cNvSpPr/>
          <p:nvPr/>
        </p:nvSpPr>
        <p:spPr>
          <a:xfrm>
            <a:off x="8458200" y="5486400"/>
            <a:ext cx="685080" cy="685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457200" y="274680"/>
            <a:ext cx="761940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8458200" y="0"/>
            <a:ext cx="685080" cy="6857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" name="CustomShape 2"/>
          <p:cNvSpPr/>
          <p:nvPr/>
        </p:nvSpPr>
        <p:spPr>
          <a:xfrm>
            <a:off x="8458200" y="5486400"/>
            <a:ext cx="685080" cy="685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458200" y="0"/>
            <a:ext cx="685080" cy="6857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2"/>
          <p:cNvSpPr/>
          <p:nvPr/>
        </p:nvSpPr>
        <p:spPr>
          <a:xfrm>
            <a:off x="8458200" y="5486400"/>
            <a:ext cx="685080" cy="685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8" name="PlaceHolder 3"/>
          <p:cNvSpPr>
            <a:spLocks noGrp="1"/>
          </p:cNvSpPr>
          <p:nvPr>
            <p:ph type="title"/>
          </p:nvPr>
        </p:nvSpPr>
        <p:spPr>
          <a:xfrm>
            <a:off x="457200" y="274680"/>
            <a:ext cx="761940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3717720" cy="4799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361400" y="1600200"/>
            <a:ext cx="3717720" cy="4799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ndsfunmom.com/100-places-to-take-kids-in-the-south-puget-sound/" TargetMode="External"/><Relationship Id="rId2" Type="http://schemas.openxmlformats.org/officeDocument/2006/relationships/hyperlink" Target="http://seattleanne.com/seattle-with-kids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tripbuzz.com/things-to-do-with-kids/everett-wa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uting.org/filestore/pdf/34416.pdf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yscouting.scouting.org/_layouts/MyScouting/login.aspx?ReturnUrl=/_layouts/Authenticate.aspx?Source%3d/&amp;Source=/" TargetMode="Externa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boealper@yahoo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685800" y="1905120"/>
            <a:ext cx="7543080" cy="259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0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Backyard Adventures!</a:t>
            </a:r>
            <a:r>
              <a:t/>
            </a:r>
            <a:br/>
            <a:r>
              <a:rPr lang="en-US" sz="60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(for Cub Scouts)</a:t>
            </a:r>
            <a:endParaRPr lang="en-US" sz="6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685800" y="4572000"/>
            <a:ext cx="6460920" cy="106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Session # </a:t>
            </a:r>
            <a:r>
              <a:rPr lang="en-US" sz="20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212</a:t>
            </a:r>
            <a:r>
              <a:rPr lang="en-US" sz="20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Javier Ortiz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Program &amp; Training Conference, October 20</a:t>
            </a:r>
            <a:r>
              <a:rPr lang="en-US" sz="2000" b="0" strike="noStrike" spc="-1" baseline="30000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</a:t>
            </a:r>
            <a:r>
              <a:rPr lang="en-US" sz="20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2018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North Seattle Community College, Seattle WA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Welcome!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457200" y="160020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Introductions – A Small Survey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Name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Previous + Current Involvement in Scouting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764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Where you a Boy/Girl Scout?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764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Favorite memory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What do you hope to get out of this course?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About Me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Method for the Course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Agenda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457200" y="160020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About Scouting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Getting with the Program 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Ideas for Adventures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Planning and Logistics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Q&amp;A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Closing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Why Scouting?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457200" y="129528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 want what Scouting can deliver – for our kids and our families!!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3" name="Picture 4"/>
          <p:cNvPicPr/>
          <p:nvPr/>
        </p:nvPicPr>
        <p:blipFill>
          <a:blip r:embed="rId2"/>
          <a:stretch/>
        </p:blipFill>
        <p:spPr>
          <a:xfrm>
            <a:off x="819360" y="2362320"/>
            <a:ext cx="7028280" cy="4331520"/>
          </a:xfrm>
          <a:prstGeom prst="rect">
            <a:avLst/>
          </a:prstGeom>
          <a:ln>
            <a:noFill/>
          </a:ln>
        </p:spPr>
      </p:pic>
      <p:pic>
        <p:nvPicPr>
          <p:cNvPr id="124" name="Picture 5"/>
          <p:cNvPicPr/>
          <p:nvPr/>
        </p:nvPicPr>
        <p:blipFill>
          <a:blip r:embed="rId3"/>
          <a:stretch/>
        </p:blipFill>
        <p:spPr>
          <a:xfrm>
            <a:off x="6400800" y="2209680"/>
            <a:ext cx="791640" cy="780120"/>
          </a:xfrm>
          <a:prstGeom prst="rect">
            <a:avLst/>
          </a:prstGeom>
          <a:ln>
            <a:noFill/>
          </a:ln>
        </p:spPr>
      </p:pic>
      <p:sp>
        <p:nvSpPr>
          <p:cNvPr id="125" name="CustomShape 3"/>
          <p:cNvSpPr/>
          <p:nvPr/>
        </p:nvSpPr>
        <p:spPr>
          <a:xfrm>
            <a:off x="4206240" y="3017520"/>
            <a:ext cx="1919880" cy="27396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How Does Scouting Work?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536040" y="144792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Through a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solid program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delivered by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trained leaders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that looks to accomplish the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Purposes of Cub Scouting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8" name="Picture 3"/>
          <p:cNvPicPr/>
          <p:nvPr/>
        </p:nvPicPr>
        <p:blipFill>
          <a:blip r:embed="rId2"/>
          <a:stretch/>
        </p:blipFill>
        <p:spPr>
          <a:xfrm>
            <a:off x="838080" y="2838600"/>
            <a:ext cx="7015320" cy="3637800"/>
          </a:xfrm>
          <a:prstGeom prst="rect">
            <a:avLst/>
          </a:prstGeom>
          <a:ln>
            <a:noFill/>
          </a:ln>
        </p:spPr>
      </p:pic>
      <p:sp>
        <p:nvSpPr>
          <p:cNvPr id="129" name="CustomShape 3"/>
          <p:cNvSpPr/>
          <p:nvPr/>
        </p:nvSpPr>
        <p:spPr>
          <a:xfrm>
            <a:off x="731520" y="5633280"/>
            <a:ext cx="1919880" cy="27396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How Does Scouting Work?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514440" y="160020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… by using the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Methods of Scouting.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2"/>
          <a:stretch/>
        </p:blipFill>
        <p:spPr>
          <a:xfrm>
            <a:off x="613440" y="2484360"/>
            <a:ext cx="7443720" cy="3610800"/>
          </a:xfrm>
          <a:prstGeom prst="rect">
            <a:avLst/>
          </a:prstGeom>
          <a:ln>
            <a:noFill/>
          </a:ln>
        </p:spPr>
      </p:pic>
      <p:sp>
        <p:nvSpPr>
          <p:cNvPr id="133" name="CustomShape 3"/>
          <p:cNvSpPr/>
          <p:nvPr/>
        </p:nvSpPr>
        <p:spPr>
          <a:xfrm>
            <a:off x="584640" y="4663440"/>
            <a:ext cx="2651400" cy="36540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110A14-A0A9-4464-AB7F-3473B6DE492A}"/>
              </a:ext>
            </a:extLst>
          </p:cNvPr>
          <p:cNvSpPr txBox="1"/>
          <p:nvPr/>
        </p:nvSpPr>
        <p:spPr>
          <a:xfrm>
            <a:off x="4220037" y="4663440"/>
            <a:ext cx="200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ENGAGEMENT!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F60E21CF-A1F1-465C-984B-707608380A3C}"/>
              </a:ext>
            </a:extLst>
          </p:cNvPr>
          <p:cNvSpPr/>
          <p:nvPr/>
        </p:nvSpPr>
        <p:spPr>
          <a:xfrm>
            <a:off x="3710353" y="4657105"/>
            <a:ext cx="518746" cy="378070"/>
          </a:xfrm>
          <a:prstGeom prst="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Cub Scout Programs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514440" y="144792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Each Cub Scout rank has the beginnings of a program laid out in their respective Cub Scout Handbook…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14480"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14480"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However, there is a lot of flexibility on how leaders and Cub Scouts can fulfill specific requirements!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6" name="Picture 2"/>
          <p:cNvPicPr/>
          <p:nvPr/>
        </p:nvPicPr>
        <p:blipFill>
          <a:blip r:embed="rId2"/>
          <a:stretch/>
        </p:blipFill>
        <p:spPr>
          <a:xfrm>
            <a:off x="1066680" y="2514600"/>
            <a:ext cx="6642360" cy="2818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Cub Scout Programs: Tigers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8" name="Picture 3"/>
          <p:cNvPicPr/>
          <p:nvPr/>
        </p:nvPicPr>
        <p:blipFill>
          <a:blip r:embed="rId2"/>
          <a:stretch/>
        </p:blipFill>
        <p:spPr>
          <a:xfrm>
            <a:off x="359640" y="1621800"/>
            <a:ext cx="7967880" cy="4571280"/>
          </a:xfrm>
          <a:prstGeom prst="rect">
            <a:avLst/>
          </a:prstGeom>
          <a:ln>
            <a:noFill/>
          </a:ln>
        </p:spPr>
      </p:pic>
      <p:pic>
        <p:nvPicPr>
          <p:cNvPr id="139" name="Picture 4"/>
          <p:cNvPicPr/>
          <p:nvPr/>
        </p:nvPicPr>
        <p:blipFill>
          <a:blip r:embed="rId3"/>
          <a:stretch/>
        </p:blipFill>
        <p:spPr>
          <a:xfrm>
            <a:off x="7045200" y="457200"/>
            <a:ext cx="1183680" cy="1183680"/>
          </a:xfrm>
          <a:prstGeom prst="rect">
            <a:avLst/>
          </a:prstGeom>
          <a:ln>
            <a:noFill/>
          </a:ln>
        </p:spPr>
      </p:pic>
      <p:sp>
        <p:nvSpPr>
          <p:cNvPr id="140" name="CustomShape 2"/>
          <p:cNvSpPr/>
          <p:nvPr/>
        </p:nvSpPr>
        <p:spPr>
          <a:xfrm>
            <a:off x="838080" y="5410080"/>
            <a:ext cx="3885480" cy="53280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822240" y="2666880"/>
            <a:ext cx="1447200" cy="38016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2"/>
          <p:cNvPicPr/>
          <p:nvPr/>
        </p:nvPicPr>
        <p:blipFill>
          <a:blip r:embed="rId2"/>
          <a:stretch/>
        </p:blipFill>
        <p:spPr>
          <a:xfrm>
            <a:off x="228600" y="1659600"/>
            <a:ext cx="8091720" cy="4156920"/>
          </a:xfrm>
          <a:prstGeom prst="rect">
            <a:avLst/>
          </a:prstGeom>
          <a:ln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Cub Scout Programs: Bears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4" name="Picture 4"/>
          <p:cNvPicPr/>
          <p:nvPr/>
        </p:nvPicPr>
        <p:blipFill>
          <a:blip r:embed="rId3"/>
          <a:stretch/>
        </p:blipFill>
        <p:spPr>
          <a:xfrm>
            <a:off x="7045200" y="457200"/>
            <a:ext cx="1183680" cy="1183680"/>
          </a:xfrm>
          <a:prstGeom prst="rect">
            <a:avLst/>
          </a:prstGeom>
          <a:ln>
            <a:noFill/>
          </a:ln>
        </p:spPr>
      </p:pic>
      <p:sp>
        <p:nvSpPr>
          <p:cNvPr id="145" name="CustomShape 2"/>
          <p:cNvSpPr/>
          <p:nvPr/>
        </p:nvSpPr>
        <p:spPr>
          <a:xfrm>
            <a:off x="579240" y="3268440"/>
            <a:ext cx="7390800" cy="53280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Our Goal in Programming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457200" y="1600200"/>
            <a:ext cx="7619400" cy="47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Good Program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(Ideas + Planning + Execution) is Key! 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Our goal when planning the Program…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Accomplish Aims of Scouting, …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Using Methods of Scouting, while…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the Cubs and their families fully engaged!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“A Game with a Purpose”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 challenge…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LIFE gets in the way!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 answer…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/>
        </p:blipFill>
        <p:spPr>
          <a:xfrm>
            <a:off x="5791320" y="4648320"/>
            <a:ext cx="2189880" cy="14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 Backyard Adventure!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454680" y="1371600"/>
            <a:ext cx="7619400" cy="50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What comes to mind when you think ADVENTURE? 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39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With Cub Scouts, we focus on “exciting or remarkable”; also, unusual and memorable – AND safe! 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1" name="Picture 3"/>
          <p:cNvPicPr/>
          <p:nvPr/>
        </p:nvPicPr>
        <p:blipFill>
          <a:blip r:embed="rId2"/>
          <a:stretch/>
        </p:blipFill>
        <p:spPr>
          <a:xfrm>
            <a:off x="609480" y="2133720"/>
            <a:ext cx="7309800" cy="3177000"/>
          </a:xfrm>
          <a:prstGeom prst="rect">
            <a:avLst/>
          </a:prstGeom>
          <a:ln>
            <a:noFill/>
          </a:ln>
        </p:spPr>
      </p:pic>
      <p:sp>
        <p:nvSpPr>
          <p:cNvPr id="152" name="CustomShape 3"/>
          <p:cNvSpPr/>
          <p:nvPr/>
        </p:nvSpPr>
        <p:spPr>
          <a:xfrm>
            <a:off x="609480" y="4343400"/>
            <a:ext cx="5942880" cy="5328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Principles for Backyard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457200" y="1371600"/>
            <a:ext cx="7619400" cy="50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1) Must be </a:t>
            </a: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high-engagement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active, interesting, memorable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2) Must be </a:t>
            </a: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accessible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200000"/>
              </a:lnSpc>
              <a:spcBef>
                <a:spcPts val="42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1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Close</a:t>
            </a:r>
            <a:r>
              <a:rPr lang="en-US" sz="21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to home - walking, driving, busing, etc. (TIME)</a:t>
            </a:r>
            <a:endParaRPr lang="en-US" sz="2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200000"/>
              </a:lnSpc>
              <a:spcBef>
                <a:spcPts val="42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1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Mostly </a:t>
            </a:r>
            <a:r>
              <a:rPr lang="en-US" sz="21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free or low-cost</a:t>
            </a:r>
            <a:r>
              <a:rPr lang="en-US" sz="21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; an occasional splurge is good! ($)</a:t>
            </a:r>
            <a:endParaRPr lang="en-US" sz="2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200000"/>
              </a:lnSpc>
              <a:spcBef>
                <a:spcPts val="42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1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 all kinds of </a:t>
            </a:r>
            <a:r>
              <a:rPr lang="en-US" sz="21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kids AND families</a:t>
            </a:r>
            <a:r>
              <a:rPr lang="en-US" sz="21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! (ABILITY)</a:t>
            </a:r>
            <a:endParaRPr lang="en-US" sz="2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5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3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3) Must be </a:t>
            </a:r>
            <a:r>
              <a:rPr lang="en-US" sz="23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safe</a:t>
            </a:r>
            <a:endParaRPr lang="en-US" sz="23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14480" algn="ctr">
              <a:lnSpc>
                <a:spcPct val="200000"/>
              </a:lnSpc>
              <a:spcBef>
                <a:spcPts val="459"/>
              </a:spcBef>
            </a:pPr>
            <a:r>
              <a:rPr lang="en-US" sz="23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High Engagement + Accessibility + Safety = FUN!</a:t>
            </a:r>
            <a:endParaRPr lang="en-US" sz="23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3"/>
          <p:cNvSpPr/>
          <p:nvPr/>
        </p:nvSpPr>
        <p:spPr>
          <a:xfrm>
            <a:off x="1249560" y="5851800"/>
            <a:ext cx="6034680" cy="548280"/>
          </a:xfrm>
          <a:prstGeom prst="rect">
            <a:avLst/>
          </a:prstGeom>
          <a:noFill/>
          <a:ln w="3672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Exploring the Playground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457200" y="1219320"/>
            <a:ext cx="7619400" cy="441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Brainstorming*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ideas is the first step in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programming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3"/>
          <p:cNvSpPr/>
          <p:nvPr/>
        </p:nvSpPr>
        <p:spPr>
          <a:xfrm rot="19395600">
            <a:off x="2515680" y="3951360"/>
            <a:ext cx="4517640" cy="753480"/>
          </a:xfrm>
          <a:prstGeom prst="left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CustomShape 4"/>
          <p:cNvSpPr/>
          <p:nvPr/>
        </p:nvSpPr>
        <p:spPr>
          <a:xfrm>
            <a:off x="1412640" y="4050000"/>
            <a:ext cx="6587640" cy="72612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ustomShape 5"/>
          <p:cNvSpPr/>
          <p:nvPr/>
        </p:nvSpPr>
        <p:spPr>
          <a:xfrm rot="5400000">
            <a:off x="2822760" y="3840840"/>
            <a:ext cx="3809160" cy="83736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6"/>
          <p:cNvSpPr/>
          <p:nvPr/>
        </p:nvSpPr>
        <p:spPr>
          <a:xfrm>
            <a:off x="6639480" y="2355120"/>
            <a:ext cx="1032480" cy="39492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1C4853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Seasons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7"/>
          <p:cNvSpPr/>
          <p:nvPr/>
        </p:nvSpPr>
        <p:spPr>
          <a:xfrm>
            <a:off x="900360" y="3362760"/>
            <a:ext cx="1023480" cy="394920"/>
          </a:xfrm>
          <a:prstGeom prst="rect">
            <a:avLst/>
          </a:prstGeom>
          <a:ln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Settings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8"/>
          <p:cNvSpPr/>
          <p:nvPr/>
        </p:nvSpPr>
        <p:spPr>
          <a:xfrm>
            <a:off x="5380920" y="6000840"/>
            <a:ext cx="1154520" cy="39492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886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Elements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9"/>
          <p:cNvSpPr/>
          <p:nvPr/>
        </p:nvSpPr>
        <p:spPr>
          <a:xfrm>
            <a:off x="1114200" y="4788720"/>
            <a:ext cx="13604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Wilderness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CustomShape 10"/>
          <p:cNvSpPr/>
          <p:nvPr/>
        </p:nvSpPr>
        <p:spPr>
          <a:xfrm>
            <a:off x="2620080" y="3698280"/>
            <a:ext cx="7322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Rural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11"/>
          <p:cNvSpPr/>
          <p:nvPr/>
        </p:nvSpPr>
        <p:spPr>
          <a:xfrm>
            <a:off x="5671800" y="4588560"/>
            <a:ext cx="12016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Suburban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CustomShape 12"/>
          <p:cNvSpPr/>
          <p:nvPr/>
        </p:nvSpPr>
        <p:spPr>
          <a:xfrm>
            <a:off x="7160040" y="3649680"/>
            <a:ext cx="83592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Urban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13"/>
          <p:cNvSpPr/>
          <p:nvPr/>
        </p:nvSpPr>
        <p:spPr>
          <a:xfrm>
            <a:off x="2989080" y="5800680"/>
            <a:ext cx="5403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A6D7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Fall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14"/>
          <p:cNvSpPr/>
          <p:nvPr/>
        </p:nvSpPr>
        <p:spPr>
          <a:xfrm>
            <a:off x="2718000" y="4603320"/>
            <a:ext cx="9108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A6D7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Winter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CustomShape 15"/>
          <p:cNvSpPr/>
          <p:nvPr/>
        </p:nvSpPr>
        <p:spPr>
          <a:xfrm>
            <a:off x="5724360" y="3711240"/>
            <a:ext cx="8481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A6D7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Spring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16"/>
          <p:cNvSpPr/>
          <p:nvPr/>
        </p:nvSpPr>
        <p:spPr>
          <a:xfrm>
            <a:off x="5452920" y="2440800"/>
            <a:ext cx="10706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A6D7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Summer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17"/>
          <p:cNvSpPr/>
          <p:nvPr/>
        </p:nvSpPr>
        <p:spPr>
          <a:xfrm>
            <a:off x="4313520" y="6305400"/>
            <a:ext cx="82692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886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Water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18"/>
          <p:cNvSpPr/>
          <p:nvPr/>
        </p:nvSpPr>
        <p:spPr>
          <a:xfrm>
            <a:off x="4362120" y="4203000"/>
            <a:ext cx="688320" cy="39492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886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Land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19"/>
          <p:cNvSpPr/>
          <p:nvPr/>
        </p:nvSpPr>
        <p:spPr>
          <a:xfrm>
            <a:off x="4434480" y="1955160"/>
            <a:ext cx="5436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886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Sky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20"/>
          <p:cNvSpPr/>
          <p:nvPr/>
        </p:nvSpPr>
        <p:spPr>
          <a:xfrm>
            <a:off x="1068120" y="2201400"/>
            <a:ext cx="2594160" cy="69984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On you own, or better in a group, consider…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21"/>
          <p:cNvSpPr/>
          <p:nvPr/>
        </p:nvSpPr>
        <p:spPr>
          <a:xfrm>
            <a:off x="477360" y="6224760"/>
            <a:ext cx="33609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* Along w/ reading the </a:t>
            </a:r>
            <a:r>
              <a:rPr lang="en-US" sz="18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handbook</a:t>
            </a: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!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Typical Cub Scouting Activities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463320" y="1219320"/>
            <a:ext cx="7619400" cy="441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Lots of options – indoors and outdoors!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955080" y="2057400"/>
            <a:ext cx="6587640" cy="913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CustomShape 4"/>
          <p:cNvSpPr/>
          <p:nvPr/>
        </p:nvSpPr>
        <p:spPr>
          <a:xfrm>
            <a:off x="1327320" y="2283840"/>
            <a:ext cx="137088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strike="noStrike" spc="-1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Outdoors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5"/>
          <p:cNvSpPr/>
          <p:nvPr/>
        </p:nvSpPr>
        <p:spPr>
          <a:xfrm>
            <a:off x="6049800" y="2283840"/>
            <a:ext cx="114372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strike="noStrike" spc="-1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Indoors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6"/>
          <p:cNvSpPr/>
          <p:nvPr/>
        </p:nvSpPr>
        <p:spPr>
          <a:xfrm>
            <a:off x="4087800" y="2971800"/>
            <a:ext cx="128412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Swimming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7"/>
          <p:cNvSpPr/>
          <p:nvPr/>
        </p:nvSpPr>
        <p:spPr>
          <a:xfrm>
            <a:off x="1231200" y="5259240"/>
            <a:ext cx="20066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Horseback Riding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8"/>
          <p:cNvSpPr/>
          <p:nvPr/>
        </p:nvSpPr>
        <p:spPr>
          <a:xfrm>
            <a:off x="873360" y="3333240"/>
            <a:ext cx="24836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Conservation Projects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CustomShape 9"/>
          <p:cNvSpPr/>
          <p:nvPr/>
        </p:nvSpPr>
        <p:spPr>
          <a:xfrm>
            <a:off x="1227600" y="4645440"/>
            <a:ext cx="15706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Cub Camping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10"/>
          <p:cNvSpPr/>
          <p:nvPr/>
        </p:nvSpPr>
        <p:spPr>
          <a:xfrm>
            <a:off x="2891520" y="3932280"/>
            <a:ext cx="12430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0654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Campfires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1"/>
          <p:cNvSpPr/>
          <p:nvPr/>
        </p:nvSpPr>
        <p:spPr>
          <a:xfrm>
            <a:off x="2695680" y="5749920"/>
            <a:ext cx="12063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0654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Day Hikes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12"/>
          <p:cNvSpPr/>
          <p:nvPr/>
        </p:nvSpPr>
        <p:spPr>
          <a:xfrm>
            <a:off x="3304440" y="4532400"/>
            <a:ext cx="10310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Cooking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13"/>
          <p:cNvSpPr/>
          <p:nvPr/>
        </p:nvSpPr>
        <p:spPr>
          <a:xfrm>
            <a:off x="1382040" y="3963240"/>
            <a:ext cx="9198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Fishing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CustomShape 14"/>
          <p:cNvSpPr/>
          <p:nvPr/>
        </p:nvSpPr>
        <p:spPr>
          <a:xfrm>
            <a:off x="5428800" y="3423600"/>
            <a:ext cx="18464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Service Projects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CustomShape 15"/>
          <p:cNvSpPr/>
          <p:nvPr/>
        </p:nvSpPr>
        <p:spPr>
          <a:xfrm>
            <a:off x="3632400" y="3430440"/>
            <a:ext cx="11620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Canoeing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CustomShape 16"/>
          <p:cNvSpPr/>
          <p:nvPr/>
        </p:nvSpPr>
        <p:spPr>
          <a:xfrm>
            <a:off x="4613400" y="5866200"/>
            <a:ext cx="10324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Bowling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CustomShape 17"/>
          <p:cNvSpPr/>
          <p:nvPr/>
        </p:nvSpPr>
        <p:spPr>
          <a:xfrm>
            <a:off x="6145200" y="5670360"/>
            <a:ext cx="9532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Movies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18"/>
          <p:cNvSpPr/>
          <p:nvPr/>
        </p:nvSpPr>
        <p:spPr>
          <a:xfrm>
            <a:off x="6473160" y="4332600"/>
            <a:ext cx="12171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Museums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19"/>
          <p:cNvSpPr/>
          <p:nvPr/>
        </p:nvSpPr>
        <p:spPr>
          <a:xfrm>
            <a:off x="6287760" y="5131440"/>
            <a:ext cx="10584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0654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Aviation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20"/>
          <p:cNvSpPr/>
          <p:nvPr/>
        </p:nvSpPr>
        <p:spPr>
          <a:xfrm>
            <a:off x="5106600" y="4002840"/>
            <a:ext cx="14882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Fire Stations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21"/>
          <p:cNvSpPr/>
          <p:nvPr/>
        </p:nvSpPr>
        <p:spPr>
          <a:xfrm>
            <a:off x="3472560" y="5065200"/>
            <a:ext cx="13953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232D4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Storytelling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22"/>
          <p:cNvSpPr/>
          <p:nvPr/>
        </p:nvSpPr>
        <p:spPr>
          <a:xfrm>
            <a:off x="4998240" y="4535640"/>
            <a:ext cx="5738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637F26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Zoo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3"/>
          <p:cNvSpPr/>
          <p:nvPr/>
        </p:nvSpPr>
        <p:spPr>
          <a:xfrm>
            <a:off x="5190840" y="5131440"/>
            <a:ext cx="7203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Plays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Where to Go?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457200" y="152388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WA is </a:t>
            </a: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particularly</a:t>
            </a: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blessed - your imagination is the limit!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 outstanding place to experience nature and the outdoors! 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Urban, suburban, rural or wilderness landscapes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Land-based or aquatic environment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Guided/formal or unguided/informal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Short outings or multiday 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million option to explore the great indoors too!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Here are some ideas…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2" name="Picture 2"/>
          <p:cNvPicPr/>
          <p:nvPr/>
        </p:nvPicPr>
        <p:blipFill>
          <a:blip r:embed="rId2"/>
          <a:stretch/>
        </p:blipFill>
        <p:spPr>
          <a:xfrm>
            <a:off x="5715000" y="3174480"/>
            <a:ext cx="2361600" cy="1575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#1: Carkeek to Golden Gardens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457200" y="1307520"/>
            <a:ext cx="3656880" cy="493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Urban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Tide Hike, Seattle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Free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Easy walking, can go N-S or S-N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New, interesting side of the city many people do not see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Nature docents at each end on low tide days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Parks at each end – perfect for some free form play after the hike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3"/>
          <p:cNvSpPr/>
          <p:nvPr/>
        </p:nvSpPr>
        <p:spPr>
          <a:xfrm>
            <a:off x="441972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6" name="Picture 2"/>
          <p:cNvPicPr/>
          <p:nvPr/>
        </p:nvPicPr>
        <p:blipFill>
          <a:blip r:embed="rId2"/>
          <a:stretch/>
        </p:blipFill>
        <p:spPr>
          <a:xfrm>
            <a:off x="4334760" y="1447920"/>
            <a:ext cx="3741480" cy="4494960"/>
          </a:xfrm>
          <a:prstGeom prst="rect">
            <a:avLst/>
          </a:prstGeom>
          <a:ln>
            <a:noFill/>
          </a:ln>
        </p:spPr>
      </p:pic>
      <p:pic>
        <p:nvPicPr>
          <p:cNvPr id="207" name="Picture 2"/>
          <p:cNvPicPr/>
          <p:nvPr/>
        </p:nvPicPr>
        <p:blipFill>
          <a:blip r:embed="rId3"/>
          <a:stretch/>
        </p:blipFill>
        <p:spPr>
          <a:xfrm>
            <a:off x="3962520" y="1295280"/>
            <a:ext cx="2075040" cy="1445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#2: Jetty Island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457200" y="137160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Urban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Ferry and nature hike, Everett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cost, reservations available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Fun and short boat ride to and from the island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Easy walking, perfect for family picnic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Docent programs on the weekends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Fun times in the mud flats digging cost shrimp with your hands, or building sandcastles on the beach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3"/>
          <p:cNvSpPr/>
          <p:nvPr/>
        </p:nvSpPr>
        <p:spPr>
          <a:xfrm>
            <a:off x="441972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11" name="Picture 2"/>
          <p:cNvPicPr/>
          <p:nvPr/>
        </p:nvPicPr>
        <p:blipFill>
          <a:blip r:embed="rId2"/>
          <a:stretch/>
        </p:blipFill>
        <p:spPr>
          <a:xfrm>
            <a:off x="4419720" y="1523880"/>
            <a:ext cx="3730320" cy="4509360"/>
          </a:xfrm>
          <a:prstGeom prst="rect">
            <a:avLst/>
          </a:prstGeom>
          <a:ln>
            <a:noFill/>
          </a:ln>
        </p:spPr>
      </p:pic>
      <p:pic>
        <p:nvPicPr>
          <p:cNvPr id="212" name="Picture 4"/>
          <p:cNvPicPr/>
          <p:nvPr/>
        </p:nvPicPr>
        <p:blipFill>
          <a:blip r:embed="rId3"/>
          <a:stretch/>
        </p:blipFill>
        <p:spPr>
          <a:xfrm>
            <a:off x="6553080" y="1371600"/>
            <a:ext cx="1771920" cy="1331640"/>
          </a:xfrm>
          <a:prstGeom prst="rect">
            <a:avLst/>
          </a:prstGeom>
          <a:ln>
            <a:noFill/>
          </a:ln>
        </p:spPr>
      </p:pic>
      <p:pic>
        <p:nvPicPr>
          <p:cNvPr id="213" name="Picture 10"/>
          <p:cNvPicPr/>
          <p:nvPr/>
        </p:nvPicPr>
        <p:blipFill>
          <a:blip r:embed="rId4"/>
          <a:stretch/>
        </p:blipFill>
        <p:spPr>
          <a:xfrm>
            <a:off x="4267080" y="5105520"/>
            <a:ext cx="1896480" cy="129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#3: Kelsey Creek Farm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38088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Suburban/Rural: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Farm, Bellevue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cost, reservations for groups recommended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Short ride from metro areas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Beautiful setting, working farm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Seasonal events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Petting zoo with docents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441972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17" name="Picture 2"/>
          <p:cNvPicPr/>
          <p:nvPr/>
        </p:nvPicPr>
        <p:blipFill>
          <a:blip r:embed="rId2"/>
          <a:stretch/>
        </p:blipFill>
        <p:spPr>
          <a:xfrm>
            <a:off x="3809880" y="3505320"/>
            <a:ext cx="4342680" cy="2931120"/>
          </a:xfrm>
          <a:prstGeom prst="rect">
            <a:avLst/>
          </a:prstGeom>
          <a:ln>
            <a:noFill/>
          </a:ln>
        </p:spPr>
      </p:pic>
      <p:pic>
        <p:nvPicPr>
          <p:cNvPr id="218" name="Picture 4"/>
          <p:cNvPicPr/>
          <p:nvPr/>
        </p:nvPicPr>
        <p:blipFill>
          <a:blip r:embed="rId3"/>
          <a:stretch/>
        </p:blipFill>
        <p:spPr>
          <a:xfrm>
            <a:off x="4343400" y="1523880"/>
            <a:ext cx="2666160" cy="2394360"/>
          </a:xfrm>
          <a:prstGeom prst="rect">
            <a:avLst/>
          </a:prstGeom>
          <a:ln>
            <a:noFill/>
          </a:ln>
        </p:spPr>
      </p:pic>
      <p:pic>
        <p:nvPicPr>
          <p:cNvPr id="219" name="Picture 6"/>
          <p:cNvPicPr/>
          <p:nvPr/>
        </p:nvPicPr>
        <p:blipFill>
          <a:blip r:embed="rId4"/>
          <a:stretch/>
        </p:blipFill>
        <p:spPr>
          <a:xfrm>
            <a:off x="6010200" y="2819520"/>
            <a:ext cx="2142360" cy="159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#4: Rattlesnake Ledge &amp; Lake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457200" y="14479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Hike and swim, I-90 Corridor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cost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Easy access from I-90 corridor (west of the pass), not far from North Bend, WA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 mi. round trip hike with moderate elevation gain to amazing views of the Cedar River watershed, Mt Si and others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Cool down at the lake!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441972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23" name="Picture 2"/>
          <p:cNvPicPr/>
          <p:nvPr/>
        </p:nvPicPr>
        <p:blipFill>
          <a:blip r:embed="rId2"/>
          <a:stretch/>
        </p:blipFill>
        <p:spPr>
          <a:xfrm>
            <a:off x="4572000" y="1219320"/>
            <a:ext cx="3490200" cy="5278680"/>
          </a:xfrm>
          <a:prstGeom prst="rect">
            <a:avLst/>
          </a:prstGeom>
          <a:ln>
            <a:noFill/>
          </a:ln>
        </p:spPr>
      </p:pic>
      <p:pic>
        <p:nvPicPr>
          <p:cNvPr id="224" name="Picture 4"/>
          <p:cNvPicPr/>
          <p:nvPr/>
        </p:nvPicPr>
        <p:blipFill>
          <a:blip r:embed="rId3"/>
          <a:stretch/>
        </p:blipFill>
        <p:spPr>
          <a:xfrm>
            <a:off x="4343400" y="3040920"/>
            <a:ext cx="2437560" cy="163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#5: Gold Creek Basin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380880" y="1286280"/>
            <a:ext cx="3656880" cy="549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Snowshoeing and , Snoqualmie Pass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Low-moderate cost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Perfect winter snowshoe hike, under 2 mi through mostly flat, avalanche-free zones to frozen lake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Docents and gear available with reservation from the ranger station at The Summit ski area; or rent your own gear at REI and guide you own trip!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Unlimited snow for forts and snowball fights!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4419720" y="153612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28" name="Picture 2"/>
          <p:cNvPicPr/>
          <p:nvPr/>
        </p:nvPicPr>
        <p:blipFill>
          <a:blip r:embed="rId2"/>
          <a:stretch/>
        </p:blipFill>
        <p:spPr>
          <a:xfrm>
            <a:off x="4267080" y="1523880"/>
            <a:ext cx="3908160" cy="4547520"/>
          </a:xfrm>
          <a:prstGeom prst="rect">
            <a:avLst/>
          </a:prstGeom>
          <a:ln>
            <a:noFill/>
          </a:ln>
        </p:spPr>
      </p:pic>
      <p:pic>
        <p:nvPicPr>
          <p:cNvPr id="229" name="Picture 4"/>
          <p:cNvPicPr/>
          <p:nvPr/>
        </p:nvPicPr>
        <p:blipFill>
          <a:blip r:embed="rId3"/>
          <a:stretch/>
        </p:blipFill>
        <p:spPr>
          <a:xfrm>
            <a:off x="4172400" y="1676520"/>
            <a:ext cx="2437560" cy="182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"/>
          <p:cNvPicPr/>
          <p:nvPr/>
        </p:nvPicPr>
        <p:blipFill>
          <a:blip r:embed="rId2"/>
          <a:stretch/>
        </p:blipFill>
        <p:spPr>
          <a:xfrm>
            <a:off x="4159800" y="1447920"/>
            <a:ext cx="4029480" cy="4747320"/>
          </a:xfrm>
          <a:prstGeom prst="rect">
            <a:avLst/>
          </a:prstGeom>
          <a:ln>
            <a:noFill/>
          </a:ln>
        </p:spPr>
      </p:pic>
      <p:sp>
        <p:nvSpPr>
          <p:cNvPr id="231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#6: Klondike Gold Rush NP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380880" y="150588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National park and museum, Downtown Seattle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national park… IN SEATTLE!!!!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Docent tours, scavenger hunt, gold panning demo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 the Trail to Treasure urban hike around Pioneer Square OR plan your own hike to Pike Place Market for lunch!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3" name="Picture 3"/>
          <p:cNvPicPr/>
          <p:nvPr/>
        </p:nvPicPr>
        <p:blipFill>
          <a:blip r:embed="rId3"/>
          <a:stretch/>
        </p:blipFill>
        <p:spPr>
          <a:xfrm>
            <a:off x="3886200" y="1447920"/>
            <a:ext cx="1851480" cy="2332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4"/>
          <p:cNvPicPr/>
          <p:nvPr/>
        </p:nvPicPr>
        <p:blipFill>
          <a:blip r:embed="rId2"/>
          <a:stretch/>
        </p:blipFill>
        <p:spPr>
          <a:xfrm>
            <a:off x="4368960" y="1498680"/>
            <a:ext cx="3628440" cy="4980960"/>
          </a:xfrm>
          <a:prstGeom prst="rect">
            <a:avLst/>
          </a:prstGeom>
          <a:ln>
            <a:noFill/>
          </a:ln>
        </p:spPr>
      </p:pic>
      <p:sp>
        <p:nvSpPr>
          <p:cNvPr id="235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#7: Flying Heritage Collection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380880" y="150588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Aviation Museum, Everett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Low-moderate cost (Free-$14/person) – some special days are free for all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Awesome collection of vintage airplanes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Simulators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Occasional fly-bys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Docents available for Scouting groups (call ahead)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Seasonal events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7" name="Picture 2"/>
          <p:cNvPicPr/>
          <p:nvPr/>
        </p:nvPicPr>
        <p:blipFill>
          <a:blip r:embed="rId3"/>
          <a:stretch/>
        </p:blipFill>
        <p:spPr>
          <a:xfrm>
            <a:off x="4102200" y="1371600"/>
            <a:ext cx="3066480" cy="1540080"/>
          </a:xfrm>
          <a:prstGeom prst="rect">
            <a:avLst/>
          </a:prstGeom>
          <a:ln>
            <a:noFill/>
          </a:ln>
        </p:spPr>
      </p:pic>
      <p:pic>
        <p:nvPicPr>
          <p:cNvPr id="238" name="Picture 3"/>
          <p:cNvPicPr/>
          <p:nvPr/>
        </p:nvPicPr>
        <p:blipFill>
          <a:blip r:embed="rId4"/>
          <a:stretch/>
        </p:blipFill>
        <p:spPr>
          <a:xfrm>
            <a:off x="4102200" y="5029200"/>
            <a:ext cx="1170720" cy="118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#8: Seattle Children’s Theater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380880" y="150588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Theater, Seattle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Moderate cost (group 10+ rates for groups 10+; also preview days are lower cost)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High production values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Q&amp;A after shows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Seattle Center – lots of open spaces to play, including fountain!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1" name="Picture 3"/>
          <p:cNvPicPr/>
          <p:nvPr/>
        </p:nvPicPr>
        <p:blipFill>
          <a:blip r:embed="rId2"/>
          <a:stretch/>
        </p:blipFill>
        <p:spPr>
          <a:xfrm>
            <a:off x="4600440" y="1447920"/>
            <a:ext cx="3171240" cy="4647600"/>
          </a:xfrm>
          <a:prstGeom prst="rect">
            <a:avLst/>
          </a:prstGeom>
          <a:ln>
            <a:noFill/>
          </a:ln>
        </p:spPr>
      </p:pic>
      <p:pic>
        <p:nvPicPr>
          <p:cNvPr id="242" name="Picture 2"/>
          <p:cNvPicPr/>
          <p:nvPr/>
        </p:nvPicPr>
        <p:blipFill>
          <a:blip r:embed="rId3"/>
          <a:stretch/>
        </p:blipFill>
        <p:spPr>
          <a:xfrm>
            <a:off x="4114800" y="1371600"/>
            <a:ext cx="2123280" cy="2208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#9: Seattle Pinball Museum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380880" y="1581840"/>
            <a:ext cx="365688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Fun times, ID, Seattle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Moderate cost ($12-15; bring a little extra for snacks)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All the old-school pinball you can eat… play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Fun for kids AND adults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Lots of cheap eats right outside the door!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5" name="Picture 2"/>
          <p:cNvPicPr/>
          <p:nvPr/>
        </p:nvPicPr>
        <p:blipFill>
          <a:blip r:embed="rId2"/>
          <a:stretch/>
        </p:blipFill>
        <p:spPr>
          <a:xfrm>
            <a:off x="4606200" y="1447920"/>
            <a:ext cx="3384360" cy="4647600"/>
          </a:xfrm>
          <a:prstGeom prst="rect">
            <a:avLst/>
          </a:prstGeom>
          <a:ln>
            <a:noFill/>
          </a:ln>
        </p:spPr>
      </p:pic>
      <p:pic>
        <p:nvPicPr>
          <p:cNvPr id="246" name="Picture 3"/>
          <p:cNvPicPr/>
          <p:nvPr/>
        </p:nvPicPr>
        <p:blipFill>
          <a:blip r:embed="rId3"/>
          <a:stretch/>
        </p:blipFill>
        <p:spPr>
          <a:xfrm>
            <a:off x="4191120" y="1295280"/>
            <a:ext cx="1675800" cy="1724760"/>
          </a:xfrm>
          <a:prstGeom prst="rect">
            <a:avLst/>
          </a:prstGeom>
          <a:ln>
            <a:noFill/>
          </a:ln>
        </p:spPr>
      </p:pic>
      <p:pic>
        <p:nvPicPr>
          <p:cNvPr id="247" name="Picture 4"/>
          <p:cNvPicPr/>
          <p:nvPr/>
        </p:nvPicPr>
        <p:blipFill>
          <a:blip r:embed="rId4"/>
          <a:stretch/>
        </p:blipFill>
        <p:spPr>
          <a:xfrm>
            <a:off x="5410080" y="4648320"/>
            <a:ext cx="2077560" cy="198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Idea #10: Backyard Camping!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380880" y="1371600"/>
            <a:ext cx="3656880" cy="50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Wilderness: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Camping, Backyard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Free to low cost 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Low-risk opportunity to learn and practice camping, while having a blast!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Combine with campfire, foil cooking, storytelling (Scary/funny stories! Jokes! Skits!) and maybe even an outdoor movie (white sheet and borrowed projector) – a magical time for all!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1" name="Picture 2"/>
          <p:cNvPicPr/>
          <p:nvPr/>
        </p:nvPicPr>
        <p:blipFill>
          <a:blip r:embed="rId2"/>
          <a:stretch/>
        </p:blipFill>
        <p:spPr>
          <a:xfrm>
            <a:off x="5391720" y="1523880"/>
            <a:ext cx="2564640" cy="1709640"/>
          </a:xfrm>
          <a:prstGeom prst="rect">
            <a:avLst/>
          </a:prstGeom>
          <a:ln>
            <a:noFill/>
          </a:ln>
        </p:spPr>
      </p:pic>
      <p:pic>
        <p:nvPicPr>
          <p:cNvPr id="252" name="Picture 8"/>
          <p:cNvPicPr/>
          <p:nvPr/>
        </p:nvPicPr>
        <p:blipFill>
          <a:blip r:embed="rId3"/>
          <a:stretch/>
        </p:blipFill>
        <p:spPr>
          <a:xfrm>
            <a:off x="4648320" y="4114800"/>
            <a:ext cx="3621960" cy="2407680"/>
          </a:xfrm>
          <a:prstGeom prst="rect">
            <a:avLst/>
          </a:prstGeom>
          <a:ln>
            <a:noFill/>
          </a:ln>
        </p:spPr>
      </p:pic>
      <p:pic>
        <p:nvPicPr>
          <p:cNvPr id="253" name="Picture 6"/>
          <p:cNvPicPr/>
          <p:nvPr/>
        </p:nvPicPr>
        <p:blipFill>
          <a:blip r:embed="rId4"/>
          <a:stretch/>
        </p:blipFill>
        <p:spPr>
          <a:xfrm>
            <a:off x="4140360" y="2819520"/>
            <a:ext cx="2945520" cy="195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457200" y="30492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Other Cool Ideas!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457200" y="1219320"/>
            <a:ext cx="7619400" cy="518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Night hikes hosted by in-city parks (e.g. Discovery in Seattle)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Sports events – many hold tours/events for kids before games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Council camps – special day and overnight camping events for Cub-age boys and families (e.g. Mom and Me, etc.)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Community center events – seasonal &amp; special events, movies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Bowling/mini-golf/ice skating/roller skating – group rates!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 art studios and workshops – smaller is sometime better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457200" y="30492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Other Cool Ideas! (cont.)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457200" y="1219320"/>
            <a:ext cx="7619400" cy="518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Learn to cook/knit/sew/etc. event – put on by parents or friends!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Shooting Sports Program (Chief Seattle Council)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Bicycle trips on bike trails (e.g. Burke Gilman)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Fishing derbies  like Renton ‘s Kid Fishing Derby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cost canoeing/rowing – UW Canoe Rentals or city parks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Backyard gardening or P-Patch visit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 dirty="0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Additional Resources</a:t>
            </a:r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457200" y="152388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Seattle Area: </a:t>
            </a:r>
            <a:r>
              <a:rPr lang="en-US" sz="2200" b="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http://seattleanne.com/seattle-with-kids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Tacoma/South Sound: </a:t>
            </a:r>
            <a:r>
              <a:rPr lang="en-US" sz="2200" b="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3"/>
              </a:rPr>
              <a:t>http://www.soundsfunmom.com/100-places-to-take-kids-in-the-south-puget-sound/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Everett/North Sound: </a:t>
            </a:r>
            <a:r>
              <a:rPr lang="en-US" sz="2200" b="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4"/>
              </a:rPr>
              <a:t>http://www.tripbuzz.com/things-to-do-with-kids/everett-wa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200000"/>
              </a:lnSpc>
              <a:spcBef>
                <a:spcPts val="439"/>
              </a:spcBef>
            </a:pP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457200" y="1239715"/>
            <a:ext cx="7619400" cy="53436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 </a:t>
            </a: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guiding principles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in Scouting planning…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8680" lvl="1" indent="-456480">
              <a:lnSpc>
                <a:spcPct val="200000"/>
              </a:lnSpc>
              <a:spcBef>
                <a:spcPts val="400"/>
              </a:spcBef>
              <a:buClr>
                <a:srgbClr val="FEB80A"/>
              </a:buClr>
              <a:buFont typeface="Cambria"/>
              <a:buAutoNum type="arabicPeriod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it FUN? – we maximize enjoyment and preserve relationships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8680" lvl="1" indent="-456480">
              <a:lnSpc>
                <a:spcPct val="200000"/>
              </a:lnSpc>
              <a:spcBef>
                <a:spcPts val="400"/>
              </a:spcBef>
              <a:buClr>
                <a:srgbClr val="FEB80A"/>
              </a:buClr>
              <a:buFont typeface="Cambria"/>
              <a:buAutoNum type="arabicPeriod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it ACCESSIBLE? – everyone can participate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8680" lvl="1" indent="-456480">
              <a:lnSpc>
                <a:spcPct val="200000"/>
              </a:lnSpc>
              <a:spcBef>
                <a:spcPts val="400"/>
              </a:spcBef>
              <a:buClr>
                <a:srgbClr val="FEB80A"/>
              </a:buClr>
              <a:buFont typeface="Cambria"/>
              <a:buAutoNum type="arabicPeriod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it SAFE? – we all come me healthy and unharmed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8680" lvl="1" indent="-456480">
              <a:lnSpc>
                <a:spcPct val="200000"/>
              </a:lnSpc>
              <a:spcBef>
                <a:spcPts val="400"/>
              </a:spcBef>
              <a:buClr>
                <a:srgbClr val="FEB80A"/>
              </a:buClr>
              <a:buFont typeface="Cambria"/>
              <a:buAutoNum type="arabicPeriod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it SANE? – we have realistic goals and expectations, we ask for help, we spread the load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20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Fun/Accessible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20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 covered the first two - let’s look at the others..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457200" y="1523880"/>
            <a:ext cx="4000500" cy="45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200000"/>
              </a:lnSpc>
              <a:spcBef>
                <a:spcPts val="47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Safe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200000"/>
              </a:lnSpc>
              <a:spcBef>
                <a:spcPts val="479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Safety is </a:t>
            </a: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paramount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</a:t>
            </a: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read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and follow the “</a:t>
            </a: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Guide to Safe Scouting”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200000"/>
              </a:lnSpc>
            </a:pPr>
            <a:r>
              <a:rPr dirty="0"/>
              <a:t/>
            </a:r>
            <a:br>
              <a:rPr dirty="0"/>
            </a:b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4" name="Picture 3"/>
          <p:cNvPicPr/>
          <p:nvPr/>
        </p:nvPicPr>
        <p:blipFill>
          <a:blip r:embed="rId2"/>
          <a:stretch/>
        </p:blipFill>
        <p:spPr>
          <a:xfrm>
            <a:off x="5029200" y="1371600"/>
            <a:ext cx="2803320" cy="4114440"/>
          </a:xfrm>
          <a:prstGeom prst="rect">
            <a:avLst/>
          </a:prstGeom>
          <a:ln>
            <a:noFill/>
          </a:ln>
        </p:spPr>
      </p:pic>
      <p:sp>
        <p:nvSpPr>
          <p:cNvPr id="265" name="CustomShape 3"/>
          <p:cNvSpPr/>
          <p:nvPr/>
        </p:nvSpPr>
        <p:spPr>
          <a:xfrm>
            <a:off x="731520" y="5780160"/>
            <a:ext cx="704052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Online version: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http://www.scouting.org/filestore/pdf/34416.pdf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CustomShape 2"/>
          <p:cNvSpPr/>
          <p:nvPr/>
        </p:nvSpPr>
        <p:spPr>
          <a:xfrm>
            <a:off x="457200" y="1416960"/>
            <a:ext cx="7619400" cy="47545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Safe (cont.)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Two Deep-Leadership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- no 1:1 contact, at least 2 at all time, 1 registered over 21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Appropriate Activities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see insert in Guide to Safe Scouting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Proper Adult Training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basic and specialized training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Medical Considerations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forms required?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Proper Transportation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insurance requirements, drivers info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Special Requirements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e.g., Safe Swim Defense for swimming activities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CustomShape 2"/>
          <p:cNvSpPr/>
          <p:nvPr/>
        </p:nvSpPr>
        <p:spPr>
          <a:xfrm>
            <a:off x="457200" y="137160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Safe (cont.)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That’s a lot to remember, you say? Enter the </a:t>
            </a: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Tour &amp; Activity Plan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360"/>
              </a:spcBef>
              <a:buClr>
                <a:srgbClr val="C32D2E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Even if not required, an excellent checklist! (see handout)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0" name="Picture 2"/>
          <p:cNvPicPr/>
          <p:nvPr/>
        </p:nvPicPr>
        <p:blipFill>
          <a:blip r:embed="rId2"/>
          <a:stretch/>
        </p:blipFill>
        <p:spPr>
          <a:xfrm>
            <a:off x="699480" y="2598120"/>
            <a:ext cx="7376760" cy="2963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457200" y="121932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Safe (cont.)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When is a Tour and Activity Plan required?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Super easy to do online – go to  </a:t>
            </a:r>
            <a:r>
              <a:rPr lang="en-US" sz="20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https://myscouting.scouting.org/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3" name="Picture 2"/>
          <p:cNvPicPr/>
          <p:nvPr/>
        </p:nvPicPr>
        <p:blipFill>
          <a:blip r:embed="rId3"/>
          <a:stretch/>
        </p:blipFill>
        <p:spPr>
          <a:xfrm>
            <a:off x="1066680" y="2333160"/>
            <a:ext cx="6095160" cy="3305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457200" y="137160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Sane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Plan Ahead – 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hold an Annual Planning Meeting with your adults; lay out events and activities in advance, make adjustments as you go; create an online calendar to share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Spread the Load – enroll your parents into the event and activity planning and follow up; each parent or group of parents takes responsibility for the planning and coordination for each event – “many hands make light work” and all that; as den leader, focus on one or two events and on managing the other planners (e.g. follow up in advance of event, collect updates, etc.)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Planning &amp; Logistics for Adventures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457200" y="137160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Keeping it Sane (cont.)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Reach Out for Help 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 if you are not familiar with a subject (e.g. tree identification, backpacking, etc.), reach out to friends, parents, other den leaders, cubmasters, district and council friends; also lots of resource online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40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TIP: Roundtable and training events are great for networking!!!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Be Gentle with Each </a:t>
            </a:r>
            <a:r>
              <a:rPr lang="en-US" sz="2000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</a:t>
            </a:r>
            <a:r>
              <a:rPr lang="en-US" sz="200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ther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if an event doesn’t happen due to weather, unforeseen circumstances, that’s OK; forgive yourselves, reschedule and try again; don’t give up!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Questions?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ustomShape 1"/>
          <p:cNvSpPr/>
          <p:nvPr/>
        </p:nvSpPr>
        <p:spPr>
          <a:xfrm>
            <a:off x="457200" y="274680"/>
            <a:ext cx="761940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0" strike="noStrike" spc="-94">
                <a:solidFill>
                  <a:srgbClr val="4F271C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Closing Items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457200" y="1447920"/>
            <a:ext cx="7619400" cy="49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 Contact Info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Javier Ortiz, </a:t>
            </a:r>
            <a:r>
              <a:rPr lang="en-US" sz="2000" b="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boealper@yahoo.com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206-673-1401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50000"/>
              </a:lnSpc>
              <a:spcBef>
                <a:spcPts val="439"/>
              </a:spcBef>
              <a:buClr>
                <a:srgbClr val="3891A7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Evaluations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Manual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(stickers upfront)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0080" lvl="1" indent="-227880">
              <a:lnSpc>
                <a:spcPct val="150000"/>
              </a:lnSpc>
              <a:spcBef>
                <a:spcPts val="400"/>
              </a:spcBef>
              <a:buClr>
                <a:srgbClr val="FEB80A"/>
              </a:buClr>
              <a:buFont typeface="Arial"/>
              <a:buChar char="•"/>
            </a:pPr>
            <a:r>
              <a:rPr lang="en-US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Electronic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40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To record your evaluation and attendance from a mobile device, go to http://seaptc.org and click "My Evaluation &amp; Attendance"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05840" lvl="2" indent="-227880">
              <a:lnSpc>
                <a:spcPct val="150000"/>
              </a:lnSpc>
              <a:spcBef>
                <a:spcPts val="400"/>
              </a:spcBef>
              <a:buClr>
                <a:srgbClr val="C32D2E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 code for this session is </a:t>
            </a: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9109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592</TotalTime>
  <Words>1738</Words>
  <Application>Microsoft Office PowerPoint</Application>
  <PresentationFormat>On-screen Show (4:3)</PresentationFormat>
  <Paragraphs>255</Paragraphs>
  <Slides>37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Cambria</vt:lpstr>
      <vt:lpstr>DejaVu Sans</vt:lpstr>
      <vt:lpstr>Symbol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Javier</dc:creator>
  <dc:description/>
  <cp:lastModifiedBy>IT and Media Services</cp:lastModifiedBy>
  <cp:revision>74</cp:revision>
  <dcterms:created xsi:type="dcterms:W3CDTF">2015-10-17T07:56:10Z</dcterms:created>
  <dcterms:modified xsi:type="dcterms:W3CDTF">2018-10-20T17:14:18Z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37</vt:i4>
  </property>
</Properties>
</file>