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1"/>
  </p:notesMasterIdLst>
  <p:sldIdLst>
    <p:sldId id="256" r:id="rId2"/>
    <p:sldId id="281" r:id="rId3"/>
    <p:sldId id="317" r:id="rId4"/>
    <p:sldId id="308" r:id="rId5"/>
    <p:sldId id="291" r:id="rId6"/>
    <p:sldId id="307" r:id="rId7"/>
    <p:sldId id="309" r:id="rId8"/>
    <p:sldId id="336" r:id="rId9"/>
    <p:sldId id="335" r:id="rId10"/>
    <p:sldId id="310" r:id="rId11"/>
    <p:sldId id="331" r:id="rId12"/>
    <p:sldId id="332" r:id="rId13"/>
    <p:sldId id="337" r:id="rId14"/>
    <p:sldId id="311" r:id="rId15"/>
    <p:sldId id="338" r:id="rId16"/>
    <p:sldId id="312" r:id="rId17"/>
    <p:sldId id="334" r:id="rId18"/>
    <p:sldId id="339" r:id="rId19"/>
    <p:sldId id="313" r:id="rId20"/>
    <p:sldId id="345" r:id="rId21"/>
    <p:sldId id="346" r:id="rId22"/>
    <p:sldId id="320" r:id="rId23"/>
    <p:sldId id="314" r:id="rId24"/>
    <p:sldId id="329" r:id="rId25"/>
    <p:sldId id="341" r:id="rId26"/>
    <p:sldId id="342" r:id="rId27"/>
    <p:sldId id="343" r:id="rId28"/>
    <p:sldId id="344" r:id="rId29"/>
    <p:sldId id="269" r:id="rId3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504"/>
    <a:srgbClr val="FF6600"/>
    <a:srgbClr val="FF66FF"/>
    <a:srgbClr val="411817"/>
    <a:srgbClr val="065497"/>
    <a:srgbClr val="055D98"/>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88" autoAdjust="0"/>
    <p:restoredTop sz="94348" autoAdjust="0"/>
  </p:normalViewPr>
  <p:slideViewPr>
    <p:cSldViewPr snapToGrid="0">
      <p:cViewPr varScale="1">
        <p:scale>
          <a:sx n="50" d="100"/>
          <a:sy n="50" d="100"/>
        </p:scale>
        <p:origin x="48" y="3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3B546E8-5D01-4685-A40B-F4AAA6C4FF45}" type="datetimeFigureOut">
              <a:rPr lang="en-US" smtClean="0"/>
              <a:t>10/23/2022</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E8F1E14-8BCE-48FD-92B8-EC127CD118D7}" type="slidenum">
              <a:rPr lang="en-US" smtClean="0"/>
              <a:t>‹#›</a:t>
            </a:fld>
            <a:endParaRPr lang="en-US"/>
          </a:p>
        </p:txBody>
      </p:sp>
    </p:spTree>
    <p:extLst>
      <p:ext uri="{BB962C8B-B14F-4D97-AF65-F5344CB8AC3E}">
        <p14:creationId xmlns:p14="http://schemas.microsoft.com/office/powerpoint/2010/main" val="2123209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8F1E14-8BCE-48FD-92B8-EC127CD118D7}" type="slidenum">
              <a:rPr lang="en-US" smtClean="0"/>
              <a:t>8</a:t>
            </a:fld>
            <a:endParaRPr lang="en-US"/>
          </a:p>
        </p:txBody>
      </p:sp>
    </p:spTree>
    <p:extLst>
      <p:ext uri="{BB962C8B-B14F-4D97-AF65-F5344CB8AC3E}">
        <p14:creationId xmlns:p14="http://schemas.microsoft.com/office/powerpoint/2010/main" val="1710438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8F1E14-8BCE-48FD-92B8-EC127CD118D7}" type="slidenum">
              <a:rPr lang="en-US" smtClean="0"/>
              <a:t>9</a:t>
            </a:fld>
            <a:endParaRPr lang="en-US"/>
          </a:p>
        </p:txBody>
      </p:sp>
    </p:spTree>
    <p:extLst>
      <p:ext uri="{BB962C8B-B14F-4D97-AF65-F5344CB8AC3E}">
        <p14:creationId xmlns:p14="http://schemas.microsoft.com/office/powerpoint/2010/main" val="127136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8F1E14-8BCE-48FD-92B8-EC127CD118D7}" type="slidenum">
              <a:rPr lang="en-US" smtClean="0"/>
              <a:t>10</a:t>
            </a:fld>
            <a:endParaRPr lang="en-US"/>
          </a:p>
        </p:txBody>
      </p:sp>
    </p:spTree>
    <p:extLst>
      <p:ext uri="{BB962C8B-B14F-4D97-AF65-F5344CB8AC3E}">
        <p14:creationId xmlns:p14="http://schemas.microsoft.com/office/powerpoint/2010/main" val="4205476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FFD504"/>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5CEBD16C-9210-4056-BE6B-0ADC7BF6F19B}"/>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968643220"/>
      </p:ext>
    </p:extLst>
  </p:cSld>
  <p:clrMapOvr>
    <a:masterClrMapping/>
  </p:clrMapOvr>
  <p:transition advTm="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D504"/>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D4AF2B-5DAF-4675-955D-426C7211985D}"/>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3506786236"/>
      </p:ext>
    </p:extLst>
  </p:cSld>
  <p:clrMapOvr>
    <a:masterClrMapping/>
  </p:clrMapOvr>
  <p:transition advTm="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rgbClr val="FFD504"/>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AAD3D5FE-2410-46ED-8F92-696449A67E37}"/>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4133529427"/>
      </p:ext>
    </p:extLst>
  </p:cSld>
  <p:clrMapOvr>
    <a:masterClrMapping/>
  </p:clrMapOvr>
  <p:transition advTm="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D504"/>
                </a:solidFill>
              </a:defRPr>
            </a:lvl1pPr>
          </a:lstStyle>
          <a:p>
            <a:r>
              <a:rPr lang="en-US" dirty="0"/>
              <a:t>Click to edit Master title style</a:t>
            </a:r>
          </a:p>
        </p:txBody>
      </p:sp>
      <p:sp>
        <p:nvSpPr>
          <p:cNvPr id="3" name="Content Placeholder 2"/>
          <p:cNvSpPr>
            <a:spLocks noGrp="1"/>
          </p:cNvSpPr>
          <p:nvPr>
            <p:ph sz="half" idx="1"/>
          </p:nvPr>
        </p:nvSpPr>
        <p:spPr>
          <a:xfrm>
            <a:off x="2235200" y="1600201"/>
            <a:ext cx="4724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62800" y="1600201"/>
            <a:ext cx="4724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9298A7A-CDCE-49ED-8D03-6F5EBE12B725}"/>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1337500053"/>
      </p:ext>
    </p:extLst>
  </p:cSld>
  <p:clrMapOvr>
    <a:masterClrMapping/>
  </p:clrMapOvr>
  <p:transition advTm="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solidFill>
                  <a:srgbClr val="FFD504"/>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F5D38E-ABB9-4C0E-AA4D-5E1ABCA9D116}"/>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230538492"/>
      </p:ext>
    </p:extLst>
  </p:cSld>
  <p:clrMapOvr>
    <a:masterClrMapping/>
  </p:clrMapOvr>
  <p:transition advTm="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D504"/>
                </a:solidFill>
              </a:defRPr>
            </a:lvl1pPr>
          </a:lstStyle>
          <a:p>
            <a:r>
              <a:rPr lang="en-US" dirty="0"/>
              <a:t>Click to edit Master title style</a:t>
            </a:r>
          </a:p>
        </p:txBody>
      </p:sp>
      <p:sp>
        <p:nvSpPr>
          <p:cNvPr id="3" name="Date Placeholder 3">
            <a:extLst>
              <a:ext uri="{FF2B5EF4-FFF2-40B4-BE49-F238E27FC236}">
                <a16:creationId xmlns:a16="http://schemas.microsoft.com/office/drawing/2014/main" id="{CFE6F7BD-8F68-470C-AD49-260B2F06FA2C}"/>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891045932"/>
      </p:ext>
    </p:extLst>
  </p:cSld>
  <p:clrMapOvr>
    <a:masterClrMapping/>
  </p:clrMapOvr>
  <p:transition advTm="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A94F514-568E-4FD8-B355-5C1FD290137D}"/>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103473900"/>
      </p:ext>
    </p:extLst>
  </p:cSld>
  <p:clrMapOvr>
    <a:masterClrMapping/>
  </p:clrMapOvr>
  <p:transition advTm="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B1BCA4B-3A5B-4B35-8A91-CF8B913990E2}"/>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555883312"/>
      </p:ext>
    </p:extLst>
  </p:cSld>
  <p:clrMapOvr>
    <a:masterClrMapping/>
  </p:clrMapOvr>
  <p:transition advTm="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4C10BA1-8181-4110-9BF1-C7A7D8B959FA}"/>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768816406"/>
      </p:ext>
    </p:extLst>
  </p:cSld>
  <p:clrMapOvr>
    <a:masterClrMapping/>
  </p:clrMapOvr>
  <p:transition advTm="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007214-5BF4-458E-B4C2-396906BF2B93}"/>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1224727694"/>
      </p:ext>
    </p:extLst>
  </p:cSld>
  <p:clrMapOvr>
    <a:masterClrMapping/>
  </p:clrMapOvr>
  <p:transition advTm="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74200" y="274639"/>
            <a:ext cx="2413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5200" y="274639"/>
            <a:ext cx="7035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2DAB2-233A-4452-8FB4-A73964B70850}"/>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584517885"/>
      </p:ext>
    </p:extLst>
  </p:cSld>
  <p:clrMapOvr>
    <a:masterClrMapping/>
  </p:clrMapOvr>
  <p:transition advTm="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34F7699-9C43-4801-9AD8-83AE54C8BC8D}"/>
              </a:ext>
            </a:extLst>
          </p:cNvPr>
          <p:cNvSpPr>
            <a:spLocks noGrp="1"/>
          </p:cNvSpPr>
          <p:nvPr>
            <p:ph type="title"/>
          </p:nvPr>
        </p:nvSpPr>
        <p:spPr bwMode="auto">
          <a:xfrm>
            <a:off x="2235200" y="274638"/>
            <a:ext cx="965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27494E1C-DBD5-4F08-96BC-26F19CD9623B}"/>
              </a:ext>
            </a:extLst>
          </p:cNvPr>
          <p:cNvSpPr>
            <a:spLocks noGrp="1"/>
          </p:cNvSpPr>
          <p:nvPr>
            <p:ph type="body" idx="1"/>
          </p:nvPr>
        </p:nvSpPr>
        <p:spPr bwMode="auto">
          <a:xfrm>
            <a:off x="2235200" y="1600201"/>
            <a:ext cx="9652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DCA1E3D-B1C6-4314-8B19-CCCC1DD2417A}"/>
              </a:ext>
            </a:extLst>
          </p:cNvPr>
          <p:cNvSpPr>
            <a:spLocks noGrp="1"/>
          </p:cNvSpPr>
          <p:nvPr>
            <p:ph type="dt" sz="half" idx="2"/>
          </p:nvPr>
        </p:nvSpPr>
        <p:spPr>
          <a:xfrm>
            <a:off x="2235200" y="6280151"/>
            <a:ext cx="1727200" cy="365125"/>
          </a:xfrm>
          <a:prstGeom prst="rect">
            <a:avLst/>
          </a:prstGeom>
        </p:spPr>
        <p:txBody>
          <a:bodyPr vert="horz" wrap="square" lIns="91440" tIns="45720" rIns="91440" bIns="45720" numCol="1" anchor="ctr" anchorCtr="0" compatLnSpc="1">
            <a:prstTxWarp prst="textNoShape">
              <a:avLst/>
            </a:prstTxWarp>
          </a:bodyPr>
          <a:lstStyle>
            <a:lvl1pPr algn="l">
              <a:defRPr sz="800">
                <a:solidFill>
                  <a:srgbClr val="FFFFFF"/>
                </a:solidFill>
                <a:latin typeface="+mn-lt"/>
              </a:defRPr>
            </a:lvl1pPr>
          </a:lstStyle>
          <a:p>
            <a:pPr fontAlgn="base">
              <a:spcBef>
                <a:spcPct val="0"/>
              </a:spcBef>
              <a:spcAft>
                <a:spcPct val="0"/>
              </a:spcAft>
              <a:defRPr/>
            </a:pPr>
            <a:endParaRPr lang="en-US" altLang="en-US"/>
          </a:p>
        </p:txBody>
      </p:sp>
      <p:sp>
        <p:nvSpPr>
          <p:cNvPr id="7" name="TextBox 6">
            <a:extLst>
              <a:ext uri="{FF2B5EF4-FFF2-40B4-BE49-F238E27FC236}">
                <a16:creationId xmlns:a16="http://schemas.microsoft.com/office/drawing/2014/main" id="{63BF325E-C4B1-4200-B39A-CE9047400B2A}"/>
              </a:ext>
            </a:extLst>
          </p:cNvPr>
          <p:cNvSpPr txBox="1"/>
          <p:nvPr userDrawn="1"/>
        </p:nvSpPr>
        <p:spPr>
          <a:xfrm>
            <a:off x="11074400" y="6330950"/>
            <a:ext cx="812800" cy="261938"/>
          </a:xfrm>
          <a:prstGeom prst="rect">
            <a:avLst/>
          </a:prstGeom>
          <a:noFill/>
        </p:spPr>
        <p:txBody>
          <a:bodyPr>
            <a:spAutoFit/>
          </a:bodyPr>
          <a:lstStyle>
            <a:lvl1pPr defTabSz="457200" eaLnBrk="0" hangingPunct="0">
              <a:defRPr>
                <a:solidFill>
                  <a:schemeClr val="tx1"/>
                </a:solidFill>
                <a:latin typeface="Arial" panose="020B0604020202020204" pitchFamily="34" charset="0"/>
              </a:defRPr>
            </a:lvl1pPr>
            <a:lvl2pPr marL="742950" indent="-285750" defTabSz="457200" eaLnBrk="0" hangingPunct="0">
              <a:defRPr>
                <a:solidFill>
                  <a:schemeClr val="tx1"/>
                </a:solidFill>
                <a:latin typeface="Arial" panose="020B0604020202020204" pitchFamily="34" charset="0"/>
              </a:defRPr>
            </a:lvl2pPr>
            <a:lvl3pPr marL="1143000" indent="-228600" defTabSz="457200" eaLnBrk="0" hangingPunct="0">
              <a:defRPr>
                <a:solidFill>
                  <a:schemeClr val="tx1"/>
                </a:solidFill>
                <a:latin typeface="Arial" panose="020B0604020202020204" pitchFamily="34" charset="0"/>
              </a:defRPr>
            </a:lvl3pPr>
            <a:lvl4pPr marL="1600200" indent="-228600" defTabSz="457200" eaLnBrk="0" hangingPunct="0">
              <a:defRPr>
                <a:solidFill>
                  <a:schemeClr val="tx1"/>
                </a:solidFill>
                <a:latin typeface="Arial" panose="020B0604020202020204" pitchFamily="34" charset="0"/>
              </a:defRPr>
            </a:lvl4pPr>
            <a:lvl5pPr marL="2057400" indent="-228600" defTabSz="457200" eaLnBrk="0" hangingPunct="0">
              <a:defRPr>
                <a:solidFill>
                  <a:schemeClr val="tx1"/>
                </a:solidFill>
                <a:latin typeface="Arial" panose="020B0604020202020204" pitchFamily="34" charset="0"/>
              </a:defRPr>
            </a:lvl5pPr>
            <a:lvl6pPr marL="2514600" indent="-228600" algn="ctr"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4572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56706D2F-789C-495A-8C6C-4BD47F50F200}" type="slidenum">
              <a:rPr kumimoji="0" lang="en-US" altLang="en-US" sz="1100" b="1" i="0" u="none" strike="noStrike" kern="1200" cap="none" spc="0" normalizeH="0" baseline="0" noProof="0" smtClean="0">
                <a:ln>
                  <a:noFill/>
                </a:ln>
                <a:solidFill>
                  <a:srgbClr val="FFFFFF"/>
                </a:solidFill>
                <a:effectLst/>
                <a:uLnTx/>
                <a:uFillTx/>
                <a:latin typeface="Trebuchet MS" panose="020B060302020202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altLang="en-US" sz="1100" b="1"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14510112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Tm="5000"/>
  <p:txStyles>
    <p:titleStyle>
      <a:lvl1pPr algn="l" defTabSz="457200" rtl="0" eaLnBrk="0" fontAlgn="base" hangingPunct="0">
        <a:spcBef>
          <a:spcPct val="0"/>
        </a:spcBef>
        <a:spcAft>
          <a:spcPct val="0"/>
        </a:spcAft>
        <a:defRPr sz="4000">
          <a:solidFill>
            <a:srgbClr val="FFD504"/>
          </a:solidFill>
          <a:latin typeface="+mj-lt"/>
          <a:ea typeface="+mj-ea"/>
          <a:cs typeface="+mj-cs"/>
        </a:defRPr>
      </a:lvl1pPr>
      <a:lvl2pPr algn="l" defTabSz="457200" rtl="0" eaLnBrk="0" fontAlgn="base" hangingPunct="0">
        <a:spcBef>
          <a:spcPct val="0"/>
        </a:spcBef>
        <a:spcAft>
          <a:spcPct val="0"/>
        </a:spcAft>
        <a:defRPr sz="4000">
          <a:solidFill>
            <a:srgbClr val="FFFFFF"/>
          </a:solidFill>
          <a:latin typeface="Trebuchet MS" pitchFamily="34" charset="0"/>
        </a:defRPr>
      </a:lvl2pPr>
      <a:lvl3pPr algn="l" defTabSz="457200" rtl="0" eaLnBrk="0" fontAlgn="base" hangingPunct="0">
        <a:spcBef>
          <a:spcPct val="0"/>
        </a:spcBef>
        <a:spcAft>
          <a:spcPct val="0"/>
        </a:spcAft>
        <a:defRPr sz="4000">
          <a:solidFill>
            <a:srgbClr val="FFFFFF"/>
          </a:solidFill>
          <a:latin typeface="Trebuchet MS" pitchFamily="34" charset="0"/>
        </a:defRPr>
      </a:lvl3pPr>
      <a:lvl4pPr algn="l" defTabSz="457200" rtl="0" eaLnBrk="0" fontAlgn="base" hangingPunct="0">
        <a:spcBef>
          <a:spcPct val="0"/>
        </a:spcBef>
        <a:spcAft>
          <a:spcPct val="0"/>
        </a:spcAft>
        <a:defRPr sz="4000">
          <a:solidFill>
            <a:srgbClr val="FFFFFF"/>
          </a:solidFill>
          <a:latin typeface="Trebuchet MS" pitchFamily="34" charset="0"/>
        </a:defRPr>
      </a:lvl4pPr>
      <a:lvl5pPr algn="l" defTabSz="457200" rtl="0" eaLnBrk="0" fontAlgn="base" hangingPunct="0">
        <a:spcBef>
          <a:spcPct val="0"/>
        </a:spcBef>
        <a:spcAft>
          <a:spcPct val="0"/>
        </a:spcAft>
        <a:defRPr sz="4000">
          <a:solidFill>
            <a:srgbClr val="FFFFFF"/>
          </a:solidFill>
          <a:latin typeface="Trebuchet MS" pitchFamily="34" charset="0"/>
        </a:defRPr>
      </a:lvl5pPr>
      <a:lvl6pPr marL="457200" algn="l" defTabSz="457200" rtl="0" fontAlgn="base">
        <a:spcBef>
          <a:spcPct val="0"/>
        </a:spcBef>
        <a:spcAft>
          <a:spcPct val="0"/>
        </a:spcAft>
        <a:defRPr sz="4000">
          <a:solidFill>
            <a:srgbClr val="FFFFFF"/>
          </a:solidFill>
          <a:latin typeface="Trebuchet MS" pitchFamily="34" charset="0"/>
        </a:defRPr>
      </a:lvl6pPr>
      <a:lvl7pPr marL="914400" algn="l" defTabSz="457200" rtl="0" fontAlgn="base">
        <a:spcBef>
          <a:spcPct val="0"/>
        </a:spcBef>
        <a:spcAft>
          <a:spcPct val="0"/>
        </a:spcAft>
        <a:defRPr sz="4000">
          <a:solidFill>
            <a:srgbClr val="FFFFFF"/>
          </a:solidFill>
          <a:latin typeface="Trebuchet MS" pitchFamily="34" charset="0"/>
        </a:defRPr>
      </a:lvl7pPr>
      <a:lvl8pPr marL="1371600" algn="l" defTabSz="457200" rtl="0" fontAlgn="base">
        <a:spcBef>
          <a:spcPct val="0"/>
        </a:spcBef>
        <a:spcAft>
          <a:spcPct val="0"/>
        </a:spcAft>
        <a:defRPr sz="4000">
          <a:solidFill>
            <a:srgbClr val="FFFFFF"/>
          </a:solidFill>
          <a:latin typeface="Trebuchet MS" pitchFamily="34" charset="0"/>
        </a:defRPr>
      </a:lvl8pPr>
      <a:lvl9pPr marL="1828800" algn="l" defTabSz="457200" rtl="0" fontAlgn="base">
        <a:spcBef>
          <a:spcPct val="0"/>
        </a:spcBef>
        <a:spcAft>
          <a:spcPct val="0"/>
        </a:spcAft>
        <a:defRPr sz="4000">
          <a:solidFill>
            <a:srgbClr val="FFFFFF"/>
          </a:solidFill>
          <a:latin typeface="Trebuchet MS"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600">
          <a:solidFill>
            <a:schemeClr val="bg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200">
          <a:solidFill>
            <a:schemeClr val="bg1"/>
          </a:solidFill>
          <a:latin typeface="+mn-lt"/>
        </a:defRPr>
      </a:lvl2pPr>
      <a:lvl3pPr marL="1143000" indent="-228600" algn="l" defTabSz="457200" rtl="0" eaLnBrk="0" fontAlgn="base" hangingPunct="0">
        <a:spcBef>
          <a:spcPct val="20000"/>
        </a:spcBef>
        <a:spcAft>
          <a:spcPct val="0"/>
        </a:spcAft>
        <a:buFont typeface="Arial" panose="020B0604020202020204" pitchFamily="34" charset="0"/>
        <a:buChar char="•"/>
        <a:defRPr sz="2000">
          <a:solidFill>
            <a:schemeClr val="bg1"/>
          </a:solidFill>
          <a:latin typeface="+mn-lt"/>
        </a:defRPr>
      </a:lvl3pPr>
      <a:lvl4pPr marL="1600200" indent="-228600" algn="l" defTabSz="457200" rtl="0" eaLnBrk="0" fontAlgn="base" hangingPunct="0">
        <a:spcBef>
          <a:spcPct val="20000"/>
        </a:spcBef>
        <a:spcAft>
          <a:spcPct val="0"/>
        </a:spcAft>
        <a:buFont typeface="Arial" panose="020B0604020202020204" pitchFamily="34" charset="0"/>
        <a:buChar char="–"/>
        <a:defRPr>
          <a:solidFill>
            <a:schemeClr val="bg1"/>
          </a:solidFill>
          <a:latin typeface="+mn-lt"/>
        </a:defRPr>
      </a:lvl4pPr>
      <a:lvl5pPr marL="2057400" indent="-228600" algn="l" defTabSz="457200" rtl="0" eaLnBrk="0" fontAlgn="base" hangingPunct="0">
        <a:spcBef>
          <a:spcPct val="20000"/>
        </a:spcBef>
        <a:spcAft>
          <a:spcPct val="0"/>
        </a:spcAft>
        <a:buFont typeface="Arial" panose="020B0604020202020204" pitchFamily="34" charset="0"/>
        <a:buChar char="»"/>
        <a:defRPr sz="1600">
          <a:solidFill>
            <a:schemeClr val="bg1"/>
          </a:solidFill>
          <a:latin typeface="+mn-lt"/>
        </a:defRPr>
      </a:lvl5pPr>
      <a:lvl6pPr marL="2514600" indent="-228600" algn="l" defTabSz="457200" rtl="0" fontAlgn="base">
        <a:spcBef>
          <a:spcPct val="20000"/>
        </a:spcBef>
        <a:spcAft>
          <a:spcPct val="0"/>
        </a:spcAft>
        <a:buFont typeface="Arial" charset="0"/>
        <a:buChar char="»"/>
        <a:defRPr sz="1600">
          <a:solidFill>
            <a:schemeClr val="bg1"/>
          </a:solidFill>
          <a:latin typeface="+mn-lt"/>
        </a:defRPr>
      </a:lvl6pPr>
      <a:lvl7pPr marL="2971800" indent="-228600" algn="l" defTabSz="457200" rtl="0" fontAlgn="base">
        <a:spcBef>
          <a:spcPct val="20000"/>
        </a:spcBef>
        <a:spcAft>
          <a:spcPct val="0"/>
        </a:spcAft>
        <a:buFont typeface="Arial" charset="0"/>
        <a:buChar char="»"/>
        <a:defRPr sz="1600">
          <a:solidFill>
            <a:schemeClr val="bg1"/>
          </a:solidFill>
          <a:latin typeface="+mn-lt"/>
        </a:defRPr>
      </a:lvl7pPr>
      <a:lvl8pPr marL="3429000" indent="-228600" algn="l" defTabSz="457200" rtl="0" fontAlgn="base">
        <a:spcBef>
          <a:spcPct val="20000"/>
        </a:spcBef>
        <a:spcAft>
          <a:spcPct val="0"/>
        </a:spcAft>
        <a:buFont typeface="Arial" charset="0"/>
        <a:buChar char="»"/>
        <a:defRPr sz="1600">
          <a:solidFill>
            <a:schemeClr val="bg1"/>
          </a:solidFill>
          <a:latin typeface="+mn-lt"/>
        </a:defRPr>
      </a:lvl8pPr>
      <a:lvl9pPr marL="3886200" indent="-228600" algn="l" defTabSz="457200" rtl="0" fontAlgn="base">
        <a:spcBef>
          <a:spcPct val="20000"/>
        </a:spcBef>
        <a:spcAft>
          <a:spcPct val="0"/>
        </a:spcAft>
        <a:buFont typeface="Arial" charset="0"/>
        <a:buChar char="»"/>
        <a:defRPr sz="16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8EC7-AF6D-4D3B-9F5C-FC37E57585D6}"/>
              </a:ext>
            </a:extLst>
          </p:cNvPr>
          <p:cNvSpPr>
            <a:spLocks noGrp="1"/>
          </p:cNvSpPr>
          <p:nvPr>
            <p:ph type="ctrTitle"/>
          </p:nvPr>
        </p:nvSpPr>
        <p:spPr>
          <a:xfrm>
            <a:off x="1828800" y="206074"/>
            <a:ext cx="10363200" cy="1470025"/>
          </a:xfrm>
        </p:spPr>
        <p:txBody>
          <a:bodyPr/>
          <a:lstStyle/>
          <a:p>
            <a:pPr algn="ctr"/>
            <a:r>
              <a:rPr lang="en-US" dirty="0"/>
              <a:t>502:  Creating a Safe Cub Environment</a:t>
            </a:r>
          </a:p>
        </p:txBody>
      </p:sp>
      <p:sp>
        <p:nvSpPr>
          <p:cNvPr id="3" name="Subtitle 2">
            <a:extLst>
              <a:ext uri="{FF2B5EF4-FFF2-40B4-BE49-F238E27FC236}">
                <a16:creationId xmlns:a16="http://schemas.microsoft.com/office/drawing/2014/main" id="{5B750AAF-E8D3-4C2B-A5AC-202E93827292}"/>
              </a:ext>
            </a:extLst>
          </p:cNvPr>
          <p:cNvSpPr>
            <a:spLocks noGrp="1"/>
          </p:cNvSpPr>
          <p:nvPr>
            <p:ph type="subTitle" idx="1"/>
          </p:nvPr>
        </p:nvSpPr>
        <p:spPr>
          <a:xfrm>
            <a:off x="2222008" y="4490207"/>
            <a:ext cx="9576783" cy="1899707"/>
          </a:xfrm>
        </p:spPr>
        <p:txBody>
          <a:bodyPr/>
          <a:lstStyle/>
          <a:p>
            <a:r>
              <a:rPr lang="en-US" dirty="0"/>
              <a:t>Rick Cordray</a:t>
            </a:r>
            <a:br>
              <a:rPr lang="en-US" dirty="0"/>
            </a:br>
            <a:r>
              <a:rPr lang="en-US" dirty="0"/>
              <a:t>Unit Commissioner, Pack 427</a:t>
            </a:r>
          </a:p>
          <a:p>
            <a:r>
              <a:rPr lang="en-US" dirty="0"/>
              <a:t>rick@cordray.org</a:t>
            </a:r>
            <a:br>
              <a:rPr lang="en-US" dirty="0"/>
            </a:br>
            <a:r>
              <a:rPr lang="en-US" sz="2000" dirty="0"/>
              <a:t>(Thanks to Kat Ressler for some of this material!)</a:t>
            </a:r>
          </a:p>
          <a:p>
            <a:endParaRPr lang="en-US" dirty="0"/>
          </a:p>
        </p:txBody>
      </p:sp>
      <p:pic>
        <p:nvPicPr>
          <p:cNvPr id="4" name="Picture 3">
            <a:extLst>
              <a:ext uri="{FF2B5EF4-FFF2-40B4-BE49-F238E27FC236}">
                <a16:creationId xmlns:a16="http://schemas.microsoft.com/office/drawing/2014/main" id="{ED8C6146-848E-0603-4E22-95F8B15D2A95}"/>
              </a:ext>
            </a:extLst>
          </p:cNvPr>
          <p:cNvPicPr>
            <a:picLocks noChangeAspect="1"/>
          </p:cNvPicPr>
          <p:nvPr/>
        </p:nvPicPr>
        <p:blipFill>
          <a:blip r:embed="rId2" cstate="email">
            <a:clrChange>
              <a:clrFrom>
                <a:srgbClr val="FF99CC"/>
              </a:clrFrom>
              <a:clrTo>
                <a:srgbClr val="FF99CC">
                  <a:alpha val="0"/>
                </a:srgbClr>
              </a:clrTo>
            </a:clrChange>
            <a:extLst>
              <a:ext uri="{28A0092B-C50C-407E-A947-70E740481C1C}">
                <a14:useLocalDpi xmlns:a14="http://schemas.microsoft.com/office/drawing/2010/main"/>
              </a:ext>
            </a:extLst>
          </a:blip>
          <a:stretch>
            <a:fillRect/>
          </a:stretch>
        </p:blipFill>
        <p:spPr>
          <a:xfrm>
            <a:off x="5555956" y="1471239"/>
            <a:ext cx="2917274" cy="2925905"/>
          </a:xfrm>
          <a:prstGeom prst="rect">
            <a:avLst/>
          </a:prstGeom>
        </p:spPr>
      </p:pic>
    </p:spTree>
    <p:extLst>
      <p:ext uri="{BB962C8B-B14F-4D97-AF65-F5344CB8AC3E}">
        <p14:creationId xmlns:p14="http://schemas.microsoft.com/office/powerpoint/2010/main" val="223045749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8D1F7-FC96-4899-B310-FA6E3FA435CF}"/>
              </a:ext>
            </a:extLst>
          </p:cNvPr>
          <p:cNvSpPr>
            <a:spLocks noGrp="1"/>
          </p:cNvSpPr>
          <p:nvPr>
            <p:ph type="title"/>
          </p:nvPr>
        </p:nvSpPr>
        <p:spPr>
          <a:xfrm>
            <a:off x="1848757" y="-2946"/>
            <a:ext cx="9777186" cy="1064304"/>
          </a:xfrm>
        </p:spPr>
        <p:txBody>
          <a:bodyPr/>
          <a:lstStyle/>
          <a:p>
            <a:pPr algn="ctr"/>
            <a:r>
              <a:rPr lang="en-US" altLang="en-US" dirty="0"/>
              <a:t>Welcome and Overview</a:t>
            </a:r>
            <a:endParaRPr lang="en-US" dirty="0"/>
          </a:p>
        </p:txBody>
      </p:sp>
      <p:sp>
        <p:nvSpPr>
          <p:cNvPr id="3" name="Content Placeholder 2"/>
          <p:cNvSpPr>
            <a:spLocks noGrp="1"/>
          </p:cNvSpPr>
          <p:nvPr>
            <p:ph idx="1"/>
          </p:nvPr>
        </p:nvSpPr>
        <p:spPr>
          <a:xfrm>
            <a:off x="2126343" y="974272"/>
            <a:ext cx="9652000" cy="5274128"/>
          </a:xfrm>
        </p:spPr>
        <p:txBody>
          <a:bodyPr/>
          <a:lstStyle/>
          <a:p>
            <a:pPr marL="0" indent="0" algn="ctr">
              <a:buNone/>
            </a:pPr>
            <a:r>
              <a:rPr lang="en-US" b="1" dirty="0">
                <a:solidFill>
                  <a:srgbClr val="FFC000"/>
                </a:solidFill>
              </a:rPr>
              <a:t>Welcome All </a:t>
            </a:r>
            <a:r>
              <a:rPr lang="en-US" sz="1800" b="1" dirty="0">
                <a:solidFill>
                  <a:srgbClr val="FFC000"/>
                </a:solidFill>
              </a:rPr>
              <a:t>– Please sign in by typing </a:t>
            </a:r>
            <a:r>
              <a:rPr lang="en-US" sz="1800" b="1" u="sng" dirty="0"/>
              <a:t>your name, pack number, and district</a:t>
            </a:r>
            <a:r>
              <a:rPr lang="en-US" sz="1800" b="1" u="sng" dirty="0">
                <a:solidFill>
                  <a:srgbClr val="FFC000"/>
                </a:solidFill>
              </a:rPr>
              <a:t> </a:t>
            </a:r>
            <a:r>
              <a:rPr lang="en-US" sz="1800" b="1" dirty="0">
                <a:solidFill>
                  <a:srgbClr val="FFC000"/>
                </a:solidFill>
              </a:rPr>
              <a:t>in the chat box. </a:t>
            </a:r>
          </a:p>
          <a:p>
            <a:pPr marL="0" indent="0" algn="ctr">
              <a:buNone/>
            </a:pPr>
            <a:endParaRPr lang="en-US" sz="1800" b="1" dirty="0">
              <a:solidFill>
                <a:srgbClr val="FFC000"/>
              </a:solidFill>
            </a:endParaRPr>
          </a:p>
          <a:p>
            <a:pPr marL="0" indent="0" algn="ctr">
              <a:buNone/>
            </a:pPr>
            <a:r>
              <a:rPr lang="en-US" sz="3200" dirty="0"/>
              <a:t>Agenda</a:t>
            </a:r>
            <a:endParaRPr lang="en-US" sz="3200" b="1" dirty="0"/>
          </a:p>
          <a:p>
            <a:pPr lvl="2"/>
            <a:r>
              <a:rPr lang="en-US" dirty="0"/>
              <a:t>Zoom courtesies</a:t>
            </a:r>
          </a:p>
          <a:p>
            <a:pPr lvl="2"/>
            <a:r>
              <a:rPr lang="en-US" dirty="0">
                <a:solidFill>
                  <a:srgbClr val="FFC000"/>
                </a:solidFill>
              </a:rPr>
              <a:t>Introductions</a:t>
            </a:r>
          </a:p>
          <a:p>
            <a:pPr lvl="2"/>
            <a:r>
              <a:rPr lang="en-US" dirty="0"/>
              <a:t>Diversity and Inclusion</a:t>
            </a:r>
          </a:p>
          <a:p>
            <a:pPr lvl="2"/>
            <a:r>
              <a:rPr lang="en-US" dirty="0">
                <a:solidFill>
                  <a:srgbClr val="FFC000"/>
                </a:solidFill>
              </a:rPr>
              <a:t>Practicing and Teaching Ethics</a:t>
            </a:r>
          </a:p>
          <a:p>
            <a:pPr lvl="2"/>
            <a:r>
              <a:rPr lang="en-US" dirty="0"/>
              <a:t>Talking to Cub Scouts</a:t>
            </a:r>
          </a:p>
          <a:p>
            <a:pPr lvl="2"/>
            <a:r>
              <a:rPr lang="en-US" dirty="0">
                <a:solidFill>
                  <a:srgbClr val="FFC000"/>
                </a:solidFill>
              </a:rPr>
              <a:t>Facilitating Youth Friendships</a:t>
            </a:r>
          </a:p>
          <a:p>
            <a:pPr lvl="2"/>
            <a:r>
              <a:rPr lang="en-US" dirty="0"/>
              <a:t>Engaging All Pack Members</a:t>
            </a:r>
          </a:p>
          <a:p>
            <a:pPr lvl="2"/>
            <a:r>
              <a:rPr lang="en-US" dirty="0">
                <a:solidFill>
                  <a:srgbClr val="FFC000"/>
                </a:solidFill>
              </a:rPr>
              <a:t>Closing Q and A</a:t>
            </a:r>
          </a:p>
          <a:p>
            <a:pPr marL="914400" lvl="2" indent="0">
              <a:buNone/>
            </a:pPr>
            <a:endParaRPr lang="en-US" sz="1600" dirty="0"/>
          </a:p>
        </p:txBody>
      </p:sp>
    </p:spTree>
    <p:extLst>
      <p:ext uri="{BB962C8B-B14F-4D97-AF65-F5344CB8AC3E}">
        <p14:creationId xmlns:p14="http://schemas.microsoft.com/office/powerpoint/2010/main" val="67658279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9EA6-5D8C-646E-3AB2-4CBE14837C5D}"/>
              </a:ext>
            </a:extLst>
          </p:cNvPr>
          <p:cNvSpPr>
            <a:spLocks noGrp="1"/>
          </p:cNvSpPr>
          <p:nvPr>
            <p:ph type="title"/>
          </p:nvPr>
        </p:nvSpPr>
        <p:spPr/>
        <p:txBody>
          <a:bodyPr/>
          <a:lstStyle/>
          <a:p>
            <a:r>
              <a:rPr lang="en-US" dirty="0"/>
              <a:t>Zoom courtesies</a:t>
            </a:r>
          </a:p>
        </p:txBody>
      </p:sp>
      <p:sp>
        <p:nvSpPr>
          <p:cNvPr id="3" name="Content Placeholder 2">
            <a:extLst>
              <a:ext uri="{FF2B5EF4-FFF2-40B4-BE49-F238E27FC236}">
                <a16:creationId xmlns:a16="http://schemas.microsoft.com/office/drawing/2014/main" id="{1B0A2711-519F-4A89-6B8A-E3A2E44CAFDF}"/>
              </a:ext>
            </a:extLst>
          </p:cNvPr>
          <p:cNvSpPr>
            <a:spLocks noGrp="1"/>
          </p:cNvSpPr>
          <p:nvPr>
            <p:ph idx="1"/>
          </p:nvPr>
        </p:nvSpPr>
        <p:spPr/>
        <p:txBody>
          <a:bodyPr/>
          <a:lstStyle/>
          <a:p>
            <a:r>
              <a:rPr lang="en-US" dirty="0"/>
              <a:t>Put your name in your Zoom window</a:t>
            </a:r>
          </a:p>
          <a:p>
            <a:pPr lvl="1"/>
            <a:r>
              <a:rPr lang="en-US" dirty="0"/>
              <a:t>If not already there, right-click, select “Rename”</a:t>
            </a:r>
          </a:p>
          <a:p>
            <a:r>
              <a:rPr lang="en-US" dirty="0"/>
              <a:t>Please turn on your camera if you have one</a:t>
            </a:r>
          </a:p>
          <a:p>
            <a:pPr lvl="1"/>
            <a:r>
              <a:rPr lang="en-US" dirty="0"/>
              <a:t>It’s really helpful for everyone to see everyone, even if we aren’t in the same room</a:t>
            </a:r>
          </a:p>
          <a:p>
            <a:r>
              <a:rPr lang="en-US" dirty="0"/>
              <a:t>In general, mute yourself when you aren’t speaking</a:t>
            </a:r>
          </a:p>
          <a:p>
            <a:pPr lvl="1"/>
            <a:r>
              <a:rPr lang="en-US" dirty="0"/>
              <a:t>And unmute when you are  </a:t>
            </a:r>
            <a:r>
              <a:rPr lang="en-US" dirty="0">
                <a:sym typeface="Wingdings" panose="05000000000000000000" pitchFamily="2" charset="2"/>
              </a:rPr>
              <a:t></a:t>
            </a:r>
          </a:p>
          <a:p>
            <a:r>
              <a:rPr lang="en-US" dirty="0">
                <a:sym typeface="Wingdings" panose="05000000000000000000" pitchFamily="2" charset="2"/>
              </a:rPr>
              <a:t>Feel free to ask questions or comment during the class, but if it can wait a bit, use the chat box</a:t>
            </a:r>
          </a:p>
          <a:p>
            <a:pPr lvl="1"/>
            <a:r>
              <a:rPr lang="en-US" dirty="0">
                <a:sym typeface="Wingdings" panose="05000000000000000000" pitchFamily="2" charset="2"/>
              </a:rPr>
              <a:t>At the end of the class, you can save any information, questions, etc. that have been written in the chat</a:t>
            </a:r>
            <a:endParaRPr lang="en-US" dirty="0"/>
          </a:p>
        </p:txBody>
      </p:sp>
    </p:spTree>
    <p:extLst>
      <p:ext uri="{BB962C8B-B14F-4D97-AF65-F5344CB8AC3E}">
        <p14:creationId xmlns:p14="http://schemas.microsoft.com/office/powerpoint/2010/main" val="356559102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99FAC-849D-4D91-855C-D691338C782E}"/>
              </a:ext>
            </a:extLst>
          </p:cNvPr>
          <p:cNvSpPr>
            <a:spLocks noGrp="1"/>
          </p:cNvSpPr>
          <p:nvPr>
            <p:ph type="title"/>
          </p:nvPr>
        </p:nvSpPr>
        <p:spPr/>
        <p:txBody>
          <a:bodyPr/>
          <a:lstStyle/>
          <a:p>
            <a:r>
              <a:rPr lang="en-US" dirty="0">
                <a:solidFill>
                  <a:srgbClr val="FFC000"/>
                </a:solidFill>
              </a:rPr>
              <a:t>Course Description</a:t>
            </a:r>
          </a:p>
        </p:txBody>
      </p:sp>
      <p:sp>
        <p:nvSpPr>
          <p:cNvPr id="3" name="Content Placeholder 2">
            <a:extLst>
              <a:ext uri="{FF2B5EF4-FFF2-40B4-BE49-F238E27FC236}">
                <a16:creationId xmlns:a16="http://schemas.microsoft.com/office/drawing/2014/main" id="{D199282F-87BA-4587-96C3-3E32AAB413A8}"/>
              </a:ext>
            </a:extLst>
          </p:cNvPr>
          <p:cNvSpPr>
            <a:spLocks noGrp="1"/>
          </p:cNvSpPr>
          <p:nvPr>
            <p:ph idx="1"/>
          </p:nvPr>
        </p:nvSpPr>
        <p:spPr/>
        <p:txBody>
          <a:bodyPr/>
          <a:lstStyle/>
          <a:p>
            <a:pPr marL="0" indent="0" algn="ctr">
              <a:buNone/>
            </a:pPr>
            <a:r>
              <a:rPr lang="en-US" sz="2800" dirty="0">
                <a:effectLst/>
                <a:latin typeface="Bookman Old Style" panose="02050604050505020204" pitchFamily="18" charset="0"/>
                <a:ea typeface="Calibri" panose="020F0502020204030204" pitchFamily="34" charset="0"/>
                <a:cs typeface="Times New Roman" panose="02020603050405020304" pitchFamily="18" charset="0"/>
              </a:rPr>
              <a:t>Ethically leading a Cub Pack.  </a:t>
            </a:r>
            <a:br>
              <a:rPr lang="en-US" sz="2800" dirty="0">
                <a:effectLst/>
                <a:latin typeface="Bookman Old Style" panose="02050604050505020204" pitchFamily="18" charset="0"/>
                <a:ea typeface="Calibri" panose="020F0502020204030204" pitchFamily="34" charset="0"/>
                <a:cs typeface="Times New Roman" panose="02020603050405020304" pitchFamily="18" charset="0"/>
              </a:rPr>
            </a:br>
            <a:endParaRPr lang="en-US" sz="2800" dirty="0">
              <a:effectLst/>
              <a:latin typeface="Bookman Old Style" panose="02050604050505020204" pitchFamily="18" charset="0"/>
              <a:ea typeface="Calibri" panose="020F0502020204030204" pitchFamily="34" charset="0"/>
              <a:cs typeface="Times New Roman" panose="02020603050405020304" pitchFamily="18" charset="0"/>
            </a:endParaRPr>
          </a:p>
          <a:p>
            <a:pPr marL="0" indent="0" algn="ctr">
              <a:buNone/>
            </a:pPr>
            <a:r>
              <a:rPr lang="en-US" sz="2800" dirty="0">
                <a:effectLst/>
                <a:latin typeface="Bookman Old Style" panose="02050604050505020204" pitchFamily="18" charset="0"/>
                <a:ea typeface="Calibri" panose="020F0502020204030204" pitchFamily="34" charset="0"/>
                <a:cs typeface="Times New Roman" panose="02020603050405020304" pitchFamily="18" charset="0"/>
              </a:rPr>
              <a:t>Practicing and teaching ethics to helping facilitate friendships and involvement in the pack.  </a:t>
            </a:r>
            <a:br>
              <a:rPr lang="en-US" sz="2800" dirty="0">
                <a:effectLst/>
                <a:latin typeface="Bookman Old Style" panose="02050604050505020204" pitchFamily="18" charset="0"/>
                <a:ea typeface="Calibri" panose="020F0502020204030204" pitchFamily="34" charset="0"/>
                <a:cs typeface="Times New Roman" panose="02020603050405020304" pitchFamily="18" charset="0"/>
              </a:rPr>
            </a:br>
            <a:endParaRPr lang="en-US" sz="2800" dirty="0">
              <a:effectLst/>
              <a:latin typeface="Bookman Old Style" panose="02050604050505020204" pitchFamily="18" charset="0"/>
              <a:ea typeface="Calibri" panose="020F0502020204030204" pitchFamily="34" charset="0"/>
              <a:cs typeface="Times New Roman" panose="02020603050405020304" pitchFamily="18" charset="0"/>
            </a:endParaRPr>
          </a:p>
          <a:p>
            <a:pPr marL="0" indent="0" algn="ctr">
              <a:buNone/>
            </a:pPr>
            <a:r>
              <a:rPr lang="en-US" sz="2800" dirty="0">
                <a:effectLst/>
                <a:latin typeface="Bookman Old Style" panose="02050604050505020204" pitchFamily="18" charset="0"/>
                <a:ea typeface="Calibri" panose="020F0502020204030204" pitchFamily="34" charset="0"/>
                <a:cs typeface="Times New Roman" panose="02020603050405020304" pitchFamily="18" charset="0"/>
              </a:rPr>
              <a:t>Putting fun into your safe and educational fundamentals.</a:t>
            </a:r>
          </a:p>
          <a:p>
            <a:pPr marL="0" indent="0" algn="ctr">
              <a:buNone/>
            </a:pPr>
            <a:r>
              <a:rPr lang="en-US" sz="4000" dirty="0"/>
              <a:t>What Does it Mean to You?  What Do You Hope to Gain?</a:t>
            </a:r>
            <a:endParaRPr lang="en-US" sz="2800" dirty="0">
              <a:latin typeface="Bookman Old Style" panose="02050604050505020204" pitchFamily="18" charset="0"/>
            </a:endParaRPr>
          </a:p>
        </p:txBody>
      </p:sp>
    </p:spTree>
    <p:extLst>
      <p:ext uri="{BB962C8B-B14F-4D97-AF65-F5344CB8AC3E}">
        <p14:creationId xmlns:p14="http://schemas.microsoft.com/office/powerpoint/2010/main" val="181701701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8D1F7-FC96-4899-B310-FA6E3FA435CF}"/>
              </a:ext>
            </a:extLst>
          </p:cNvPr>
          <p:cNvSpPr>
            <a:spLocks noGrp="1"/>
          </p:cNvSpPr>
          <p:nvPr>
            <p:ph type="title"/>
          </p:nvPr>
        </p:nvSpPr>
        <p:spPr/>
        <p:txBody>
          <a:bodyPr/>
          <a:lstStyle/>
          <a:p>
            <a:r>
              <a:rPr lang="en-US" altLang="en-US" dirty="0">
                <a:solidFill>
                  <a:srgbClr val="FFC000"/>
                </a:solidFill>
              </a:rPr>
              <a:t>Introductions</a:t>
            </a:r>
            <a:endParaRPr lang="en-US" dirty="0">
              <a:solidFill>
                <a:srgbClr val="FFC000"/>
              </a:solidFill>
            </a:endParaRPr>
          </a:p>
        </p:txBody>
      </p:sp>
      <p:sp>
        <p:nvSpPr>
          <p:cNvPr id="3" name="Content Placeholder 2"/>
          <p:cNvSpPr>
            <a:spLocks noGrp="1"/>
          </p:cNvSpPr>
          <p:nvPr>
            <p:ph idx="1"/>
          </p:nvPr>
        </p:nvSpPr>
        <p:spPr>
          <a:xfrm>
            <a:off x="1816101" y="1303339"/>
            <a:ext cx="9652000" cy="1886176"/>
          </a:xfrm>
        </p:spPr>
        <p:txBody>
          <a:bodyPr/>
          <a:lstStyle/>
          <a:p>
            <a:pPr marL="114300" indent="0" algn="ctr">
              <a:buNone/>
            </a:pPr>
            <a:r>
              <a:rPr lang="en-US" sz="3200" dirty="0"/>
              <a:t>Go around the group and introduce ourselves – name, primary position, and something you hope to learn from this class.</a:t>
            </a:r>
          </a:p>
          <a:p>
            <a:pPr marL="114300" indent="0" algn="ctr">
              <a:buNone/>
            </a:pPr>
            <a:endParaRPr lang="en-US" sz="3800" dirty="0">
              <a:latin typeface="Baskerville Old Face" panose="02020602080505020303" pitchFamily="18" charset="0"/>
            </a:endParaRPr>
          </a:p>
          <a:p>
            <a:pPr marL="114300" indent="0" algn="ctr">
              <a:buNone/>
            </a:pPr>
            <a:endParaRPr lang="en-US" sz="3800" dirty="0">
              <a:latin typeface="Baskerville Old Face" panose="02020602080505020303" pitchFamily="18" charset="0"/>
            </a:endParaRPr>
          </a:p>
          <a:p>
            <a:pPr marL="114300" indent="0" algn="ctr">
              <a:buNone/>
            </a:pPr>
            <a:endParaRPr lang="en-US" sz="3800" dirty="0"/>
          </a:p>
          <a:p>
            <a:pPr marL="114300" indent="0">
              <a:buNone/>
            </a:pPr>
            <a:endParaRPr lang="en-US" sz="3800" dirty="0"/>
          </a:p>
          <a:p>
            <a:pPr marL="114300" indent="0">
              <a:buNone/>
            </a:pPr>
            <a:endParaRPr lang="en-US" sz="3200" dirty="0"/>
          </a:p>
        </p:txBody>
      </p:sp>
      <p:pic>
        <p:nvPicPr>
          <p:cNvPr id="5" name="Picture 4">
            <a:extLst>
              <a:ext uri="{FF2B5EF4-FFF2-40B4-BE49-F238E27FC236}">
                <a16:creationId xmlns:a16="http://schemas.microsoft.com/office/drawing/2014/main" id="{750FD452-C75E-FE8C-D2B8-6BF8E53E7E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29476" y="2921725"/>
            <a:ext cx="3625250" cy="3214903"/>
          </a:xfrm>
          <a:prstGeom prst="rect">
            <a:avLst/>
          </a:prstGeom>
        </p:spPr>
      </p:pic>
    </p:spTree>
    <p:extLst>
      <p:ext uri="{BB962C8B-B14F-4D97-AF65-F5344CB8AC3E}">
        <p14:creationId xmlns:p14="http://schemas.microsoft.com/office/powerpoint/2010/main" val="25680962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8D1F7-FC96-4899-B310-FA6E3FA435CF}"/>
              </a:ext>
            </a:extLst>
          </p:cNvPr>
          <p:cNvSpPr>
            <a:spLocks noGrp="1"/>
          </p:cNvSpPr>
          <p:nvPr>
            <p:ph type="title"/>
          </p:nvPr>
        </p:nvSpPr>
        <p:spPr/>
        <p:txBody>
          <a:bodyPr/>
          <a:lstStyle/>
          <a:p>
            <a:r>
              <a:rPr lang="en-US" dirty="0"/>
              <a:t>Diversity and Inclusion</a:t>
            </a:r>
          </a:p>
        </p:txBody>
      </p:sp>
      <p:sp>
        <p:nvSpPr>
          <p:cNvPr id="3" name="Content Placeholder 2"/>
          <p:cNvSpPr>
            <a:spLocks noGrp="1"/>
          </p:cNvSpPr>
          <p:nvPr>
            <p:ph idx="1"/>
          </p:nvPr>
        </p:nvSpPr>
        <p:spPr>
          <a:xfrm>
            <a:off x="1954635" y="1600201"/>
            <a:ext cx="9932565" cy="4525963"/>
          </a:xfrm>
        </p:spPr>
        <p:txBody>
          <a:bodyPr/>
          <a:lstStyle/>
          <a:p>
            <a:r>
              <a:rPr lang="en-US" sz="2400" dirty="0"/>
              <a:t>Thing about a library…</a:t>
            </a:r>
          </a:p>
          <a:p>
            <a:r>
              <a:rPr lang="en-US" sz="2400" dirty="0"/>
              <a:t>So many books to choose from!</a:t>
            </a:r>
          </a:p>
          <a:p>
            <a:r>
              <a:rPr lang="en-US" sz="2400" dirty="0"/>
              <a:t>The world would be very boring if we all thought alike and had exactly the same experiences.  Fortunately, the world isn’t like that</a:t>
            </a:r>
          </a:p>
          <a:p>
            <a:r>
              <a:rPr lang="en-US" sz="2400" dirty="0"/>
              <a:t>Assertion:  Scouting/Life improves if we ensure a diversity of thought with different people helping with different tasks</a:t>
            </a:r>
          </a:p>
          <a:p>
            <a:r>
              <a:rPr lang="en-US" sz="2400" dirty="0"/>
              <a:t>Keep activities diverse to appeal to the broadest amount of scouts</a:t>
            </a:r>
          </a:p>
          <a:p>
            <a:r>
              <a:rPr lang="en-US" sz="2400" dirty="0"/>
              <a:t>Let each Den take on a Pack Meeting and create and implement their plans (start with Webs in Aug/Sept, end with Tigers in June)</a:t>
            </a:r>
          </a:p>
          <a:p>
            <a:r>
              <a:rPr lang="en-US" sz="2400" dirty="0"/>
              <a:t>Ensure all leaders are position trained to have the basic skills to handle issues</a:t>
            </a:r>
          </a:p>
          <a:p>
            <a:endParaRPr lang="en-US" dirty="0"/>
          </a:p>
          <a:p>
            <a:endParaRPr lang="en-US" dirty="0"/>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2C42433F-67DB-D6AB-C0A8-68F6210AB9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03958" y="320242"/>
            <a:ext cx="2850060" cy="1756034"/>
          </a:xfrm>
          <a:prstGeom prst="rect">
            <a:avLst/>
          </a:prstGeom>
        </p:spPr>
      </p:pic>
    </p:spTree>
    <p:extLst>
      <p:ext uri="{BB962C8B-B14F-4D97-AF65-F5344CB8AC3E}">
        <p14:creationId xmlns:p14="http://schemas.microsoft.com/office/powerpoint/2010/main" val="394943521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A90A1-B19A-4DD6-B484-11078B1EF62D}"/>
              </a:ext>
            </a:extLst>
          </p:cNvPr>
          <p:cNvSpPr>
            <a:spLocks noGrp="1"/>
          </p:cNvSpPr>
          <p:nvPr>
            <p:ph type="title"/>
          </p:nvPr>
        </p:nvSpPr>
        <p:spPr/>
        <p:txBody>
          <a:bodyPr/>
          <a:lstStyle/>
          <a:p>
            <a:r>
              <a:rPr lang="en-US" dirty="0"/>
              <a:t>Discussion Questions </a:t>
            </a:r>
          </a:p>
        </p:txBody>
      </p:sp>
      <p:sp>
        <p:nvSpPr>
          <p:cNvPr id="3" name="Content Placeholder 2">
            <a:extLst>
              <a:ext uri="{FF2B5EF4-FFF2-40B4-BE49-F238E27FC236}">
                <a16:creationId xmlns:a16="http://schemas.microsoft.com/office/drawing/2014/main" id="{2F5E0D74-EDD6-489E-9E1E-693846038446}"/>
              </a:ext>
            </a:extLst>
          </p:cNvPr>
          <p:cNvSpPr>
            <a:spLocks noGrp="1"/>
          </p:cNvSpPr>
          <p:nvPr>
            <p:ph idx="1"/>
          </p:nvPr>
        </p:nvSpPr>
        <p:spPr/>
        <p:txBody>
          <a:bodyPr/>
          <a:lstStyle/>
          <a:p>
            <a:r>
              <a:rPr lang="en-US" sz="3200" dirty="0"/>
              <a:t>How do we keep Diversity in our thoughts, ideas, and activities?  </a:t>
            </a:r>
          </a:p>
          <a:p>
            <a:r>
              <a:rPr lang="en-US" sz="3200" dirty="0"/>
              <a:t>How do we embrace Diversity to keep it cultivated in our Packs?</a:t>
            </a:r>
          </a:p>
          <a:p>
            <a:r>
              <a:rPr lang="en-US" sz="3200" dirty="0"/>
              <a:t>What do we do when we hit resistance?</a:t>
            </a:r>
          </a:p>
          <a:p>
            <a:endParaRPr lang="en-US" dirty="0"/>
          </a:p>
        </p:txBody>
      </p:sp>
      <p:pic>
        <p:nvPicPr>
          <p:cNvPr id="1026" name="Picture 2" descr="Pointers for Writing Book Discussion Questions - Zoe M. McCarthy">
            <a:extLst>
              <a:ext uri="{FF2B5EF4-FFF2-40B4-BE49-F238E27FC236}">
                <a16:creationId xmlns:a16="http://schemas.microsoft.com/office/drawing/2014/main" id="{8DA4C73B-8EBF-5670-FAB9-A5359A5EEEBA}"/>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608716" y="160336"/>
            <a:ext cx="3316812" cy="1316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99098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0AD-273A-4AFE-A177-1915E20F435A}"/>
              </a:ext>
            </a:extLst>
          </p:cNvPr>
          <p:cNvSpPr>
            <a:spLocks noGrp="1"/>
          </p:cNvSpPr>
          <p:nvPr>
            <p:ph type="title"/>
          </p:nvPr>
        </p:nvSpPr>
        <p:spPr/>
        <p:txBody>
          <a:bodyPr/>
          <a:lstStyle/>
          <a:p>
            <a:r>
              <a:rPr lang="en-US" dirty="0">
                <a:solidFill>
                  <a:srgbClr val="FFC000"/>
                </a:solidFill>
              </a:rPr>
              <a:t>Practicing and Teaching Ethics</a:t>
            </a:r>
            <a:br>
              <a:rPr lang="en-US" dirty="0">
                <a:solidFill>
                  <a:srgbClr val="FFC000"/>
                </a:solidFill>
              </a:rPr>
            </a:br>
            <a:r>
              <a:rPr lang="en-US" dirty="0">
                <a:solidFill>
                  <a:srgbClr val="FFC000"/>
                </a:solidFill>
              </a:rPr>
              <a:t>and Ethical Decision Making </a:t>
            </a:r>
          </a:p>
        </p:txBody>
      </p:sp>
      <p:sp>
        <p:nvSpPr>
          <p:cNvPr id="6" name="TextBox 5">
            <a:extLst>
              <a:ext uri="{FF2B5EF4-FFF2-40B4-BE49-F238E27FC236}">
                <a16:creationId xmlns:a16="http://schemas.microsoft.com/office/drawing/2014/main" id="{44221100-62C4-BC07-84E9-2CDA7BE14DC4}"/>
              </a:ext>
            </a:extLst>
          </p:cNvPr>
          <p:cNvSpPr txBox="1"/>
          <p:nvPr/>
        </p:nvSpPr>
        <p:spPr>
          <a:xfrm>
            <a:off x="1997083" y="2226210"/>
            <a:ext cx="9519557"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FFC000"/>
                </a:solidFill>
              </a:rPr>
              <a:t>Explain – </a:t>
            </a:r>
            <a:r>
              <a:rPr lang="en-US" sz="2400" dirty="0">
                <a:solidFill>
                  <a:schemeClr val="bg1"/>
                </a:solidFill>
              </a:rPr>
              <a:t>introduce and explain the concept that you are teaching – in this case, ethical decision making, and moral codes</a:t>
            </a:r>
          </a:p>
          <a:p>
            <a:pPr marL="342900" indent="-342900">
              <a:buFont typeface="Arial" panose="020B0604020202020204" pitchFamily="34" charset="0"/>
              <a:buChar char="•"/>
            </a:pPr>
            <a:r>
              <a:rPr lang="en-US" sz="2400" dirty="0">
                <a:solidFill>
                  <a:srgbClr val="FFC000"/>
                </a:solidFill>
              </a:rPr>
              <a:t>Demonstrate – </a:t>
            </a:r>
            <a:r>
              <a:rPr lang="en-US" sz="2400" dirty="0">
                <a:solidFill>
                  <a:schemeClr val="bg1"/>
                </a:solidFill>
              </a:rPr>
              <a:t>demonstrate how to use the explained concept while the scouts watch and take note of how you have done the task</a:t>
            </a:r>
          </a:p>
          <a:p>
            <a:pPr marL="342900" indent="-342900">
              <a:buFont typeface="Arial" panose="020B0604020202020204" pitchFamily="34" charset="0"/>
              <a:buChar char="•"/>
            </a:pPr>
            <a:r>
              <a:rPr lang="en-US" sz="2400" dirty="0">
                <a:solidFill>
                  <a:srgbClr val="FFC000"/>
                </a:solidFill>
              </a:rPr>
              <a:t>Guide – </a:t>
            </a:r>
            <a:r>
              <a:rPr lang="en-US" sz="2400" dirty="0">
                <a:solidFill>
                  <a:schemeClr val="bg1"/>
                </a:solidFill>
              </a:rPr>
              <a:t>guide the scouts through doing the task on their own, while you supervise and give hints and tips when needed</a:t>
            </a:r>
          </a:p>
          <a:p>
            <a:pPr marL="342900" indent="-342900">
              <a:buFont typeface="Arial" panose="020B0604020202020204" pitchFamily="34" charset="0"/>
              <a:buChar char="•"/>
            </a:pPr>
            <a:r>
              <a:rPr lang="en-US" sz="2400" dirty="0">
                <a:solidFill>
                  <a:srgbClr val="FFC000"/>
                </a:solidFill>
              </a:rPr>
              <a:t>Enable – </a:t>
            </a:r>
            <a:r>
              <a:rPr lang="en-US" sz="2400" dirty="0">
                <a:solidFill>
                  <a:schemeClr val="bg1"/>
                </a:solidFill>
              </a:rPr>
              <a:t>supervise scouts and watch them perform the skill.  Only provide assistance if absolutely needed, otherwise ask leading questions to enable the scouts to perform each skill independently.  </a:t>
            </a:r>
          </a:p>
        </p:txBody>
      </p:sp>
      <p:pic>
        <p:nvPicPr>
          <p:cNvPr id="3074" name="Picture 2" descr="Trainers Edge at Sensata">
            <a:extLst>
              <a:ext uri="{FF2B5EF4-FFF2-40B4-BE49-F238E27FC236}">
                <a16:creationId xmlns:a16="http://schemas.microsoft.com/office/drawing/2014/main" id="{477152C3-88AF-165A-1505-156CFE0C065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20197" y="580512"/>
            <a:ext cx="2574917" cy="1345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81093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0AD-273A-4AFE-A177-1915E20F435A}"/>
              </a:ext>
            </a:extLst>
          </p:cNvPr>
          <p:cNvSpPr>
            <a:spLocks noGrp="1"/>
          </p:cNvSpPr>
          <p:nvPr>
            <p:ph type="title"/>
          </p:nvPr>
        </p:nvSpPr>
        <p:spPr/>
        <p:txBody>
          <a:bodyPr/>
          <a:lstStyle/>
          <a:p>
            <a:r>
              <a:rPr lang="en-US" dirty="0">
                <a:solidFill>
                  <a:srgbClr val="FFC000"/>
                </a:solidFill>
              </a:rPr>
              <a:t>Practicing and Teaching Ethics - EDGE</a:t>
            </a:r>
          </a:p>
        </p:txBody>
      </p:sp>
      <p:sp>
        <p:nvSpPr>
          <p:cNvPr id="3" name="Content Placeholder 2">
            <a:extLst>
              <a:ext uri="{FF2B5EF4-FFF2-40B4-BE49-F238E27FC236}">
                <a16:creationId xmlns:a16="http://schemas.microsoft.com/office/drawing/2014/main" id="{7E29EFA4-073F-423A-B2F0-9781E2E31042}"/>
              </a:ext>
            </a:extLst>
          </p:cNvPr>
          <p:cNvSpPr>
            <a:spLocks noGrp="1"/>
          </p:cNvSpPr>
          <p:nvPr>
            <p:ph idx="1"/>
          </p:nvPr>
        </p:nvSpPr>
        <p:spPr>
          <a:xfrm>
            <a:off x="2148566" y="1835924"/>
            <a:ext cx="9652000" cy="1365831"/>
          </a:xfrm>
        </p:spPr>
        <p:txBody>
          <a:bodyPr/>
          <a:lstStyle/>
          <a:p>
            <a:pPr marL="0" marR="0" lvl="0" indent="0">
              <a:lnSpc>
                <a:spcPct val="107000"/>
              </a:lnSpc>
              <a:spcBef>
                <a:spcPts val="0"/>
              </a:spcBef>
              <a:spcAft>
                <a:spcPts val="0"/>
              </a:spcAft>
              <a:buNone/>
            </a:pPr>
            <a:r>
              <a:rPr lang="en-US" sz="3200" b="1" i="1" dirty="0">
                <a:solidFill>
                  <a:srgbClr val="FFC000"/>
                </a:solidFill>
                <a:latin typeface="Baskerville Old Face" panose="02020602080505020303" pitchFamily="18" charset="0"/>
                <a:ea typeface="Calibri" panose="020F0502020204030204" pitchFamily="34" charset="0"/>
                <a:cs typeface="Times New Roman" panose="02020603050405020304" pitchFamily="18" charset="0"/>
              </a:rPr>
              <a:t>Explain</a:t>
            </a:r>
            <a:r>
              <a:rPr lang="en-US" sz="2400" dirty="0">
                <a:latin typeface="Baskerville Old Face" panose="02020602080505020303" pitchFamily="18"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endParaRPr lang="en-US" sz="2400" dirty="0">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400" dirty="0">
                <a:ea typeface="Calibri" panose="020F0502020204030204" pitchFamily="34" charset="0"/>
                <a:cs typeface="Times New Roman" panose="02020603050405020304" pitchFamily="18" charset="0"/>
              </a:rPr>
              <a:t>The Scout Law, Oath, Outdoor Code, Code of Conducts – take the time to recite AND explain these foundational morals and principles to our scouts at each rank, meeting, and gathering.  </a:t>
            </a:r>
          </a:p>
          <a:p>
            <a:pPr>
              <a:lnSpc>
                <a:spcPct val="107000"/>
              </a:lnSpc>
              <a:spcBef>
                <a:spcPts val="0"/>
              </a:spcBef>
              <a:spcAft>
                <a:spcPts val="0"/>
              </a:spcAft>
            </a:pPr>
            <a:endParaRPr lang="en-US" sz="2400" dirty="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400" dirty="0">
                <a:ea typeface="Calibri" panose="020F0502020204030204" pitchFamily="34" charset="0"/>
                <a:cs typeface="Times New Roman" panose="02020603050405020304" pitchFamily="18" charset="0"/>
              </a:rPr>
              <a:t>Choose one to focus on each month.  Utilize these principles to highlight why we act how we do.  It shouldn’t just be a memorized list – try out of order, using matching games, etc.  </a:t>
            </a:r>
          </a:p>
          <a:p>
            <a:pPr marL="0" marR="0" lvl="0" indent="0">
              <a:lnSpc>
                <a:spcPct val="107000"/>
              </a:lnSpc>
              <a:spcBef>
                <a:spcPts val="0"/>
              </a:spcBef>
              <a:spcAft>
                <a:spcPts val="0"/>
              </a:spcAft>
              <a:buNone/>
            </a:pPr>
            <a:endParaRPr lang="en-US" sz="2400" dirty="0">
              <a:latin typeface="Baskerville Old Face" panose="02020602080505020303" pitchFamily="18"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2400" dirty="0">
              <a:latin typeface="Baskerville Old Face" panose="02020602080505020303"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4221100-62C4-BC07-84E9-2CDA7BE14DC4}"/>
              </a:ext>
            </a:extLst>
          </p:cNvPr>
          <p:cNvSpPr txBox="1"/>
          <p:nvPr/>
        </p:nvSpPr>
        <p:spPr>
          <a:xfrm>
            <a:off x="2503714" y="1167073"/>
            <a:ext cx="8049985" cy="369332"/>
          </a:xfrm>
          <a:prstGeom prst="rect">
            <a:avLst/>
          </a:prstGeom>
          <a:noFill/>
        </p:spPr>
        <p:txBody>
          <a:bodyPr wrap="square" rtlCol="0">
            <a:spAutoFit/>
          </a:bodyPr>
          <a:lstStyle/>
          <a:p>
            <a:pPr algn="ctr"/>
            <a:r>
              <a:rPr lang="en-US" i="1" dirty="0">
                <a:solidFill>
                  <a:srgbClr val="FF6600"/>
                </a:solidFill>
              </a:rPr>
              <a:t>EDGE – Explain, Demonstrate, Guide, Enable</a:t>
            </a:r>
            <a:endParaRPr lang="en-US" dirty="0">
              <a:solidFill>
                <a:schemeClr val="bg1"/>
              </a:solidFill>
            </a:endParaRPr>
          </a:p>
        </p:txBody>
      </p:sp>
    </p:spTree>
    <p:extLst>
      <p:ext uri="{BB962C8B-B14F-4D97-AF65-F5344CB8AC3E}">
        <p14:creationId xmlns:p14="http://schemas.microsoft.com/office/powerpoint/2010/main" val="26121335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0AD-273A-4AFE-A177-1915E20F435A}"/>
              </a:ext>
            </a:extLst>
          </p:cNvPr>
          <p:cNvSpPr>
            <a:spLocks noGrp="1"/>
          </p:cNvSpPr>
          <p:nvPr>
            <p:ph type="title"/>
          </p:nvPr>
        </p:nvSpPr>
        <p:spPr>
          <a:xfrm>
            <a:off x="2235200" y="388938"/>
            <a:ext cx="9652000" cy="1143000"/>
          </a:xfrm>
        </p:spPr>
        <p:txBody>
          <a:bodyPr/>
          <a:lstStyle/>
          <a:p>
            <a:pPr algn="ctr"/>
            <a:r>
              <a:rPr lang="en-US" dirty="0">
                <a:solidFill>
                  <a:srgbClr val="FFC000"/>
                </a:solidFill>
              </a:rPr>
              <a:t>Practicing and Teaching Ethics – EDGE</a:t>
            </a:r>
            <a:br>
              <a:rPr lang="en-US" dirty="0">
                <a:solidFill>
                  <a:srgbClr val="FFC000"/>
                </a:solidFill>
              </a:rPr>
            </a:br>
            <a:r>
              <a:rPr lang="en-US" sz="2000" i="1" dirty="0" err="1">
                <a:solidFill>
                  <a:srgbClr val="FF6600"/>
                </a:solidFill>
              </a:rPr>
              <a:t>EDGE</a:t>
            </a:r>
            <a:r>
              <a:rPr lang="en-US" sz="2000" i="1" dirty="0">
                <a:solidFill>
                  <a:srgbClr val="FF6600"/>
                </a:solidFill>
              </a:rPr>
              <a:t> – Explain, Demonstrate, Guide, Enable</a:t>
            </a:r>
            <a:br>
              <a:rPr lang="en-US" dirty="0">
                <a:solidFill>
                  <a:schemeClr val="bg1"/>
                </a:solidFill>
              </a:rPr>
            </a:br>
            <a:endParaRPr lang="en-US" dirty="0">
              <a:solidFill>
                <a:srgbClr val="FFC000"/>
              </a:solidFill>
            </a:endParaRPr>
          </a:p>
        </p:txBody>
      </p:sp>
      <p:sp>
        <p:nvSpPr>
          <p:cNvPr id="4" name="TextBox 3">
            <a:extLst>
              <a:ext uri="{FF2B5EF4-FFF2-40B4-BE49-F238E27FC236}">
                <a16:creationId xmlns:a16="http://schemas.microsoft.com/office/drawing/2014/main" id="{1E8E791D-0224-EDC4-FCF4-2E460D44DEBA}"/>
              </a:ext>
            </a:extLst>
          </p:cNvPr>
          <p:cNvSpPr txBox="1"/>
          <p:nvPr/>
        </p:nvSpPr>
        <p:spPr>
          <a:xfrm>
            <a:off x="1920224" y="1218430"/>
            <a:ext cx="9966976" cy="4782463"/>
          </a:xfrm>
          <a:prstGeom prst="rect">
            <a:avLst/>
          </a:prstGeom>
          <a:noFill/>
        </p:spPr>
        <p:txBody>
          <a:bodyPr wrap="square" rtlCol="0">
            <a:spAutoFit/>
          </a:bodyPr>
          <a:lstStyle/>
          <a:p>
            <a:pPr marL="0" marR="0" lvl="0" indent="0">
              <a:lnSpc>
                <a:spcPct val="107000"/>
              </a:lnSpc>
              <a:spcBef>
                <a:spcPts val="0"/>
              </a:spcBef>
              <a:spcAft>
                <a:spcPts val="0"/>
              </a:spcAft>
              <a:buNone/>
            </a:pPr>
            <a:r>
              <a:rPr lang="en-US" sz="2800" b="1" i="1" dirty="0">
                <a:solidFill>
                  <a:srgbClr val="FFC000"/>
                </a:solidFill>
                <a:latin typeface="Baskerville Old Face" panose="02020602080505020303" pitchFamily="18" charset="0"/>
                <a:ea typeface="Calibri" panose="020F0502020204030204" pitchFamily="34" charset="0"/>
                <a:cs typeface="Times New Roman" panose="02020603050405020304" pitchFamily="18" charset="0"/>
              </a:rPr>
              <a:t>Demonstrate</a:t>
            </a:r>
            <a:endParaRPr lang="en-US" sz="2800" b="1" i="1"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Discuss and brainstorm ideas on how to live our values</a:t>
            </a:r>
          </a:p>
          <a:p>
            <a:pPr marL="342900" marR="0" lvl="0" indent="-342900">
              <a:lnSpc>
                <a:spcPct val="107000"/>
              </a:lnSpc>
              <a:spcBef>
                <a:spcPts val="0"/>
              </a:spcBef>
              <a:spcAft>
                <a:spcPts val="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BE A ROLE MODEL in these principles and ethics!</a:t>
            </a:r>
          </a:p>
          <a:p>
            <a:pPr marL="342900" marR="0" lvl="0" indent="-342900">
              <a:lnSpc>
                <a:spcPct val="107000"/>
              </a:lnSpc>
              <a:spcBef>
                <a:spcPts val="0"/>
              </a:spcBef>
              <a:spcAft>
                <a:spcPts val="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Does who you are in the mirror match who you are in your heart?  When no one is looking, when you will not get credit for taking the moral high road, do you still take it?  </a:t>
            </a:r>
          </a:p>
          <a:p>
            <a:pPr marL="342900" marR="0" lvl="0" indent="-342900">
              <a:lnSpc>
                <a:spcPct val="107000"/>
              </a:lnSpc>
              <a:spcBef>
                <a:spcPts val="0"/>
              </a:spcBef>
              <a:spcAft>
                <a:spcPts val="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Morality is easy when you will be rewarded.  </a:t>
            </a:r>
          </a:p>
          <a:p>
            <a:pPr marL="342900" marR="0" lvl="0" indent="-342900">
              <a:lnSpc>
                <a:spcPct val="107000"/>
              </a:lnSpc>
              <a:spcBef>
                <a:spcPts val="0"/>
              </a:spcBef>
              <a:spcAft>
                <a:spcPts val="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Morality is harder but more meaningful when we act regardless of our desire to win, look good, or be rewarded, but according to our shared values and ethics</a:t>
            </a:r>
          </a:p>
          <a:p>
            <a:pPr marL="342900" marR="0" lvl="0" indent="-342900">
              <a:lnSpc>
                <a:spcPct val="107000"/>
              </a:lnSpc>
              <a:spcBef>
                <a:spcPts val="0"/>
              </a:spcBef>
              <a:spcAft>
                <a:spcPts val="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Our scouts are watching us even when we think no one can see us!</a:t>
            </a:r>
          </a:p>
          <a:p>
            <a:pPr marL="342900" marR="0" lvl="0" indent="-342900">
              <a:lnSpc>
                <a:spcPct val="107000"/>
              </a:lnSpc>
              <a:spcBef>
                <a:spcPts val="0"/>
              </a:spcBef>
              <a:spcAft>
                <a:spcPts val="0"/>
              </a:spcAft>
              <a:buFont typeface="Arial" panose="020B0604020202020204" pitchFamily="34" charset="0"/>
              <a:buChar char="•"/>
            </a:pPr>
            <a:endParaRPr lang="en-US" sz="20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7793286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0AD-273A-4AFE-A177-1915E20F435A}"/>
              </a:ext>
            </a:extLst>
          </p:cNvPr>
          <p:cNvSpPr>
            <a:spLocks noGrp="1"/>
          </p:cNvSpPr>
          <p:nvPr>
            <p:ph type="title"/>
          </p:nvPr>
        </p:nvSpPr>
        <p:spPr>
          <a:xfrm>
            <a:off x="2050597" y="424542"/>
            <a:ext cx="9652000" cy="927781"/>
          </a:xfrm>
        </p:spPr>
        <p:txBody>
          <a:bodyPr/>
          <a:lstStyle/>
          <a:p>
            <a:pPr algn="ctr"/>
            <a:r>
              <a:rPr lang="en-US" sz="3600" dirty="0">
                <a:solidFill>
                  <a:srgbClr val="FFC000"/>
                </a:solidFill>
              </a:rPr>
              <a:t>Practicing and Teaching Ethics – EDGE </a:t>
            </a:r>
            <a:br>
              <a:rPr lang="en-US" sz="3600" dirty="0">
                <a:solidFill>
                  <a:srgbClr val="FFC000"/>
                </a:solidFill>
              </a:rPr>
            </a:br>
            <a:r>
              <a:rPr lang="en-US" sz="1600" i="1" dirty="0" err="1">
                <a:solidFill>
                  <a:srgbClr val="FF6600"/>
                </a:solidFill>
              </a:rPr>
              <a:t>EDGE</a:t>
            </a:r>
            <a:r>
              <a:rPr lang="en-US" sz="1600" i="1" dirty="0">
                <a:solidFill>
                  <a:srgbClr val="FF6600"/>
                </a:solidFill>
              </a:rPr>
              <a:t> – Explain, Demonstrate, Guide, Enable</a:t>
            </a:r>
            <a:br>
              <a:rPr lang="en-US" sz="1600" dirty="0">
                <a:solidFill>
                  <a:schemeClr val="bg1"/>
                </a:solidFill>
              </a:rPr>
            </a:br>
            <a:endParaRPr lang="en-US" sz="3600" dirty="0">
              <a:solidFill>
                <a:srgbClr val="FFC000"/>
              </a:solidFill>
            </a:endParaRPr>
          </a:p>
        </p:txBody>
      </p:sp>
      <p:sp>
        <p:nvSpPr>
          <p:cNvPr id="3" name="Content Placeholder 2">
            <a:extLst>
              <a:ext uri="{FF2B5EF4-FFF2-40B4-BE49-F238E27FC236}">
                <a16:creationId xmlns:a16="http://schemas.microsoft.com/office/drawing/2014/main" id="{7E29EFA4-073F-423A-B2F0-9781E2E31042}"/>
              </a:ext>
            </a:extLst>
          </p:cNvPr>
          <p:cNvSpPr>
            <a:spLocks noGrp="1"/>
          </p:cNvSpPr>
          <p:nvPr>
            <p:ph idx="1"/>
          </p:nvPr>
        </p:nvSpPr>
        <p:spPr>
          <a:xfrm>
            <a:off x="2050597" y="686128"/>
            <a:ext cx="9652000" cy="5627587"/>
          </a:xfrm>
        </p:spPr>
        <p:txBody>
          <a:bodyPr/>
          <a:lstStyle/>
          <a:p>
            <a:pPr marL="0" marR="0" lvl="0" indent="0">
              <a:lnSpc>
                <a:spcPct val="107000"/>
              </a:lnSpc>
              <a:spcBef>
                <a:spcPts val="0"/>
              </a:spcBef>
              <a:spcAft>
                <a:spcPts val="0"/>
              </a:spcAft>
              <a:buNone/>
            </a:pPr>
            <a:endParaRPr lang="en-US" sz="3200" b="1" i="1" dirty="0">
              <a:solidFill>
                <a:srgbClr val="FFC000"/>
              </a:solidFill>
              <a:latin typeface="Baskerville Old Face" panose="02020602080505020303" pitchFamily="18"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3200" b="1" i="1" dirty="0">
                <a:solidFill>
                  <a:srgbClr val="FFC000"/>
                </a:solidFill>
                <a:latin typeface="Baskerville Old Face" panose="02020602080505020303" pitchFamily="18" charset="0"/>
                <a:ea typeface="Calibri" panose="020F0502020204030204" pitchFamily="34" charset="0"/>
                <a:cs typeface="Times New Roman" panose="02020603050405020304" pitchFamily="18" charset="0"/>
              </a:rPr>
              <a:t>Guide</a:t>
            </a:r>
            <a:r>
              <a:rPr lang="en-US" sz="2800" b="1" i="1" dirty="0">
                <a:solidFill>
                  <a:srgbClr val="FFC000"/>
                </a:solidFill>
                <a:latin typeface="Baskerville Old Face" panose="02020602080505020303" pitchFamily="18" charset="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them to utilize them in their every day lives – bring the meeting back to points of the scout law and oath</a:t>
            </a:r>
          </a:p>
          <a:p>
            <a:pPr>
              <a:lnSpc>
                <a:spcPct val="107000"/>
              </a:lnSpc>
              <a:spcBef>
                <a:spcPts val="0"/>
              </a:spcBef>
              <a:spcAft>
                <a:spcPts val="0"/>
              </a:spcAft>
              <a:buFontTx/>
              <a:buChar char="-"/>
            </a:pPr>
            <a:endParaRPr lang="en-US" sz="2400" b="1" i="1" dirty="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400" b="1" i="1" dirty="0">
                <a:ea typeface="Calibri" panose="020F0502020204030204" pitchFamily="34" charset="0"/>
                <a:cs typeface="Times New Roman" panose="02020603050405020304" pitchFamily="18" charset="0"/>
              </a:rPr>
              <a:t>Allow for their participation in discussions to yield lifelong learning and lasting results, buy in, and enthusiasm</a:t>
            </a:r>
          </a:p>
          <a:p>
            <a:pPr>
              <a:lnSpc>
                <a:spcPct val="107000"/>
              </a:lnSpc>
              <a:spcBef>
                <a:spcPts val="0"/>
              </a:spcBef>
              <a:spcAft>
                <a:spcPts val="0"/>
              </a:spcAft>
              <a:buFontTx/>
              <a:buChar char="-"/>
            </a:pPr>
            <a:endParaRPr lang="en-US" sz="2800" dirty="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ea typeface="Calibri" panose="020F0502020204030204" pitchFamily="34" charset="0"/>
                <a:cs typeface="Times New Roman" panose="02020603050405020304" pitchFamily="18" charset="0"/>
              </a:rPr>
              <a:t>Example of guiding – </a:t>
            </a:r>
            <a:r>
              <a:rPr lang="en-US" sz="2000" dirty="0">
                <a:ea typeface="Calibri" panose="020F0502020204030204" pitchFamily="34" charset="0"/>
                <a:cs typeface="Times New Roman" panose="02020603050405020304" pitchFamily="18" charset="0"/>
              </a:rPr>
              <a:t>if you see Johnny snap at Suzy, pull Johnny aside and ask what happened.  Listen without judgement and ask guiding questions such as which part of the Scout Law could be embraced more or if the behavior is even acceptable per our shared values.  Allow Suzy the opportunity to listen and brainstorm with Johnny how to prevent the situation from occurring again and acknowledge anything she could have done better.  Have the two work the problem out, apologize for their part,  and move forward as a team.</a:t>
            </a:r>
          </a:p>
          <a:p>
            <a:pPr marR="0" lvl="0">
              <a:lnSpc>
                <a:spcPct val="107000"/>
              </a:lnSpc>
              <a:spcBef>
                <a:spcPts val="0"/>
              </a:spcBef>
              <a:spcAft>
                <a:spcPts val="0"/>
              </a:spcAft>
              <a:buFontTx/>
              <a:buChar char="-"/>
            </a:pPr>
            <a:endParaRPr lang="en-US" sz="3200" dirty="0">
              <a:latin typeface="Baskerville Old Face" panose="02020602080505020303" pitchFamily="18"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2400" dirty="0">
              <a:latin typeface="Baskerville Old Face" panose="02020602080505020303" pitchFamily="18"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2400" dirty="0">
              <a:latin typeface="Baskerville Old Face" panose="020206020805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441325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0AD-273A-4AFE-A177-1915E20F435A}"/>
              </a:ext>
            </a:extLst>
          </p:cNvPr>
          <p:cNvSpPr>
            <a:spLocks noGrp="1"/>
          </p:cNvSpPr>
          <p:nvPr>
            <p:ph type="title"/>
          </p:nvPr>
        </p:nvSpPr>
        <p:spPr>
          <a:xfrm>
            <a:off x="2110014" y="304799"/>
            <a:ext cx="9652000" cy="1014867"/>
          </a:xfrm>
        </p:spPr>
        <p:txBody>
          <a:bodyPr/>
          <a:lstStyle/>
          <a:p>
            <a:pPr algn="ctr"/>
            <a:r>
              <a:rPr lang="en-US" sz="3600" dirty="0">
                <a:solidFill>
                  <a:srgbClr val="FFC000"/>
                </a:solidFill>
              </a:rPr>
              <a:t>Practicing and Teaching Ethics – EDGE</a:t>
            </a:r>
            <a:br>
              <a:rPr lang="en-US" sz="3600" dirty="0">
                <a:solidFill>
                  <a:srgbClr val="FFC000"/>
                </a:solidFill>
              </a:rPr>
            </a:br>
            <a:r>
              <a:rPr lang="en-US" sz="1600" i="1" dirty="0" err="1">
                <a:solidFill>
                  <a:srgbClr val="FF6600"/>
                </a:solidFill>
              </a:rPr>
              <a:t>EDGE</a:t>
            </a:r>
            <a:r>
              <a:rPr lang="en-US" sz="1600" i="1" dirty="0">
                <a:solidFill>
                  <a:srgbClr val="FF6600"/>
                </a:solidFill>
              </a:rPr>
              <a:t> – Explain, Demonstrate, Guide, Enable</a:t>
            </a:r>
            <a:br>
              <a:rPr lang="en-US" sz="1600" dirty="0">
                <a:solidFill>
                  <a:schemeClr val="bg1"/>
                </a:solidFill>
              </a:rPr>
            </a:br>
            <a:endParaRPr lang="en-US" sz="3600" dirty="0">
              <a:solidFill>
                <a:srgbClr val="FFC000"/>
              </a:solidFill>
            </a:endParaRPr>
          </a:p>
        </p:txBody>
      </p:sp>
      <p:sp>
        <p:nvSpPr>
          <p:cNvPr id="5" name="Content Placeholder 4">
            <a:extLst>
              <a:ext uri="{FF2B5EF4-FFF2-40B4-BE49-F238E27FC236}">
                <a16:creationId xmlns:a16="http://schemas.microsoft.com/office/drawing/2014/main" id="{FF1B4A72-D0C6-6152-D99A-26D93836510B}"/>
              </a:ext>
            </a:extLst>
          </p:cNvPr>
          <p:cNvSpPr>
            <a:spLocks noGrp="1"/>
          </p:cNvSpPr>
          <p:nvPr>
            <p:ph idx="1"/>
          </p:nvPr>
        </p:nvSpPr>
        <p:spPr>
          <a:xfrm>
            <a:off x="2110014" y="898072"/>
            <a:ext cx="9967685" cy="4525963"/>
          </a:xfrm>
        </p:spPr>
        <p:txBody>
          <a:bodyPr/>
          <a:lstStyle/>
          <a:p>
            <a:pPr marL="0" indent="0">
              <a:buNone/>
            </a:pPr>
            <a:r>
              <a:rPr lang="en-US" sz="3200" b="1" i="1" dirty="0">
                <a:solidFill>
                  <a:srgbClr val="FFC000"/>
                </a:solidFill>
                <a:latin typeface="Baskerville Old Face" panose="02020602080505020303" pitchFamily="18" charset="0"/>
                <a:ea typeface="Calibri" panose="020F0502020204030204" pitchFamily="34" charset="0"/>
                <a:cs typeface="Times New Roman" panose="02020603050405020304" pitchFamily="18" charset="0"/>
              </a:rPr>
              <a:t>Enable</a:t>
            </a:r>
            <a:endParaRPr lang="en-US" sz="3200" b="1" i="1"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endParaRPr>
          </a:p>
          <a:p>
            <a:r>
              <a:rPr lang="en-US" sz="2000" dirty="0">
                <a:ea typeface="Calibri" panose="020F0502020204030204" pitchFamily="34" charset="0"/>
                <a:cs typeface="Times New Roman" panose="02020603050405020304" pitchFamily="18" charset="0"/>
              </a:rPr>
              <a:t>AFTER a disagreement:  </a:t>
            </a:r>
          </a:p>
          <a:p>
            <a:pPr lvl="1"/>
            <a:r>
              <a:rPr lang="en-US" sz="1800" dirty="0">
                <a:ea typeface="Calibri" panose="020F0502020204030204" pitchFamily="34" charset="0"/>
                <a:cs typeface="Times New Roman" panose="02020603050405020304" pitchFamily="18" charset="0"/>
              </a:rPr>
              <a:t>w</a:t>
            </a:r>
            <a:r>
              <a:rPr lang="en-US" sz="1800" dirty="0">
                <a:solidFill>
                  <a:schemeClr val="bg1"/>
                </a:solidFill>
                <a:ea typeface="Calibri" panose="020F0502020204030204" pitchFamily="34" charset="0"/>
                <a:cs typeface="Times New Roman" panose="02020603050405020304" pitchFamily="18" charset="0"/>
              </a:rPr>
              <a:t>hen the Scouts are calm, be sure to debrief them </a:t>
            </a:r>
          </a:p>
          <a:p>
            <a:pPr lvl="1"/>
            <a:r>
              <a:rPr lang="en-US" sz="1800" dirty="0">
                <a:solidFill>
                  <a:schemeClr val="bg1"/>
                </a:solidFill>
                <a:ea typeface="Calibri" panose="020F0502020204030204" pitchFamily="34" charset="0"/>
                <a:cs typeface="Times New Roman" panose="02020603050405020304" pitchFamily="18" charset="0"/>
              </a:rPr>
              <a:t>Discuss what could have been done better, what could have been more Scout like, and let them come up with a plan to work on these skills moving forward</a:t>
            </a:r>
          </a:p>
          <a:p>
            <a:pPr lvl="1"/>
            <a:r>
              <a:rPr lang="en-US" sz="1800" dirty="0">
                <a:ea typeface="Calibri" panose="020F0502020204030204" pitchFamily="34" charset="0"/>
                <a:cs typeface="Times New Roman" panose="02020603050405020304" pitchFamily="18" charset="0"/>
              </a:rPr>
              <a:t>Keep the discussion to the people involved so as not to make an example or draw attention to mistakes</a:t>
            </a:r>
            <a:endParaRPr lang="en-US" sz="1800" dirty="0">
              <a:solidFill>
                <a:schemeClr val="bg1"/>
              </a:solidFill>
              <a:ea typeface="Calibri" panose="020F0502020204030204" pitchFamily="34" charset="0"/>
              <a:cs typeface="Times New Roman" panose="02020603050405020304" pitchFamily="18" charset="0"/>
            </a:endParaRPr>
          </a:p>
          <a:p>
            <a:r>
              <a:rPr lang="en-US" sz="2000" dirty="0">
                <a:solidFill>
                  <a:schemeClr val="bg1"/>
                </a:solidFill>
                <a:ea typeface="Calibri" panose="020F0502020204030204" pitchFamily="34" charset="0"/>
                <a:cs typeface="Times New Roman" panose="02020603050405020304" pitchFamily="18" charset="0"/>
              </a:rPr>
              <a:t>ALWAYS catch the good!  Allow for growth from negative experiences, but focus on the positives! </a:t>
            </a:r>
          </a:p>
          <a:p>
            <a:r>
              <a:rPr lang="en-US" sz="2000" dirty="0">
                <a:solidFill>
                  <a:schemeClr val="bg1"/>
                </a:solidFill>
                <a:ea typeface="Calibri" panose="020F0502020204030204" pitchFamily="34" charset="0"/>
                <a:cs typeface="Times New Roman" panose="02020603050405020304" pitchFamily="18" charset="0"/>
              </a:rPr>
              <a:t> BE SURE YOUR PACK IS A SAFE PLACE TO FAIL FORWARD!</a:t>
            </a:r>
          </a:p>
          <a:p>
            <a:r>
              <a:rPr lang="en-US" sz="2000" dirty="0">
                <a:effectLst/>
                <a:ea typeface="Calibri" panose="020F0502020204030204" pitchFamily="34" charset="0"/>
                <a:cs typeface="Times New Roman" panose="02020603050405020304" pitchFamily="18" charset="0"/>
              </a:rPr>
              <a:t>ASK the Scouts on what they think about examples and real life situations – if something is on their minds, go with it, but know when to reign things back in.  </a:t>
            </a:r>
          </a:p>
          <a:p>
            <a:r>
              <a:rPr lang="en-US" sz="2000" dirty="0">
                <a:ea typeface="Calibri" panose="020F0502020204030204" pitchFamily="34" charset="0"/>
                <a:cs typeface="Times New Roman" panose="02020603050405020304" pitchFamily="18" charset="0"/>
              </a:rPr>
              <a:t>ALWAYS BE LISTENING – your scouts are telling you more than you may realize!</a:t>
            </a:r>
            <a:endParaRPr lang="en-US" sz="20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0140798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EBE1D-7115-423F-BB75-098DDB9EF04D}"/>
              </a:ext>
            </a:extLst>
          </p:cNvPr>
          <p:cNvSpPr>
            <a:spLocks noGrp="1"/>
          </p:cNvSpPr>
          <p:nvPr>
            <p:ph type="title"/>
          </p:nvPr>
        </p:nvSpPr>
        <p:spPr>
          <a:xfrm>
            <a:off x="5230586" y="274638"/>
            <a:ext cx="6656614" cy="1143000"/>
          </a:xfrm>
        </p:spPr>
        <p:txBody>
          <a:bodyPr/>
          <a:lstStyle/>
          <a:p>
            <a:pPr algn="ctr"/>
            <a:r>
              <a:rPr lang="en-US" dirty="0">
                <a:solidFill>
                  <a:srgbClr val="FFC000"/>
                </a:solidFill>
              </a:rPr>
              <a:t>Talking to Cub Scouts</a:t>
            </a:r>
          </a:p>
        </p:txBody>
      </p:sp>
      <p:sp>
        <p:nvSpPr>
          <p:cNvPr id="3" name="Content Placeholder 2">
            <a:extLst>
              <a:ext uri="{FF2B5EF4-FFF2-40B4-BE49-F238E27FC236}">
                <a16:creationId xmlns:a16="http://schemas.microsoft.com/office/drawing/2014/main" id="{660F3695-09E5-4B80-B84D-D6F9D2BF3E78}"/>
              </a:ext>
            </a:extLst>
          </p:cNvPr>
          <p:cNvSpPr>
            <a:spLocks noGrp="1"/>
          </p:cNvSpPr>
          <p:nvPr>
            <p:ph idx="1"/>
          </p:nvPr>
        </p:nvSpPr>
        <p:spPr>
          <a:xfrm>
            <a:off x="2115457" y="2579915"/>
            <a:ext cx="9652000" cy="3646714"/>
          </a:xfrm>
        </p:spPr>
        <p:txBody>
          <a:bodyPr/>
          <a:lstStyle/>
          <a:p>
            <a:endParaRPr lang="en-US" dirty="0"/>
          </a:p>
          <a:p>
            <a:r>
              <a:rPr lang="en-US" dirty="0"/>
              <a:t>Cub Scouts are </a:t>
            </a:r>
            <a:r>
              <a:rPr lang="en-US" i="1" dirty="0"/>
              <a:t>people</a:t>
            </a:r>
            <a:r>
              <a:rPr lang="en-US" dirty="0"/>
              <a:t> that you are guiding, mentoring, coaching, and leading</a:t>
            </a:r>
          </a:p>
          <a:p>
            <a:pPr lvl="1"/>
            <a:r>
              <a:rPr lang="en-US" dirty="0"/>
              <a:t>Note they are not your subordinates or work force, you are there to serve them</a:t>
            </a:r>
          </a:p>
          <a:p>
            <a:pPr lvl="1"/>
            <a:r>
              <a:rPr lang="en-US" dirty="0"/>
              <a:t>Note that addressing their parents is important, but not the same as addressing the Cub Scout him/herself – be aware that you will need to address both sets of people in different ways and likely at different times</a:t>
            </a:r>
          </a:p>
          <a:p>
            <a:pPr lvl="1"/>
            <a:endParaRPr lang="en-US" dirty="0"/>
          </a:p>
          <a:p>
            <a:pPr lvl="1"/>
            <a:endParaRPr lang="en-US" dirty="0"/>
          </a:p>
        </p:txBody>
      </p:sp>
      <p:pic>
        <p:nvPicPr>
          <p:cNvPr id="5" name="Picture 4">
            <a:extLst>
              <a:ext uri="{FF2B5EF4-FFF2-40B4-BE49-F238E27FC236}">
                <a16:creationId xmlns:a16="http://schemas.microsoft.com/office/drawing/2014/main" id="{540CDAAE-2BDE-AD83-315A-49956DFE44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75329" y="417286"/>
            <a:ext cx="2735313" cy="2429329"/>
          </a:xfrm>
          <a:prstGeom prst="rect">
            <a:avLst/>
          </a:prstGeom>
        </p:spPr>
      </p:pic>
      <p:sp>
        <p:nvSpPr>
          <p:cNvPr id="7" name="TextBox 6">
            <a:extLst>
              <a:ext uri="{FF2B5EF4-FFF2-40B4-BE49-F238E27FC236}">
                <a16:creationId xmlns:a16="http://schemas.microsoft.com/office/drawing/2014/main" id="{B137A42F-4384-F69F-BFFE-84349727B4C9}"/>
              </a:ext>
            </a:extLst>
          </p:cNvPr>
          <p:cNvSpPr txBox="1"/>
          <p:nvPr/>
        </p:nvSpPr>
        <p:spPr>
          <a:xfrm>
            <a:off x="4970514" y="1217385"/>
            <a:ext cx="6916686" cy="1846659"/>
          </a:xfrm>
          <a:prstGeom prst="rect">
            <a:avLst/>
          </a:prstGeom>
          <a:noFill/>
        </p:spPr>
        <p:txBody>
          <a:bodyPr wrap="square" rtlCol="0">
            <a:spAutoFit/>
          </a:bodyPr>
          <a:lstStyle/>
          <a:p>
            <a:pPr algn="ctr"/>
            <a:r>
              <a:rPr lang="en-US" sz="2400" dirty="0">
                <a:solidFill>
                  <a:schemeClr val="bg1"/>
                </a:solidFill>
              </a:rPr>
              <a:t>**Cub Scouts is very important – family is even more so – be careful to not directly counter (non violent) beliefs that someone holds, regardless of age**</a:t>
            </a:r>
          </a:p>
          <a:p>
            <a:endParaRPr lang="en-US" dirty="0"/>
          </a:p>
        </p:txBody>
      </p:sp>
    </p:spTree>
    <p:extLst>
      <p:ext uri="{BB962C8B-B14F-4D97-AF65-F5344CB8AC3E}">
        <p14:creationId xmlns:p14="http://schemas.microsoft.com/office/powerpoint/2010/main" val="143454149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EBE1D-7115-423F-BB75-098DDB9EF04D}"/>
              </a:ext>
            </a:extLst>
          </p:cNvPr>
          <p:cNvSpPr>
            <a:spLocks noGrp="1"/>
          </p:cNvSpPr>
          <p:nvPr>
            <p:ph type="title"/>
          </p:nvPr>
        </p:nvSpPr>
        <p:spPr/>
        <p:txBody>
          <a:bodyPr/>
          <a:lstStyle/>
          <a:p>
            <a:r>
              <a:rPr lang="en-US" dirty="0">
                <a:solidFill>
                  <a:srgbClr val="FFC000"/>
                </a:solidFill>
              </a:rPr>
              <a:t>Talking to Cub Scouts</a:t>
            </a:r>
          </a:p>
        </p:txBody>
      </p:sp>
      <p:sp>
        <p:nvSpPr>
          <p:cNvPr id="3" name="Content Placeholder 2">
            <a:extLst>
              <a:ext uri="{FF2B5EF4-FFF2-40B4-BE49-F238E27FC236}">
                <a16:creationId xmlns:a16="http://schemas.microsoft.com/office/drawing/2014/main" id="{660F3695-09E5-4B80-B84D-D6F9D2BF3E78}"/>
              </a:ext>
            </a:extLst>
          </p:cNvPr>
          <p:cNvSpPr>
            <a:spLocks noGrp="1"/>
          </p:cNvSpPr>
          <p:nvPr>
            <p:ph idx="1"/>
          </p:nvPr>
        </p:nvSpPr>
        <p:spPr>
          <a:xfrm>
            <a:off x="4996542" y="1150935"/>
            <a:ext cx="6700157" cy="4291922"/>
          </a:xfrm>
        </p:spPr>
        <p:txBody>
          <a:bodyPr/>
          <a:lstStyle/>
          <a:p>
            <a:pPr marL="57150" indent="0">
              <a:buNone/>
            </a:pPr>
            <a:r>
              <a:rPr lang="en-US" sz="3000" dirty="0"/>
              <a:t>Get down to their level so you can make eye contact when possible</a:t>
            </a:r>
            <a:endParaRPr lang="en-US" dirty="0"/>
          </a:p>
          <a:p>
            <a:pPr marL="514350" indent="-457200"/>
            <a:r>
              <a:rPr lang="en-US" sz="2200" dirty="0"/>
              <a:t>Remember that Cubs may need information repeated several times and steps will need to be broken down into age appropriate chunks</a:t>
            </a:r>
          </a:p>
          <a:p>
            <a:pPr marL="514350" indent="-457200"/>
            <a:r>
              <a:rPr lang="en-US" sz="2200" dirty="0"/>
              <a:t>Break down language into youth sized bites</a:t>
            </a:r>
          </a:p>
          <a:p>
            <a:pPr marL="514350" indent="-457200"/>
            <a:r>
              <a:rPr lang="en-US" sz="2200" dirty="0"/>
              <a:t>Repetition is still king for memorization, but adding fun and creativity will help with motivation</a:t>
            </a:r>
          </a:p>
          <a:p>
            <a:pPr marL="514350" indent="-457200"/>
            <a:r>
              <a:rPr lang="en-US" sz="2200" dirty="0"/>
              <a:t>Cub Scouts are articulate and used to speaking to adults in school. We must retrain how we listen to understand – “seek first to understand, then to be understood”</a:t>
            </a:r>
          </a:p>
        </p:txBody>
      </p:sp>
      <p:pic>
        <p:nvPicPr>
          <p:cNvPr id="5" name="Picture 4">
            <a:extLst>
              <a:ext uri="{FF2B5EF4-FFF2-40B4-BE49-F238E27FC236}">
                <a16:creationId xmlns:a16="http://schemas.microsoft.com/office/drawing/2014/main" id="{9D3BBEBC-311B-E51D-221C-94567F71C6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15457" y="1545771"/>
            <a:ext cx="2824843" cy="3766457"/>
          </a:xfrm>
          <a:prstGeom prst="rect">
            <a:avLst/>
          </a:prstGeom>
        </p:spPr>
      </p:pic>
    </p:spTree>
    <p:extLst>
      <p:ext uri="{BB962C8B-B14F-4D97-AF65-F5344CB8AC3E}">
        <p14:creationId xmlns:p14="http://schemas.microsoft.com/office/powerpoint/2010/main" val="26379621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EBE1D-7115-423F-BB75-098DDB9EF04D}"/>
              </a:ext>
            </a:extLst>
          </p:cNvPr>
          <p:cNvSpPr>
            <a:spLocks noGrp="1"/>
          </p:cNvSpPr>
          <p:nvPr>
            <p:ph type="title"/>
          </p:nvPr>
        </p:nvSpPr>
        <p:spPr/>
        <p:txBody>
          <a:bodyPr/>
          <a:lstStyle/>
          <a:p>
            <a:r>
              <a:rPr lang="en-US" dirty="0">
                <a:solidFill>
                  <a:srgbClr val="FFC000"/>
                </a:solidFill>
              </a:rPr>
              <a:t>Talking to Cub Scouts</a:t>
            </a:r>
          </a:p>
        </p:txBody>
      </p:sp>
      <p:sp>
        <p:nvSpPr>
          <p:cNvPr id="3" name="Content Placeholder 2">
            <a:extLst>
              <a:ext uri="{FF2B5EF4-FFF2-40B4-BE49-F238E27FC236}">
                <a16:creationId xmlns:a16="http://schemas.microsoft.com/office/drawing/2014/main" id="{660F3695-09E5-4B80-B84D-D6F9D2BF3E78}"/>
              </a:ext>
            </a:extLst>
          </p:cNvPr>
          <p:cNvSpPr>
            <a:spLocks noGrp="1"/>
          </p:cNvSpPr>
          <p:nvPr>
            <p:ph idx="1"/>
          </p:nvPr>
        </p:nvSpPr>
        <p:spPr>
          <a:xfrm>
            <a:off x="1970314" y="1295399"/>
            <a:ext cx="9726385" cy="4147457"/>
          </a:xfrm>
        </p:spPr>
        <p:txBody>
          <a:bodyPr/>
          <a:lstStyle/>
          <a:p>
            <a:pPr marL="457200" lvl="1" indent="0">
              <a:buNone/>
            </a:pPr>
            <a:r>
              <a:rPr lang="en-US" sz="2600" dirty="0"/>
              <a:t>Utilize Your Cub Scouts as Leaders and Presenters</a:t>
            </a:r>
            <a:endParaRPr lang="en-US" dirty="0"/>
          </a:p>
          <a:p>
            <a:r>
              <a:rPr lang="en-US" sz="2000" dirty="0"/>
              <a:t>Encourage your scouts to work together as a Pack - when they get to Scouts, BSA, the Patrol method will make better sense to them</a:t>
            </a:r>
          </a:p>
          <a:p>
            <a:r>
              <a:rPr lang="en-US" sz="2000" dirty="0"/>
              <a:t>If they see themselves or friends in positions of responsibility, they know they can take it on which will build confidence (example, opening flag ceremonies)</a:t>
            </a:r>
          </a:p>
          <a:p>
            <a:r>
              <a:rPr lang="en-US" sz="2000" dirty="0"/>
              <a:t>Having your Webelos help teaching your Lions and Tigers benefit both groups and the scouts will listen to their older peers closer (also utilize a Den Chief where possible)</a:t>
            </a:r>
          </a:p>
          <a:p>
            <a:r>
              <a:rPr lang="en-US" sz="2000" dirty="0"/>
              <a:t>Your job is to ensure the content and concepts are delivered – choose the best method, and know when to let the Scouts lead</a:t>
            </a:r>
          </a:p>
          <a:p>
            <a:r>
              <a:rPr lang="en-US" sz="2000" dirty="0"/>
              <a:t>ALWAYS have a plan B, C, and D to ensure anything “fails forward” and is a learning experience rather than a regret or embarrassment – have their back!</a:t>
            </a:r>
          </a:p>
        </p:txBody>
      </p:sp>
    </p:spTree>
    <p:extLst>
      <p:ext uri="{BB962C8B-B14F-4D97-AF65-F5344CB8AC3E}">
        <p14:creationId xmlns:p14="http://schemas.microsoft.com/office/powerpoint/2010/main" val="275668027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BB6E-6D78-445F-8C95-D3D37E7EFF79}"/>
              </a:ext>
            </a:extLst>
          </p:cNvPr>
          <p:cNvSpPr>
            <a:spLocks noGrp="1"/>
          </p:cNvSpPr>
          <p:nvPr>
            <p:ph type="title"/>
          </p:nvPr>
        </p:nvSpPr>
        <p:spPr/>
        <p:txBody>
          <a:bodyPr/>
          <a:lstStyle/>
          <a:p>
            <a:r>
              <a:rPr lang="en-US" dirty="0">
                <a:solidFill>
                  <a:srgbClr val="FFC000"/>
                </a:solidFill>
              </a:rPr>
              <a:t>Preconceptions About Cub Scouts</a:t>
            </a:r>
          </a:p>
        </p:txBody>
      </p:sp>
      <p:sp>
        <p:nvSpPr>
          <p:cNvPr id="3" name="Content Placeholder 2">
            <a:extLst>
              <a:ext uri="{FF2B5EF4-FFF2-40B4-BE49-F238E27FC236}">
                <a16:creationId xmlns:a16="http://schemas.microsoft.com/office/drawing/2014/main" id="{64B3C212-9FBD-4399-A163-8F6795E54CBA}"/>
              </a:ext>
            </a:extLst>
          </p:cNvPr>
          <p:cNvSpPr>
            <a:spLocks noGrp="1"/>
          </p:cNvSpPr>
          <p:nvPr>
            <p:ph idx="1"/>
          </p:nvPr>
        </p:nvSpPr>
        <p:spPr>
          <a:xfrm>
            <a:off x="2046514" y="1209911"/>
            <a:ext cx="9652000" cy="4708526"/>
          </a:xfrm>
        </p:spPr>
        <p:txBody>
          <a:bodyPr/>
          <a:lstStyle/>
          <a:p>
            <a:pPr marL="57150" indent="0">
              <a:lnSpc>
                <a:spcPct val="107000"/>
              </a:lnSpc>
              <a:spcBef>
                <a:spcPts val="0"/>
              </a:spcBef>
              <a:spcAft>
                <a:spcPts val="0"/>
              </a:spcAft>
              <a:buNone/>
            </a:pPr>
            <a:r>
              <a:rPr lang="en-US" sz="3200" dirty="0">
                <a:ea typeface="Calibri" panose="020F0502020204030204" pitchFamily="34" charset="0"/>
                <a:cs typeface="Times New Roman" panose="02020603050405020304" pitchFamily="18" charset="0"/>
              </a:rPr>
              <a:t>There is a one sized fits all approach.  </a:t>
            </a:r>
            <a:r>
              <a:rPr lang="en-US" sz="3200" b="1" u="sng" dirty="0">
                <a:solidFill>
                  <a:srgbClr val="FF6600"/>
                </a:solidFill>
                <a:ea typeface="Calibri" panose="020F0502020204030204" pitchFamily="34" charset="0"/>
                <a:cs typeface="Times New Roman" panose="02020603050405020304" pitchFamily="18" charset="0"/>
              </a:rPr>
              <a:t>FALSE</a:t>
            </a:r>
          </a:p>
          <a:p>
            <a:pPr marL="57150" indent="0">
              <a:lnSpc>
                <a:spcPct val="107000"/>
              </a:lnSpc>
              <a:spcBef>
                <a:spcPts val="0"/>
              </a:spcBef>
              <a:spcAft>
                <a:spcPts val="0"/>
              </a:spcAft>
              <a:buNone/>
            </a:pPr>
            <a:r>
              <a:rPr lang="en-US" sz="3200" b="1" u="sng" dirty="0">
                <a:solidFill>
                  <a:srgbClr val="FF6600"/>
                </a:solidFill>
                <a:ea typeface="Calibri" panose="020F0502020204030204" pitchFamily="34" charset="0"/>
                <a:cs typeface="Times New Roman" panose="02020603050405020304" pitchFamily="18" charset="0"/>
              </a:rPr>
              <a:t> </a:t>
            </a:r>
          </a:p>
          <a:p>
            <a:pPr>
              <a:lnSpc>
                <a:spcPct val="107000"/>
              </a:lnSpc>
              <a:spcBef>
                <a:spcPts val="0"/>
              </a:spcBef>
              <a:spcAft>
                <a:spcPts val="0"/>
              </a:spcAft>
            </a:pPr>
            <a:r>
              <a:rPr lang="en-US" sz="2800" dirty="0">
                <a:ea typeface="Calibri" panose="020F0502020204030204" pitchFamily="34" charset="0"/>
                <a:cs typeface="Times New Roman" panose="02020603050405020304" pitchFamily="18" charset="0"/>
              </a:rPr>
              <a:t>Kindergarten through 5</a:t>
            </a:r>
            <a:r>
              <a:rPr lang="en-US" sz="2800" baseline="30000" dirty="0">
                <a:ea typeface="Calibri" panose="020F0502020204030204" pitchFamily="34" charset="0"/>
                <a:cs typeface="Times New Roman" panose="02020603050405020304" pitchFamily="18" charset="0"/>
              </a:rPr>
              <a:t>th</a:t>
            </a:r>
            <a:r>
              <a:rPr lang="en-US" sz="2800" dirty="0">
                <a:ea typeface="Calibri" panose="020F0502020204030204" pitchFamily="34" charset="0"/>
                <a:cs typeface="Times New Roman" panose="02020603050405020304" pitchFamily="18" charset="0"/>
              </a:rPr>
              <a:t> graders (Ages 5-11) </a:t>
            </a:r>
          </a:p>
          <a:p>
            <a:pPr>
              <a:lnSpc>
                <a:spcPct val="107000"/>
              </a:lnSpc>
              <a:spcBef>
                <a:spcPts val="0"/>
              </a:spcBef>
              <a:spcAft>
                <a:spcPts val="0"/>
              </a:spcAft>
            </a:pPr>
            <a:r>
              <a:rPr lang="en-US" sz="2800" dirty="0">
                <a:ea typeface="Calibri" panose="020F0502020204030204" pitchFamily="34" charset="0"/>
                <a:cs typeface="Times New Roman" panose="02020603050405020304" pitchFamily="18" charset="0"/>
              </a:rPr>
              <a:t>Boys and girls</a:t>
            </a:r>
          </a:p>
          <a:p>
            <a:pPr>
              <a:lnSpc>
                <a:spcPct val="107000"/>
              </a:lnSpc>
              <a:spcBef>
                <a:spcPts val="0"/>
              </a:spcBef>
              <a:spcAft>
                <a:spcPts val="0"/>
              </a:spcAft>
            </a:pPr>
            <a:r>
              <a:rPr lang="en-US" sz="2800" dirty="0">
                <a:ea typeface="Calibri" panose="020F0502020204030204" pitchFamily="34" charset="0"/>
                <a:cs typeface="Times New Roman" panose="02020603050405020304" pitchFamily="18" charset="0"/>
              </a:rPr>
              <a:t>People with special needs (dietary, educational, physical, emotional, etc.) </a:t>
            </a:r>
          </a:p>
          <a:p>
            <a:pPr>
              <a:lnSpc>
                <a:spcPct val="107000"/>
              </a:lnSpc>
              <a:spcBef>
                <a:spcPts val="0"/>
              </a:spcBef>
              <a:spcAft>
                <a:spcPts val="0"/>
              </a:spcAft>
            </a:pPr>
            <a:r>
              <a:rPr lang="en-US" sz="2800" dirty="0">
                <a:ea typeface="Calibri" panose="020F0502020204030204" pitchFamily="34" charset="0"/>
                <a:cs typeface="Times New Roman" panose="02020603050405020304" pitchFamily="18" charset="0"/>
              </a:rPr>
              <a:t>Variety of families that these Scouts are coming from, with a variety of experience, cultures, and skill levels</a:t>
            </a:r>
          </a:p>
          <a:p>
            <a:pPr>
              <a:lnSpc>
                <a:spcPct val="107000"/>
              </a:lnSpc>
              <a:spcBef>
                <a:spcPts val="0"/>
              </a:spcBef>
              <a:spcAft>
                <a:spcPts val="0"/>
              </a:spcAft>
            </a:pPr>
            <a:r>
              <a:rPr lang="en-US" sz="2800" dirty="0">
                <a:ea typeface="Calibri" panose="020F0502020204030204" pitchFamily="34" charset="0"/>
                <a:cs typeface="Times New Roman" panose="02020603050405020304" pitchFamily="18" charset="0"/>
              </a:rPr>
              <a:t>More than one language can and may be used in the Pack and communications</a:t>
            </a:r>
          </a:p>
        </p:txBody>
      </p:sp>
    </p:spTree>
    <p:extLst>
      <p:ext uri="{BB962C8B-B14F-4D97-AF65-F5344CB8AC3E}">
        <p14:creationId xmlns:p14="http://schemas.microsoft.com/office/powerpoint/2010/main" val="204543768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BB6E-6D78-445F-8C95-D3D37E7EFF79}"/>
              </a:ext>
            </a:extLst>
          </p:cNvPr>
          <p:cNvSpPr>
            <a:spLocks noGrp="1"/>
          </p:cNvSpPr>
          <p:nvPr>
            <p:ph type="title"/>
          </p:nvPr>
        </p:nvSpPr>
        <p:spPr>
          <a:xfrm>
            <a:off x="2191657" y="171224"/>
            <a:ext cx="9652000" cy="1143000"/>
          </a:xfrm>
        </p:spPr>
        <p:txBody>
          <a:bodyPr/>
          <a:lstStyle/>
          <a:p>
            <a:r>
              <a:rPr lang="en-US" dirty="0">
                <a:solidFill>
                  <a:srgbClr val="FFC000"/>
                </a:solidFill>
              </a:rPr>
              <a:t>Preconceptions About Cub Scouts</a:t>
            </a:r>
          </a:p>
        </p:txBody>
      </p:sp>
      <p:sp>
        <p:nvSpPr>
          <p:cNvPr id="3" name="Content Placeholder 2">
            <a:extLst>
              <a:ext uri="{FF2B5EF4-FFF2-40B4-BE49-F238E27FC236}">
                <a16:creationId xmlns:a16="http://schemas.microsoft.com/office/drawing/2014/main" id="{64B3C212-9FBD-4399-A163-8F6795E54CBA}"/>
              </a:ext>
            </a:extLst>
          </p:cNvPr>
          <p:cNvSpPr>
            <a:spLocks noGrp="1"/>
          </p:cNvSpPr>
          <p:nvPr>
            <p:ph idx="1"/>
          </p:nvPr>
        </p:nvSpPr>
        <p:spPr>
          <a:xfrm>
            <a:off x="2055302" y="1210811"/>
            <a:ext cx="9831897" cy="4708526"/>
          </a:xfrm>
        </p:spPr>
        <p:txBody>
          <a:bodyPr/>
          <a:lstStyle/>
          <a:p>
            <a:pPr marL="457200" lvl="1" indent="0">
              <a:lnSpc>
                <a:spcPct val="107000"/>
              </a:lnSpc>
              <a:spcBef>
                <a:spcPts val="0"/>
              </a:spcBef>
              <a:spcAft>
                <a:spcPts val="0"/>
              </a:spcAft>
              <a:buNone/>
            </a:pPr>
            <a:r>
              <a:rPr lang="en-US" sz="2800" dirty="0">
                <a:effectLst/>
                <a:ea typeface="Calibri" panose="020F0502020204030204" pitchFamily="34" charset="0"/>
                <a:cs typeface="Times New Roman" panose="02020603050405020304" pitchFamily="18" charset="0"/>
              </a:rPr>
              <a:t>Certain activities should be tailored for certain types of scouts in your pack.  </a:t>
            </a:r>
            <a:r>
              <a:rPr lang="en-US" sz="2800" b="1" u="sng" dirty="0">
                <a:solidFill>
                  <a:srgbClr val="FF6600"/>
                </a:solidFill>
                <a:effectLst/>
                <a:ea typeface="Calibri" panose="020F0502020204030204" pitchFamily="34" charset="0"/>
                <a:cs typeface="Times New Roman" panose="02020603050405020304" pitchFamily="18" charset="0"/>
              </a:rPr>
              <a:t>FALSE</a:t>
            </a:r>
            <a:r>
              <a:rPr lang="en-US" sz="2800" dirty="0">
                <a:solidFill>
                  <a:srgbClr val="FF6600"/>
                </a:solidFill>
                <a:ea typeface="Calibri" panose="020F0502020204030204" pitchFamily="34" charset="0"/>
                <a:cs typeface="Times New Roman" panose="02020603050405020304" pitchFamily="18" charset="0"/>
              </a:rPr>
              <a:t> </a:t>
            </a:r>
            <a:br>
              <a:rPr lang="en-US" sz="2800" dirty="0">
                <a:solidFill>
                  <a:srgbClr val="FF6600"/>
                </a:solidFill>
                <a:ea typeface="Calibri" panose="020F0502020204030204" pitchFamily="34" charset="0"/>
                <a:cs typeface="Times New Roman" panose="02020603050405020304" pitchFamily="18" charset="0"/>
              </a:rPr>
            </a:br>
            <a:endParaRPr lang="en-US" sz="2800" dirty="0">
              <a:solidFill>
                <a:srgbClr val="FF6600"/>
              </a:solidFill>
              <a:ea typeface="Calibri" panose="020F0502020204030204" pitchFamily="34" charset="0"/>
              <a:cs typeface="Times New Roman" panose="02020603050405020304" pitchFamily="18" charset="0"/>
            </a:endParaRPr>
          </a:p>
          <a:p>
            <a:pPr marL="514350" indent="-457200">
              <a:lnSpc>
                <a:spcPct val="107000"/>
              </a:lnSpc>
              <a:spcBef>
                <a:spcPts val="0"/>
              </a:spcBef>
              <a:spcAft>
                <a:spcPts val="0"/>
              </a:spcAft>
            </a:pPr>
            <a:r>
              <a:rPr lang="en-US" sz="2400" dirty="0">
                <a:ea typeface="Calibri" panose="020F0502020204030204" pitchFamily="34" charset="0"/>
                <a:cs typeface="Times New Roman" panose="02020603050405020304" pitchFamily="18" charset="0"/>
              </a:rPr>
              <a:t>Activities are there for all Cub Scouts, from current members to potential members (do not fall into the trap of being a “camping” or “biking” or “science” only oriented pack)</a:t>
            </a:r>
          </a:p>
          <a:p>
            <a:pPr marL="514350" indent="-457200">
              <a:lnSpc>
                <a:spcPct val="107000"/>
              </a:lnSpc>
              <a:spcBef>
                <a:spcPts val="0"/>
              </a:spcBef>
              <a:spcAft>
                <a:spcPts val="0"/>
              </a:spcAft>
            </a:pPr>
            <a:r>
              <a:rPr lang="en-US" sz="2400" dirty="0">
                <a:ea typeface="Calibri" panose="020F0502020204030204" pitchFamily="34" charset="0"/>
                <a:cs typeface="Times New Roman" panose="02020603050405020304" pitchFamily="18" charset="0"/>
              </a:rPr>
              <a:t>Use gender neutral language, and use general language so beginners are not intimidated</a:t>
            </a:r>
          </a:p>
          <a:p>
            <a:pPr marL="514350" indent="-457200">
              <a:lnSpc>
                <a:spcPct val="107000"/>
              </a:lnSpc>
              <a:spcBef>
                <a:spcPts val="0"/>
              </a:spcBef>
              <a:spcAft>
                <a:spcPts val="0"/>
              </a:spcAft>
            </a:pPr>
            <a:r>
              <a:rPr lang="en-US" sz="2400" dirty="0">
                <a:ea typeface="Calibri" panose="020F0502020204030204" pitchFamily="34" charset="0"/>
                <a:cs typeface="Times New Roman" panose="02020603050405020304" pitchFamily="18" charset="0"/>
              </a:rPr>
              <a:t>May introduce someone to a lifelong love </a:t>
            </a:r>
          </a:p>
          <a:p>
            <a:pPr marL="514350" indent="-457200">
              <a:lnSpc>
                <a:spcPct val="107000"/>
              </a:lnSpc>
              <a:spcBef>
                <a:spcPts val="0"/>
              </a:spcBef>
              <a:spcAft>
                <a:spcPts val="0"/>
              </a:spcAft>
            </a:pPr>
            <a:r>
              <a:rPr lang="en-US" sz="2400" dirty="0">
                <a:ea typeface="Calibri" panose="020F0502020204030204" pitchFamily="34" charset="0"/>
                <a:cs typeface="Times New Roman" panose="02020603050405020304" pitchFamily="18" charset="0"/>
              </a:rPr>
              <a:t>May introduce someone to something they would not otherwise experience</a:t>
            </a:r>
          </a:p>
          <a:p>
            <a:pPr marL="1314450" lvl="2" indent="-457200">
              <a:lnSpc>
                <a:spcPct val="107000"/>
              </a:lnSpc>
              <a:spcBef>
                <a:spcPts val="0"/>
              </a:spcBef>
              <a:spcAft>
                <a:spcPts val="0"/>
              </a:spcAft>
              <a:buFontTx/>
              <a:buChar char="-"/>
            </a:pPr>
            <a:endParaRPr lang="en-US" sz="3000" dirty="0">
              <a:effectLst/>
              <a:latin typeface="Baskerville Old Face" panose="020206020805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330212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BB6E-6D78-445F-8C95-D3D37E7EFF79}"/>
              </a:ext>
            </a:extLst>
          </p:cNvPr>
          <p:cNvSpPr>
            <a:spLocks noGrp="1"/>
          </p:cNvSpPr>
          <p:nvPr>
            <p:ph type="title"/>
          </p:nvPr>
        </p:nvSpPr>
        <p:spPr/>
        <p:txBody>
          <a:bodyPr/>
          <a:lstStyle/>
          <a:p>
            <a:r>
              <a:rPr lang="en-US" dirty="0">
                <a:solidFill>
                  <a:srgbClr val="FFC000"/>
                </a:solidFill>
              </a:rPr>
              <a:t>Preconceptions About Cub Scouts</a:t>
            </a:r>
          </a:p>
        </p:txBody>
      </p:sp>
      <p:sp>
        <p:nvSpPr>
          <p:cNvPr id="3" name="Content Placeholder 2">
            <a:extLst>
              <a:ext uri="{FF2B5EF4-FFF2-40B4-BE49-F238E27FC236}">
                <a16:creationId xmlns:a16="http://schemas.microsoft.com/office/drawing/2014/main" id="{64B3C212-9FBD-4399-A163-8F6795E54CBA}"/>
              </a:ext>
            </a:extLst>
          </p:cNvPr>
          <p:cNvSpPr>
            <a:spLocks noGrp="1"/>
          </p:cNvSpPr>
          <p:nvPr>
            <p:ph idx="1"/>
          </p:nvPr>
        </p:nvSpPr>
        <p:spPr>
          <a:xfrm>
            <a:off x="2030136" y="1301492"/>
            <a:ext cx="9857064" cy="4708526"/>
          </a:xfrm>
        </p:spPr>
        <p:txBody>
          <a:bodyPr/>
          <a:lstStyle/>
          <a:p>
            <a:pPr marL="57150" indent="0">
              <a:lnSpc>
                <a:spcPct val="107000"/>
              </a:lnSpc>
              <a:spcBef>
                <a:spcPts val="0"/>
              </a:spcBef>
              <a:spcAft>
                <a:spcPts val="0"/>
              </a:spcAft>
              <a:buNone/>
            </a:pPr>
            <a:r>
              <a:rPr lang="en-US" sz="2800" dirty="0">
                <a:effectLst/>
                <a:ea typeface="Calibri" panose="020F0502020204030204" pitchFamily="34" charset="0"/>
                <a:cs typeface="Times New Roman" panose="02020603050405020304" pitchFamily="18" charset="0"/>
              </a:rPr>
              <a:t>Younger Scouts will need the most help.  </a:t>
            </a:r>
            <a:r>
              <a:rPr lang="en-US" sz="2800" b="1" u="sng" dirty="0">
                <a:solidFill>
                  <a:srgbClr val="FF6600"/>
                </a:solidFill>
                <a:effectLst/>
                <a:ea typeface="Calibri" panose="020F0502020204030204" pitchFamily="34" charset="0"/>
                <a:cs typeface="Times New Roman" panose="02020603050405020304" pitchFamily="18" charset="0"/>
              </a:rPr>
              <a:t>FALSE</a:t>
            </a:r>
            <a:r>
              <a:rPr lang="en-US" sz="2800" dirty="0">
                <a:solidFill>
                  <a:srgbClr val="FF6600"/>
                </a:solidFill>
                <a:ea typeface="Calibri" panose="020F0502020204030204" pitchFamily="34" charset="0"/>
                <a:cs typeface="Times New Roman" panose="02020603050405020304" pitchFamily="18" charset="0"/>
              </a:rPr>
              <a:t> </a:t>
            </a:r>
          </a:p>
          <a:p>
            <a:pPr lvl="1">
              <a:lnSpc>
                <a:spcPct val="107000"/>
              </a:lnSpc>
              <a:spcBef>
                <a:spcPts val="0"/>
              </a:spcBef>
              <a:spcAft>
                <a:spcPts val="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Some concepts will be easier for certain age ranges to learn, but all concepts are learnable, and all age ranges may struggle</a:t>
            </a:r>
          </a:p>
          <a:p>
            <a:pPr lvl="1">
              <a:lnSpc>
                <a:spcPct val="107000"/>
              </a:lnSpc>
              <a:spcBef>
                <a:spcPts val="0"/>
              </a:spcBef>
              <a:spcAft>
                <a:spcPts val="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Adapting YOUR teaching methods will help all scouts, adjusting your expectations to match the age range will help things run stress free</a:t>
            </a:r>
          </a:p>
          <a:p>
            <a:pPr lvl="1">
              <a:lnSpc>
                <a:spcPct val="107000"/>
              </a:lnSpc>
              <a:spcBef>
                <a:spcPts val="0"/>
              </a:spcBef>
              <a:spcAft>
                <a:spcPts val="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While younger scouts lack the same strength of gross and fine motor skills, their level of understanding can equal the older scouts</a:t>
            </a:r>
          </a:p>
          <a:p>
            <a:pPr lvl="1">
              <a:lnSpc>
                <a:spcPct val="107000"/>
              </a:lnSpc>
              <a:spcBef>
                <a:spcPts val="0"/>
              </a:spcBef>
              <a:spcAft>
                <a:spcPts val="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Younger scouts have fewer pre-conceived notions about the world and are more open to new activities and ideas</a:t>
            </a:r>
          </a:p>
          <a:p>
            <a:pPr lvl="1">
              <a:lnSpc>
                <a:spcPct val="107000"/>
              </a:lnSpc>
              <a:spcBef>
                <a:spcPts val="0"/>
              </a:spcBef>
              <a:spcAft>
                <a:spcPts val="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Younger scouts have higher energy and enthusiasm</a:t>
            </a:r>
          </a:p>
          <a:p>
            <a:pPr marL="914400" lvl="1" indent="-457200">
              <a:lnSpc>
                <a:spcPct val="107000"/>
              </a:lnSpc>
              <a:spcBef>
                <a:spcPts val="0"/>
              </a:spcBef>
              <a:spcAft>
                <a:spcPts val="0"/>
              </a:spcAft>
              <a:buFontTx/>
              <a:buChar char="-"/>
            </a:pPr>
            <a:endParaRPr lang="en-US" sz="3200" dirty="0">
              <a:effectLst/>
              <a:latin typeface="Baskerville Old Face" panose="020206020805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67174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E71EE-101A-44E2-A12B-86D5526E6B29}"/>
              </a:ext>
            </a:extLst>
          </p:cNvPr>
          <p:cNvSpPr>
            <a:spLocks noGrp="1"/>
          </p:cNvSpPr>
          <p:nvPr>
            <p:ph type="title"/>
          </p:nvPr>
        </p:nvSpPr>
        <p:spPr>
          <a:xfrm>
            <a:off x="2262910" y="155030"/>
            <a:ext cx="9652000" cy="1143000"/>
          </a:xfrm>
        </p:spPr>
        <p:txBody>
          <a:bodyPr/>
          <a:lstStyle/>
          <a:p>
            <a:r>
              <a:rPr lang="en-US" dirty="0">
                <a:solidFill>
                  <a:srgbClr val="FFC000"/>
                </a:solidFill>
              </a:rPr>
              <a:t>Facilitating Youth Friendships</a:t>
            </a:r>
          </a:p>
        </p:txBody>
      </p:sp>
      <p:sp>
        <p:nvSpPr>
          <p:cNvPr id="3" name="Content Placeholder 2">
            <a:extLst>
              <a:ext uri="{FF2B5EF4-FFF2-40B4-BE49-F238E27FC236}">
                <a16:creationId xmlns:a16="http://schemas.microsoft.com/office/drawing/2014/main" id="{605303BB-5D1E-43CA-B275-C8E3E00A1BD9}"/>
              </a:ext>
            </a:extLst>
          </p:cNvPr>
          <p:cNvSpPr>
            <a:spLocks noGrp="1"/>
          </p:cNvSpPr>
          <p:nvPr>
            <p:ph idx="1"/>
          </p:nvPr>
        </p:nvSpPr>
        <p:spPr>
          <a:xfrm>
            <a:off x="2172393" y="1358990"/>
            <a:ext cx="9919855" cy="4260414"/>
          </a:xfrm>
        </p:spPr>
        <p:txBody>
          <a:bodyPr/>
          <a:lstStyle/>
          <a:p>
            <a:pPr marL="0" marR="0" lvl="0" indent="0">
              <a:lnSpc>
                <a:spcPct val="107000"/>
              </a:lnSpc>
              <a:spcBef>
                <a:spcPts val="0"/>
              </a:spcBef>
              <a:spcAft>
                <a:spcPts val="0"/>
              </a:spcAft>
              <a:buNone/>
            </a:pPr>
            <a:r>
              <a:rPr lang="en-US" sz="2800" b="1" i="1" dirty="0">
                <a:effectLst/>
                <a:latin typeface="Baskerville Old Face" panose="02020602080505020303" pitchFamily="18" charset="0"/>
                <a:ea typeface="Calibri" panose="020F0502020204030204" pitchFamily="34" charset="0"/>
                <a:cs typeface="Times New Roman" panose="02020603050405020304" pitchFamily="18" charset="0"/>
              </a:rPr>
              <a:t>Den v. Pack meetings</a:t>
            </a:r>
          </a:p>
          <a:p>
            <a:pPr marL="0" marR="0" lvl="0" indent="0">
              <a:lnSpc>
                <a:spcPct val="107000"/>
              </a:lnSpc>
              <a:spcBef>
                <a:spcPts val="0"/>
              </a:spcBef>
              <a:spcAft>
                <a:spcPts val="0"/>
              </a:spcAft>
              <a:buNone/>
            </a:pPr>
            <a:endParaRPr lang="en-US" sz="2400" i="1" dirty="0">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At Pack meetings hopefully your scouts will be too busy to feel left out, but do not be afraid to mix dens, ranks, or ages </a:t>
            </a:r>
          </a:p>
          <a:p>
            <a:pPr>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Let everyone have a chance to get to know one another</a:t>
            </a:r>
          </a:p>
          <a:p>
            <a:pPr>
              <a:lnSpc>
                <a:spcPct val="107000"/>
              </a:lnSpc>
              <a:spcBef>
                <a:spcPts val="0"/>
              </a:spcBef>
              <a:spcAft>
                <a:spcPts val="0"/>
              </a:spcAft>
            </a:pPr>
            <a:r>
              <a:rPr lang="en-US" sz="2400" dirty="0">
                <a:ea typeface="Calibri" panose="020F0502020204030204" pitchFamily="34" charset="0"/>
                <a:cs typeface="Times New Roman" panose="02020603050405020304" pitchFamily="18" charset="0"/>
              </a:rPr>
              <a:t>Find ways to pair younger scouts with the older scouts occasionally</a:t>
            </a:r>
          </a:p>
          <a:p>
            <a:pPr>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Find ways to work with families to make sure scouts are active in their Packs and Dens</a:t>
            </a:r>
          </a:p>
          <a:p>
            <a:pPr>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Work with dens to make sure that activities are accessible to everyone, carpooling is set up where needed, etc.  </a:t>
            </a:r>
          </a:p>
          <a:p>
            <a:pPr marL="0" marR="0" lvl="0" indent="0">
              <a:lnSpc>
                <a:spcPct val="107000"/>
              </a:lnSpc>
              <a:spcBef>
                <a:spcPts val="0"/>
              </a:spcBef>
              <a:spcAft>
                <a:spcPts val="0"/>
              </a:spcAft>
              <a:buNone/>
            </a:pPr>
            <a:endParaRPr lang="en-US" sz="1200" dirty="0">
              <a:latin typeface="Baskerville Old Face" panose="02020602080505020303" pitchFamily="18"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endParaRPr lang="en-US" sz="2800" dirty="0">
              <a:effectLst/>
              <a:latin typeface="Baskerville Old Face" panose="02020602080505020303"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3104910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E71EE-101A-44E2-A12B-86D5526E6B29}"/>
              </a:ext>
            </a:extLst>
          </p:cNvPr>
          <p:cNvSpPr>
            <a:spLocks noGrp="1"/>
          </p:cNvSpPr>
          <p:nvPr>
            <p:ph type="title"/>
          </p:nvPr>
        </p:nvSpPr>
        <p:spPr>
          <a:xfrm>
            <a:off x="2273994" y="227074"/>
            <a:ext cx="9652000" cy="1143000"/>
          </a:xfrm>
        </p:spPr>
        <p:txBody>
          <a:bodyPr/>
          <a:lstStyle/>
          <a:p>
            <a:r>
              <a:rPr lang="en-US" dirty="0">
                <a:solidFill>
                  <a:srgbClr val="FFC000"/>
                </a:solidFill>
              </a:rPr>
              <a:t>Facilitating Youth Friendships</a:t>
            </a:r>
          </a:p>
        </p:txBody>
      </p:sp>
      <p:sp>
        <p:nvSpPr>
          <p:cNvPr id="3" name="Content Placeholder 2">
            <a:extLst>
              <a:ext uri="{FF2B5EF4-FFF2-40B4-BE49-F238E27FC236}">
                <a16:creationId xmlns:a16="http://schemas.microsoft.com/office/drawing/2014/main" id="{605303BB-5D1E-43CA-B275-C8E3E00A1BD9}"/>
              </a:ext>
            </a:extLst>
          </p:cNvPr>
          <p:cNvSpPr>
            <a:spLocks noGrp="1"/>
          </p:cNvSpPr>
          <p:nvPr>
            <p:ph idx="1"/>
          </p:nvPr>
        </p:nvSpPr>
        <p:spPr>
          <a:xfrm>
            <a:off x="1906386" y="1477517"/>
            <a:ext cx="10019608" cy="5153409"/>
          </a:xfrm>
        </p:spPr>
        <p:txBody>
          <a:bodyPr/>
          <a:lstStyle/>
          <a:p>
            <a:pPr marL="0" marR="0" lvl="0" indent="0">
              <a:lnSpc>
                <a:spcPct val="107000"/>
              </a:lnSpc>
              <a:spcBef>
                <a:spcPts val="0"/>
              </a:spcBef>
              <a:spcAft>
                <a:spcPts val="800"/>
              </a:spcAft>
              <a:buNone/>
            </a:pPr>
            <a:r>
              <a:rPr lang="en-US" sz="2800" b="1" i="1" dirty="0">
                <a:effectLst/>
                <a:latin typeface="Baskerville Old Face" panose="02020602080505020303" pitchFamily="18" charset="0"/>
                <a:ea typeface="Calibri" panose="020F0502020204030204" pitchFamily="34" charset="0"/>
                <a:cs typeface="Times New Roman" panose="02020603050405020304" pitchFamily="18" charset="0"/>
              </a:rPr>
              <a:t>Avoid Leaving People Out</a:t>
            </a:r>
          </a:p>
          <a:p>
            <a:pPr>
              <a:lnSpc>
                <a:spcPct val="107000"/>
              </a:lnSpc>
              <a:spcBef>
                <a:spcPts val="0"/>
              </a:spcBef>
              <a:spcAft>
                <a:spcPts val="800"/>
              </a:spcAft>
            </a:pPr>
            <a:r>
              <a:rPr lang="en-US" sz="2200" dirty="0">
                <a:ea typeface="Calibri" panose="020F0502020204030204" pitchFamily="34" charset="0"/>
                <a:cs typeface="Times New Roman" panose="02020603050405020304" pitchFamily="18" charset="0"/>
              </a:rPr>
              <a:t>Rule one:  </a:t>
            </a:r>
            <a:r>
              <a:rPr lang="en-US" sz="2200" dirty="0">
                <a:effectLst/>
                <a:ea typeface="Calibri" panose="020F0502020204030204" pitchFamily="34" charset="0"/>
                <a:cs typeface="Times New Roman" panose="02020603050405020304" pitchFamily="18" charset="0"/>
              </a:rPr>
              <a:t>make sure everyone has the chance to participate (This doesn’t mean everyone must participate, but should have the option to participate)</a:t>
            </a:r>
          </a:p>
          <a:p>
            <a:pPr>
              <a:lnSpc>
                <a:spcPct val="107000"/>
              </a:lnSpc>
              <a:spcBef>
                <a:spcPts val="0"/>
              </a:spcBef>
              <a:spcAft>
                <a:spcPts val="800"/>
              </a:spcAft>
            </a:pPr>
            <a:r>
              <a:rPr lang="en-US" sz="2200" dirty="0">
                <a:ea typeface="Calibri" panose="020F0502020204030204" pitchFamily="34" charset="0"/>
                <a:cs typeface="Times New Roman" panose="02020603050405020304" pitchFamily="18" charset="0"/>
              </a:rPr>
              <a:t>Play ice breakers and games so everyone can get to know each other</a:t>
            </a:r>
          </a:p>
          <a:p>
            <a:pPr>
              <a:lnSpc>
                <a:spcPct val="107000"/>
              </a:lnSpc>
              <a:spcBef>
                <a:spcPts val="0"/>
              </a:spcBef>
              <a:spcAft>
                <a:spcPts val="800"/>
              </a:spcAft>
            </a:pPr>
            <a:r>
              <a:rPr lang="en-US" sz="2200" dirty="0">
                <a:effectLst/>
                <a:ea typeface="Calibri" panose="020F0502020204030204" pitchFamily="34" charset="0"/>
                <a:cs typeface="Times New Roman" panose="02020603050405020304" pitchFamily="18" charset="0"/>
              </a:rPr>
              <a:t>Make sure there is social time built into meetings</a:t>
            </a:r>
          </a:p>
          <a:p>
            <a:pPr>
              <a:lnSpc>
                <a:spcPct val="107000"/>
              </a:lnSpc>
              <a:spcBef>
                <a:spcPts val="0"/>
              </a:spcBef>
              <a:spcAft>
                <a:spcPts val="800"/>
              </a:spcAft>
            </a:pPr>
            <a:r>
              <a:rPr lang="en-US" sz="2200" dirty="0">
                <a:effectLst/>
                <a:ea typeface="Calibri" panose="020F0502020204030204" pitchFamily="34" charset="0"/>
                <a:cs typeface="Times New Roman" panose="02020603050405020304" pitchFamily="18" charset="0"/>
              </a:rPr>
              <a:t>Have enough roles for everyone to participate in each event and plans on how to rotate those roles within the Den</a:t>
            </a:r>
          </a:p>
          <a:p>
            <a:pPr>
              <a:lnSpc>
                <a:spcPct val="107000"/>
              </a:lnSpc>
              <a:spcBef>
                <a:spcPts val="0"/>
              </a:spcBef>
              <a:spcAft>
                <a:spcPts val="800"/>
              </a:spcAft>
            </a:pPr>
            <a:r>
              <a:rPr lang="en-US" sz="2200" dirty="0">
                <a:ea typeface="Calibri" panose="020F0502020204030204" pitchFamily="34" charset="0"/>
                <a:cs typeface="Times New Roman" panose="02020603050405020304" pitchFamily="18" charset="0"/>
              </a:rPr>
              <a:t>Make sure to rotate scouts through the buddy system so they get used to being with different partners</a:t>
            </a:r>
          </a:p>
          <a:p>
            <a:pPr marL="0" marR="0" lvl="0" indent="0">
              <a:lnSpc>
                <a:spcPct val="107000"/>
              </a:lnSpc>
              <a:spcBef>
                <a:spcPts val="0"/>
              </a:spcBef>
              <a:spcAft>
                <a:spcPts val="800"/>
              </a:spcAft>
              <a:buNone/>
            </a:pPr>
            <a:endParaRPr lang="en-US" sz="2800" dirty="0">
              <a:effectLst/>
              <a:latin typeface="Baskerville Old Face" panose="02020602080505020303"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418179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E71EE-101A-44E2-A12B-86D5526E6B29}"/>
              </a:ext>
            </a:extLst>
          </p:cNvPr>
          <p:cNvSpPr>
            <a:spLocks noGrp="1"/>
          </p:cNvSpPr>
          <p:nvPr>
            <p:ph type="title"/>
          </p:nvPr>
        </p:nvSpPr>
        <p:spPr>
          <a:xfrm>
            <a:off x="2179782" y="182880"/>
            <a:ext cx="9652000" cy="1143000"/>
          </a:xfrm>
        </p:spPr>
        <p:txBody>
          <a:bodyPr/>
          <a:lstStyle/>
          <a:p>
            <a:r>
              <a:rPr lang="en-US" dirty="0">
                <a:solidFill>
                  <a:srgbClr val="FFC000"/>
                </a:solidFill>
              </a:rPr>
              <a:t>Facilitating Youth Friendships</a:t>
            </a:r>
          </a:p>
        </p:txBody>
      </p:sp>
      <p:sp>
        <p:nvSpPr>
          <p:cNvPr id="3" name="Content Placeholder 2">
            <a:extLst>
              <a:ext uri="{FF2B5EF4-FFF2-40B4-BE49-F238E27FC236}">
                <a16:creationId xmlns:a16="http://schemas.microsoft.com/office/drawing/2014/main" id="{605303BB-5D1E-43CA-B275-C8E3E00A1BD9}"/>
              </a:ext>
            </a:extLst>
          </p:cNvPr>
          <p:cNvSpPr>
            <a:spLocks noGrp="1"/>
          </p:cNvSpPr>
          <p:nvPr>
            <p:ph idx="1"/>
          </p:nvPr>
        </p:nvSpPr>
        <p:spPr>
          <a:xfrm>
            <a:off x="1790007" y="661484"/>
            <a:ext cx="10313324" cy="5535032"/>
          </a:xfrm>
        </p:spPr>
        <p:txBody>
          <a:bodyPr/>
          <a:lstStyle/>
          <a:p>
            <a:pPr marL="0" marR="0" lvl="0" indent="0">
              <a:lnSpc>
                <a:spcPct val="107000"/>
              </a:lnSpc>
              <a:spcBef>
                <a:spcPts val="0"/>
              </a:spcBef>
              <a:spcAft>
                <a:spcPts val="800"/>
              </a:spcAft>
              <a:buNone/>
            </a:pPr>
            <a:endParaRPr lang="en-US" sz="2800" dirty="0">
              <a:effectLst/>
              <a:latin typeface="Baskerville Old Face" panose="02020602080505020303" pitchFamily="18" charset="0"/>
              <a:ea typeface="Calibri" panose="020F0502020204030204" pitchFamily="34"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22AF8543-E547-7CB2-CD11-D6E82084696C}"/>
              </a:ext>
            </a:extLst>
          </p:cNvPr>
          <p:cNvSpPr txBox="1"/>
          <p:nvPr/>
        </p:nvSpPr>
        <p:spPr>
          <a:xfrm>
            <a:off x="2179782" y="1259379"/>
            <a:ext cx="9652000" cy="9988696"/>
          </a:xfrm>
          <a:prstGeom prst="rect">
            <a:avLst/>
          </a:prstGeom>
          <a:noFill/>
        </p:spPr>
        <p:txBody>
          <a:bodyPr wrap="square" rtlCol="0">
            <a:spAutoFit/>
          </a:bodyPr>
          <a:lstStyle/>
          <a:p>
            <a:pPr marL="342900" marR="0" lvl="0" indent="-342900">
              <a:lnSpc>
                <a:spcPct val="107000"/>
              </a:lnSpc>
              <a:spcBef>
                <a:spcPts val="0"/>
              </a:spcBef>
              <a:spcAft>
                <a:spcPts val="80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Follow the lead of the Youth – they will by nature be more inclusive and more capable than you may realize!</a:t>
            </a:r>
          </a:p>
          <a:p>
            <a:pPr marL="342900" marR="0" lvl="0" indent="-342900">
              <a:lnSpc>
                <a:spcPct val="107000"/>
              </a:lnSpc>
              <a:spcBef>
                <a:spcPts val="0"/>
              </a:spcBef>
              <a:spcAft>
                <a:spcPts val="80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LEAVE time for youth to be goofy – this is when they get to be themselves and show their personalities – if Scouts becomes another classroom, they will feel the need to conform</a:t>
            </a:r>
          </a:p>
          <a:p>
            <a:pPr marL="342900" marR="0" lvl="0" indent="-342900">
              <a:lnSpc>
                <a:spcPct val="107000"/>
              </a:lnSpc>
              <a:spcBef>
                <a:spcPts val="0"/>
              </a:spcBef>
              <a:spcAft>
                <a:spcPts val="80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Always keep your eyes open – intimidation is no better than open bullying – know the signs and know how to handle the situation if it presents itself</a:t>
            </a:r>
          </a:p>
          <a:p>
            <a:pPr marL="342900" marR="0" lvl="0" indent="-342900">
              <a:lnSpc>
                <a:spcPct val="107000"/>
              </a:lnSpc>
              <a:spcBef>
                <a:spcPts val="0"/>
              </a:spcBef>
              <a:spcAft>
                <a:spcPts val="80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Remember, our motto is “Do Your Best” – it is what we ask of the scouts and what we should hold ourselves to every day </a:t>
            </a:r>
          </a:p>
          <a:p>
            <a:pPr marL="342900" marR="0" lvl="0" indent="-342900">
              <a:lnSpc>
                <a:spcPct val="107000"/>
              </a:lnSpc>
              <a:spcBef>
                <a:spcPts val="0"/>
              </a:spcBef>
              <a:spcAft>
                <a:spcPts val="800"/>
              </a:spcAft>
              <a:buFont typeface="Arial" panose="020B0604020202020204" pitchFamily="34" charset="0"/>
              <a:buChar char="•"/>
            </a:pPr>
            <a:r>
              <a:rPr lang="en-US" sz="2200" dirty="0">
                <a:solidFill>
                  <a:schemeClr val="bg1"/>
                </a:solidFill>
                <a:ea typeface="Calibri" panose="020F0502020204030204" pitchFamily="34" charset="0"/>
                <a:cs typeface="Times New Roman" panose="02020603050405020304" pitchFamily="18" charset="0"/>
              </a:rPr>
              <a:t>Every day is a new day to make moral choices, lead ethically, and teach Scouts how to safely and ethically have fun in their lives!  Never stop learning!</a:t>
            </a:r>
          </a:p>
          <a:p>
            <a:pPr marR="0" lvl="0">
              <a:lnSpc>
                <a:spcPct val="107000"/>
              </a:lnSpc>
              <a:spcBef>
                <a:spcPts val="0"/>
              </a:spcBef>
              <a:spcAft>
                <a:spcPts val="800"/>
              </a:spcAft>
              <a:buFontTx/>
              <a:buChar char="-"/>
            </a:pPr>
            <a:endParaRPr lang="en-US"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sz="1800"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sz="1800"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sz="1800"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sz="1800"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sz="1800"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dirty="0">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Tx/>
              <a:buChar char="-"/>
            </a:pPr>
            <a:endParaRPr lang="en-US" sz="1800" dirty="0">
              <a:latin typeface="Baskerville Old Face" panose="020206020805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505796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0F17-67F7-474F-A844-7352472070C4}"/>
              </a:ext>
            </a:extLst>
          </p:cNvPr>
          <p:cNvSpPr>
            <a:spLocks noGrp="1"/>
          </p:cNvSpPr>
          <p:nvPr>
            <p:ph type="title"/>
          </p:nvPr>
        </p:nvSpPr>
        <p:spPr/>
        <p:txBody>
          <a:bodyPr/>
          <a:lstStyle/>
          <a:p>
            <a:r>
              <a:rPr lang="en-US" dirty="0">
                <a:solidFill>
                  <a:srgbClr val="FFC000"/>
                </a:solidFill>
              </a:rPr>
              <a:t>Questions</a:t>
            </a:r>
          </a:p>
        </p:txBody>
      </p:sp>
      <p:sp>
        <p:nvSpPr>
          <p:cNvPr id="3" name="Content Placeholder 2">
            <a:extLst>
              <a:ext uri="{FF2B5EF4-FFF2-40B4-BE49-F238E27FC236}">
                <a16:creationId xmlns:a16="http://schemas.microsoft.com/office/drawing/2014/main" id="{FECC7F8B-FB4A-4980-90F5-4F0DDD28151E}"/>
              </a:ext>
            </a:extLst>
          </p:cNvPr>
          <p:cNvSpPr>
            <a:spLocks noGrp="1"/>
          </p:cNvSpPr>
          <p:nvPr>
            <p:ph idx="1"/>
          </p:nvPr>
        </p:nvSpPr>
        <p:spPr/>
        <p:txBody>
          <a:bodyPr/>
          <a:lstStyle/>
          <a:p>
            <a:pPr marL="114300" marR="0" indent="0">
              <a:lnSpc>
                <a:spcPct val="107000"/>
              </a:lnSpc>
              <a:spcBef>
                <a:spcPts val="0"/>
              </a:spcBef>
              <a:spcAft>
                <a:spcPts val="0"/>
              </a:spcAft>
              <a:buNone/>
            </a:pPr>
            <a:r>
              <a:rPr lang="en-US" sz="4000" dirty="0">
                <a:effectLst/>
                <a:ea typeface="Calibri" panose="020F0502020204030204" pitchFamily="34" charset="0"/>
                <a:cs typeface="Times New Roman" panose="02020603050405020304" pitchFamily="18" charset="0"/>
              </a:rPr>
              <a:t>Q:  How do you ensure all Pack members are involved at Pack meetings?  </a:t>
            </a:r>
          </a:p>
          <a:p>
            <a:pPr marL="114300" marR="0" indent="0">
              <a:lnSpc>
                <a:spcPct val="107000"/>
              </a:lnSpc>
              <a:spcBef>
                <a:spcPts val="0"/>
              </a:spcBef>
              <a:spcAft>
                <a:spcPts val="0"/>
              </a:spcAft>
              <a:buNone/>
            </a:pPr>
            <a:endParaRPr lang="en-US" sz="4000" dirty="0">
              <a:effectLst/>
              <a:ea typeface="Calibri" panose="020F0502020204030204" pitchFamily="34" charset="0"/>
              <a:cs typeface="Times New Roman" panose="02020603050405020304" pitchFamily="18" charset="0"/>
            </a:endParaRPr>
          </a:p>
          <a:p>
            <a:pPr marL="114300" marR="0" indent="0">
              <a:lnSpc>
                <a:spcPct val="107000"/>
              </a:lnSpc>
              <a:spcBef>
                <a:spcPts val="0"/>
              </a:spcBef>
              <a:spcAft>
                <a:spcPts val="0"/>
              </a:spcAft>
              <a:buNone/>
            </a:pPr>
            <a:r>
              <a:rPr lang="en-US" sz="4000" dirty="0">
                <a:effectLst/>
                <a:ea typeface="Calibri" panose="020F0502020204030204" pitchFamily="34" charset="0"/>
                <a:cs typeface="Times New Roman" panose="02020603050405020304" pitchFamily="18" charset="0"/>
              </a:rPr>
              <a:t>Q: What </a:t>
            </a:r>
            <a:r>
              <a:rPr lang="en-US" sz="4000" dirty="0">
                <a:ea typeface="Calibri" panose="020F0502020204030204" pitchFamily="34" charset="0"/>
                <a:cs typeface="Times New Roman" panose="02020603050405020304" pitchFamily="18" charset="0"/>
              </a:rPr>
              <a:t>are some effective ways to engage a Scout who is having a rough night?</a:t>
            </a:r>
            <a:r>
              <a:rPr lang="en-US" sz="4000" dirty="0">
                <a:effectLst/>
                <a:ea typeface="Calibri" panose="020F0502020204030204" pitchFamily="34" charset="0"/>
                <a:cs typeface="Times New Roman" panose="02020603050405020304" pitchFamily="18" charset="0"/>
              </a:rPr>
              <a:t> </a:t>
            </a:r>
          </a:p>
          <a:p>
            <a:pPr marL="114300" marR="0" indent="0">
              <a:lnSpc>
                <a:spcPct val="107000"/>
              </a:lnSpc>
              <a:spcBef>
                <a:spcPts val="0"/>
              </a:spcBef>
              <a:spcAft>
                <a:spcPts val="0"/>
              </a:spcAft>
              <a:buNone/>
            </a:pPr>
            <a:endParaRPr lang="en-US" dirty="0"/>
          </a:p>
        </p:txBody>
      </p:sp>
    </p:spTree>
    <p:extLst>
      <p:ext uri="{BB962C8B-B14F-4D97-AF65-F5344CB8AC3E}">
        <p14:creationId xmlns:p14="http://schemas.microsoft.com/office/powerpoint/2010/main" val="413914957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31C4-E2F7-46F6-9429-6E20095EEBEC}"/>
              </a:ext>
            </a:extLst>
          </p:cNvPr>
          <p:cNvSpPr>
            <a:spLocks noGrp="1"/>
          </p:cNvSpPr>
          <p:nvPr>
            <p:ph type="title"/>
          </p:nvPr>
        </p:nvSpPr>
        <p:spPr/>
        <p:txBody>
          <a:bodyPr/>
          <a:lstStyle/>
          <a:p>
            <a:r>
              <a:rPr lang="en-US" dirty="0">
                <a:solidFill>
                  <a:srgbClr val="FFC000"/>
                </a:solidFill>
              </a:rPr>
              <a:t>Engaging Everyone at Pack Meetings</a:t>
            </a:r>
          </a:p>
        </p:txBody>
      </p:sp>
      <p:sp>
        <p:nvSpPr>
          <p:cNvPr id="3" name="Content Placeholder 2">
            <a:extLst>
              <a:ext uri="{FF2B5EF4-FFF2-40B4-BE49-F238E27FC236}">
                <a16:creationId xmlns:a16="http://schemas.microsoft.com/office/drawing/2014/main" id="{097B0D25-B173-4ED7-B412-0930C99FE248}"/>
              </a:ext>
            </a:extLst>
          </p:cNvPr>
          <p:cNvSpPr>
            <a:spLocks noGrp="1"/>
          </p:cNvSpPr>
          <p:nvPr>
            <p:ph idx="1"/>
          </p:nvPr>
        </p:nvSpPr>
        <p:spPr/>
        <p:txBody>
          <a:bodyPr/>
          <a:lstStyle/>
          <a:p>
            <a:pPr>
              <a:lnSpc>
                <a:spcPct val="107000"/>
              </a:lnSpc>
              <a:spcBef>
                <a:spcPts val="0"/>
              </a:spcBef>
              <a:spcAft>
                <a:spcPts val="0"/>
              </a:spcAft>
            </a:pPr>
            <a:r>
              <a:rPr lang="en-US" sz="2000" dirty="0">
                <a:effectLst/>
                <a:ea typeface="Calibri" panose="020F0502020204030204" pitchFamily="34" charset="0"/>
                <a:cs typeface="Times New Roman" panose="02020603050405020304" pitchFamily="18" charset="0"/>
              </a:rPr>
              <a:t>Be sure there are engaging activities to keep your Cubs busy</a:t>
            </a:r>
          </a:p>
          <a:p>
            <a:pPr>
              <a:lnSpc>
                <a:spcPct val="107000"/>
              </a:lnSpc>
              <a:spcBef>
                <a:spcPts val="0"/>
              </a:spcBef>
              <a:spcAft>
                <a:spcPts val="0"/>
              </a:spcAft>
            </a:pPr>
            <a:r>
              <a:rPr lang="en-US" sz="2000" dirty="0">
                <a:ea typeface="Calibri" panose="020F0502020204030204" pitchFamily="34" charset="0"/>
                <a:cs typeface="Times New Roman" panose="02020603050405020304" pitchFamily="18" charset="0"/>
              </a:rPr>
              <a:t>Make sure the leaders and parents are aware of where they should be and how they can step in to make sure everyone can hear and pay attention</a:t>
            </a:r>
            <a:endParaRPr lang="en-US" sz="2000" dirty="0">
              <a:effectLst/>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000" dirty="0">
                <a:effectLst/>
                <a:ea typeface="Calibri" panose="020F0502020204030204" pitchFamily="34" charset="0"/>
                <a:cs typeface="Times New Roman" panose="02020603050405020304" pitchFamily="18" charset="0"/>
              </a:rPr>
              <a:t>Respond to all ideas (this doesn’t mean implement all ideas)</a:t>
            </a:r>
          </a:p>
          <a:p>
            <a:pPr>
              <a:lnSpc>
                <a:spcPct val="107000"/>
              </a:lnSpc>
              <a:spcBef>
                <a:spcPts val="0"/>
              </a:spcBef>
              <a:spcAft>
                <a:spcPts val="0"/>
              </a:spcAft>
            </a:pPr>
            <a:r>
              <a:rPr lang="en-US" sz="2000" dirty="0">
                <a:ea typeface="Calibri" panose="020F0502020204030204" pitchFamily="34" charset="0"/>
                <a:cs typeface="Times New Roman" panose="02020603050405020304" pitchFamily="18" charset="0"/>
              </a:rPr>
              <a:t>Make sure there are a variety of types of activities – work in skits, songs, cheers, chants, and presentations as your schedule allows</a:t>
            </a:r>
          </a:p>
          <a:p>
            <a:pPr>
              <a:lnSpc>
                <a:spcPct val="107000"/>
              </a:lnSpc>
              <a:spcBef>
                <a:spcPts val="0"/>
              </a:spcBef>
              <a:spcAft>
                <a:spcPts val="0"/>
              </a:spcAft>
            </a:pPr>
            <a:r>
              <a:rPr lang="en-US" sz="2000" dirty="0">
                <a:ea typeface="Calibri" panose="020F0502020204030204" pitchFamily="34" charset="0"/>
                <a:cs typeface="Times New Roman" panose="02020603050405020304" pitchFamily="18" charset="0"/>
              </a:rPr>
              <a:t>Know when to use a guest speaker, versus an activity, versus a skill practice</a:t>
            </a:r>
          </a:p>
          <a:p>
            <a:pPr>
              <a:lnSpc>
                <a:spcPct val="107000"/>
              </a:lnSpc>
              <a:spcBef>
                <a:spcPts val="0"/>
              </a:spcBef>
              <a:spcAft>
                <a:spcPts val="0"/>
              </a:spcAft>
            </a:pPr>
            <a:r>
              <a:rPr lang="en-US" sz="2000" dirty="0">
                <a:effectLst/>
                <a:ea typeface="Calibri" panose="020F0502020204030204" pitchFamily="34" charset="0"/>
                <a:cs typeface="Times New Roman" panose="02020603050405020304" pitchFamily="18" charset="0"/>
              </a:rPr>
              <a:t>Creat</a:t>
            </a:r>
            <a:r>
              <a:rPr lang="en-US" sz="2000" dirty="0">
                <a:ea typeface="Calibri" panose="020F0502020204030204" pitchFamily="34" charset="0"/>
                <a:cs typeface="Times New Roman" panose="02020603050405020304" pitchFamily="18" charset="0"/>
              </a:rPr>
              <a:t>e a routine so Cubs know what to expect when they are at their meetings</a:t>
            </a:r>
          </a:p>
          <a:p>
            <a:pPr>
              <a:lnSpc>
                <a:spcPct val="107000"/>
              </a:lnSpc>
              <a:spcBef>
                <a:spcPts val="0"/>
              </a:spcBef>
              <a:spcAft>
                <a:spcPts val="0"/>
              </a:spcAft>
            </a:pPr>
            <a:r>
              <a:rPr lang="en-US" sz="2000" dirty="0">
                <a:ea typeface="Calibri" panose="020F0502020204030204" pitchFamily="34" charset="0"/>
                <a:cs typeface="Times New Roman" panose="02020603050405020304" pitchFamily="18" charset="0"/>
              </a:rPr>
              <a:t>Be sure each Pack member has a chance to at least do opening/closing flags</a:t>
            </a:r>
          </a:p>
          <a:p>
            <a:pPr>
              <a:lnSpc>
                <a:spcPct val="107000"/>
              </a:lnSpc>
              <a:spcBef>
                <a:spcPts val="0"/>
              </a:spcBef>
              <a:spcAft>
                <a:spcPts val="0"/>
              </a:spcAft>
            </a:pPr>
            <a:r>
              <a:rPr lang="en-US" sz="2000" dirty="0">
                <a:effectLst/>
                <a:ea typeface="Calibri" panose="020F0502020204030204" pitchFamily="34" charset="0"/>
                <a:cs typeface="Times New Roman" panose="02020603050405020304" pitchFamily="18" charset="0"/>
              </a:rPr>
              <a:t>If someone wants to sit out, have alternate activities so they do not feel unimportant or excluded</a:t>
            </a:r>
          </a:p>
        </p:txBody>
      </p:sp>
    </p:spTree>
    <p:extLst>
      <p:ext uri="{BB962C8B-B14F-4D97-AF65-F5344CB8AC3E}">
        <p14:creationId xmlns:p14="http://schemas.microsoft.com/office/powerpoint/2010/main" val="300623132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3969-5182-44E2-8FFB-4AF8B04C2189}"/>
              </a:ext>
            </a:extLst>
          </p:cNvPr>
          <p:cNvSpPr>
            <a:spLocks noGrp="1"/>
          </p:cNvSpPr>
          <p:nvPr>
            <p:ph type="title"/>
          </p:nvPr>
        </p:nvSpPr>
        <p:spPr/>
        <p:txBody>
          <a:bodyPr/>
          <a:lstStyle/>
          <a:p>
            <a:r>
              <a:rPr lang="en-US" dirty="0">
                <a:solidFill>
                  <a:srgbClr val="FFC000"/>
                </a:solidFill>
              </a:rPr>
              <a:t>Cultivate and Train Good Leaders</a:t>
            </a:r>
          </a:p>
        </p:txBody>
      </p:sp>
      <p:sp>
        <p:nvSpPr>
          <p:cNvPr id="3" name="Content Placeholder 2">
            <a:extLst>
              <a:ext uri="{FF2B5EF4-FFF2-40B4-BE49-F238E27FC236}">
                <a16:creationId xmlns:a16="http://schemas.microsoft.com/office/drawing/2014/main" id="{4E4804BF-5369-4CD0-B80F-6638E5141803}"/>
              </a:ext>
            </a:extLst>
          </p:cNvPr>
          <p:cNvSpPr>
            <a:spLocks noGrp="1"/>
          </p:cNvSpPr>
          <p:nvPr>
            <p:ph idx="1"/>
          </p:nvPr>
        </p:nvSpPr>
        <p:spPr>
          <a:xfrm>
            <a:off x="2160463" y="1367819"/>
            <a:ext cx="9652000" cy="4525963"/>
          </a:xfrm>
        </p:spPr>
        <p:txBody>
          <a:bodyPr/>
          <a:lstStyle/>
          <a:p>
            <a:pPr marL="0" indent="0">
              <a:lnSpc>
                <a:spcPct val="107000"/>
              </a:lnSpc>
              <a:spcBef>
                <a:spcPts val="0"/>
              </a:spcBef>
              <a:spcAft>
                <a:spcPts val="0"/>
              </a:spcAft>
              <a:buNone/>
            </a:pPr>
            <a:r>
              <a:rPr lang="en-US" sz="2800" dirty="0">
                <a:effectLst/>
                <a:ea typeface="Calibri" panose="020F0502020204030204" pitchFamily="34" charset="0"/>
                <a:cs typeface="Times New Roman" panose="02020603050405020304" pitchFamily="18" charset="0"/>
              </a:rPr>
              <a:t>Give volunteers the training and resources they need – the more resources they have, the more effectively they will be able to engage Scouts safely</a:t>
            </a:r>
          </a:p>
          <a:p>
            <a:pPr marL="514350" indent="-457200">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Start with YPT!!!!  </a:t>
            </a:r>
          </a:p>
          <a:p>
            <a:pPr marL="514350" indent="-457200">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Is your most recent volunteer a den leader?  Do they have the den leader guidebook for the correct level?  Do they know their budgets and what each line item is supposed to cover?</a:t>
            </a:r>
          </a:p>
          <a:p>
            <a:pPr marL="514350" indent="-457200">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Advanced trainings – BALOO, WFA, Program and Training Conference, Wood Badge, etc.   </a:t>
            </a:r>
          </a:p>
          <a:p>
            <a:pPr marL="514350" indent="-457200">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Roundtable – great example – not just for Committee Chairs and Cubmasters – for the entire district – but how many people know that?</a:t>
            </a:r>
          </a:p>
          <a:p>
            <a:pPr marL="0" indent="0">
              <a:buNone/>
            </a:pPr>
            <a:endParaRPr lang="en-US" dirty="0">
              <a:latin typeface="Baskerville Old Face" panose="02020602080505020303" pitchFamily="18" charset="0"/>
            </a:endParaRPr>
          </a:p>
        </p:txBody>
      </p:sp>
    </p:spTree>
    <p:extLst>
      <p:ext uri="{BB962C8B-B14F-4D97-AF65-F5344CB8AC3E}">
        <p14:creationId xmlns:p14="http://schemas.microsoft.com/office/powerpoint/2010/main" val="388568132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3969-5182-44E2-8FFB-4AF8B04C2189}"/>
              </a:ext>
            </a:extLst>
          </p:cNvPr>
          <p:cNvSpPr>
            <a:spLocks noGrp="1"/>
          </p:cNvSpPr>
          <p:nvPr>
            <p:ph type="title"/>
          </p:nvPr>
        </p:nvSpPr>
        <p:spPr/>
        <p:txBody>
          <a:bodyPr/>
          <a:lstStyle/>
          <a:p>
            <a:r>
              <a:rPr lang="en-US" dirty="0">
                <a:solidFill>
                  <a:srgbClr val="FFC000"/>
                </a:solidFill>
              </a:rPr>
              <a:t>Cultivate and Train Good Leaders (</a:t>
            </a:r>
            <a:r>
              <a:rPr lang="en-US" dirty="0" err="1">
                <a:solidFill>
                  <a:srgbClr val="FFC000"/>
                </a:solidFill>
              </a:rPr>
              <a:t>cont</a:t>
            </a:r>
            <a:r>
              <a:rPr lang="en-US" dirty="0">
                <a:solidFill>
                  <a:srgbClr val="FFC000"/>
                </a:solidFill>
              </a:rPr>
              <a:t>).</a:t>
            </a:r>
          </a:p>
        </p:txBody>
      </p:sp>
      <p:sp>
        <p:nvSpPr>
          <p:cNvPr id="3" name="Content Placeholder 2">
            <a:extLst>
              <a:ext uri="{FF2B5EF4-FFF2-40B4-BE49-F238E27FC236}">
                <a16:creationId xmlns:a16="http://schemas.microsoft.com/office/drawing/2014/main" id="{4E4804BF-5369-4CD0-B80F-6638E5141803}"/>
              </a:ext>
            </a:extLst>
          </p:cNvPr>
          <p:cNvSpPr>
            <a:spLocks noGrp="1"/>
          </p:cNvSpPr>
          <p:nvPr>
            <p:ph idx="1"/>
          </p:nvPr>
        </p:nvSpPr>
        <p:spPr>
          <a:xfrm>
            <a:off x="2182783" y="1262397"/>
            <a:ext cx="9652000" cy="4525963"/>
          </a:xfrm>
        </p:spPr>
        <p:txBody>
          <a:bodyPr/>
          <a:lstStyle/>
          <a:p>
            <a:pPr>
              <a:lnSpc>
                <a:spcPct val="107000"/>
              </a:lnSpc>
              <a:spcBef>
                <a:spcPts val="0"/>
              </a:spcBef>
              <a:spcAft>
                <a:spcPts val="0"/>
              </a:spcAft>
            </a:pPr>
            <a:r>
              <a:rPr lang="en-US" sz="2500" dirty="0">
                <a:effectLst/>
                <a:ea typeface="Calibri" panose="020F0502020204030204" pitchFamily="34" charset="0"/>
                <a:cs typeface="Times New Roman" panose="02020603050405020304" pitchFamily="18" charset="0"/>
              </a:rPr>
              <a:t>Give volunteers the training and resources they need</a:t>
            </a:r>
          </a:p>
          <a:p>
            <a:r>
              <a:rPr lang="en-US" sz="2500" dirty="0"/>
              <a:t>Help adults understand what their roles are and what they are not.  Conference with leaders if they need assistance with a Den or Pack issue – keep dialogue open between leaders, parents, and youth</a:t>
            </a:r>
          </a:p>
          <a:p>
            <a:r>
              <a:rPr lang="en-US" sz="2500" dirty="0"/>
              <a:t>Having a stable of good leaders means your scouts will have that many mentors, role models, and coaches to depend on and work with</a:t>
            </a:r>
          </a:p>
          <a:p>
            <a:r>
              <a:rPr lang="en-US" sz="2500" dirty="0"/>
              <a:t>Practice makes perfect, allow leaders the chance to work with the youth in a way that builds their skills as the scouts build their own skills.  Leaders will grow with their scouts – be prepared to coach them on their journey when possible</a:t>
            </a:r>
          </a:p>
          <a:p>
            <a:pPr marL="0" indent="0">
              <a:buNone/>
            </a:pPr>
            <a:endParaRPr lang="en-US" dirty="0">
              <a:latin typeface="Baskerville Old Face" panose="02020602080505020303" pitchFamily="18" charset="0"/>
            </a:endParaRPr>
          </a:p>
        </p:txBody>
      </p:sp>
    </p:spTree>
    <p:extLst>
      <p:ext uri="{BB962C8B-B14F-4D97-AF65-F5344CB8AC3E}">
        <p14:creationId xmlns:p14="http://schemas.microsoft.com/office/powerpoint/2010/main" val="161284675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3969-5182-44E2-8FFB-4AF8B04C2189}"/>
              </a:ext>
            </a:extLst>
          </p:cNvPr>
          <p:cNvSpPr>
            <a:spLocks noGrp="1"/>
          </p:cNvSpPr>
          <p:nvPr>
            <p:ph type="title"/>
          </p:nvPr>
        </p:nvSpPr>
        <p:spPr/>
        <p:txBody>
          <a:bodyPr/>
          <a:lstStyle/>
          <a:p>
            <a:r>
              <a:rPr lang="en-US" dirty="0">
                <a:solidFill>
                  <a:srgbClr val="FFC000"/>
                </a:solidFill>
              </a:rPr>
              <a:t>Implementing It All</a:t>
            </a:r>
          </a:p>
        </p:txBody>
      </p:sp>
      <p:sp>
        <p:nvSpPr>
          <p:cNvPr id="3" name="Content Placeholder 2">
            <a:extLst>
              <a:ext uri="{FF2B5EF4-FFF2-40B4-BE49-F238E27FC236}">
                <a16:creationId xmlns:a16="http://schemas.microsoft.com/office/drawing/2014/main" id="{4E4804BF-5369-4CD0-B80F-6638E5141803}"/>
              </a:ext>
            </a:extLst>
          </p:cNvPr>
          <p:cNvSpPr>
            <a:spLocks noGrp="1"/>
          </p:cNvSpPr>
          <p:nvPr>
            <p:ph idx="1"/>
          </p:nvPr>
        </p:nvSpPr>
        <p:spPr>
          <a:xfrm>
            <a:off x="2199561" y="1019116"/>
            <a:ext cx="9652000" cy="4683974"/>
          </a:xfrm>
        </p:spPr>
        <p:txBody>
          <a:bodyPr/>
          <a:lstStyle/>
          <a:p>
            <a:pPr marL="0" marR="0" lvl="0" indent="0">
              <a:lnSpc>
                <a:spcPct val="107000"/>
              </a:lnSpc>
              <a:spcBef>
                <a:spcPts val="0"/>
              </a:spcBef>
              <a:spcAft>
                <a:spcPts val="0"/>
              </a:spcAft>
              <a:buNone/>
            </a:pPr>
            <a:endParaRPr lang="en-US" sz="2800" dirty="0">
              <a:effectLst/>
              <a:latin typeface="Baskerville Old Face" panose="02020602080505020303" pitchFamily="18"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800" dirty="0">
                <a:effectLst/>
                <a:ea typeface="Calibri" panose="020F0502020204030204" pitchFamily="34" charset="0"/>
                <a:cs typeface="Times New Roman" panose="02020603050405020304" pitchFamily="18" charset="0"/>
              </a:rPr>
              <a:t>Remember that Safety is our #1 priority!  Attention to BSA Youth Protection is our first and best line of defense for keeping our Scouts safe</a:t>
            </a:r>
          </a:p>
          <a:p>
            <a:pPr marL="0" marR="0" lvl="0" indent="0">
              <a:lnSpc>
                <a:spcPct val="107000"/>
              </a:lnSpc>
              <a:spcBef>
                <a:spcPts val="0"/>
              </a:spcBef>
              <a:spcAft>
                <a:spcPts val="0"/>
              </a:spcAft>
              <a:buNone/>
            </a:pPr>
            <a:endParaRPr lang="en-US" sz="2800" dirty="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800" dirty="0">
                <a:effectLst/>
                <a:ea typeface="Calibri" panose="020F0502020204030204" pitchFamily="34" charset="0"/>
                <a:cs typeface="Times New Roman" panose="02020603050405020304" pitchFamily="18" charset="0"/>
              </a:rPr>
              <a:t>Safety involves more than just physicality; mental and emotional safety is crucial for Scouts to develop independently and to feel safe in the space</a:t>
            </a:r>
          </a:p>
          <a:p>
            <a:pPr marL="0" marR="0" lvl="0" indent="0">
              <a:lnSpc>
                <a:spcPct val="107000"/>
              </a:lnSpc>
              <a:spcBef>
                <a:spcPts val="0"/>
              </a:spcBef>
              <a:spcAft>
                <a:spcPts val="0"/>
              </a:spcAft>
              <a:buNone/>
            </a:pPr>
            <a:endParaRPr lang="en-US" sz="2800" dirty="0">
              <a:ea typeface="Calibri" panose="020F0502020204030204" pitchFamily="34" charset="0"/>
              <a:cs typeface="Times New Roman" panose="02020603050405020304" pitchFamily="18" charset="0"/>
            </a:endParaRPr>
          </a:p>
          <a:p>
            <a:pPr marL="0" indent="0">
              <a:lnSpc>
                <a:spcPct val="107000"/>
              </a:lnSpc>
              <a:spcBef>
                <a:spcPts val="0"/>
              </a:spcBef>
              <a:spcAft>
                <a:spcPts val="0"/>
              </a:spcAft>
              <a:buNone/>
            </a:pPr>
            <a:r>
              <a:rPr lang="en-US" sz="2800" dirty="0">
                <a:ea typeface="Calibri" panose="020F0502020204030204" pitchFamily="34" charset="0"/>
                <a:cs typeface="Times New Roman" panose="02020603050405020304" pitchFamily="18" charset="0"/>
              </a:rPr>
              <a:t>If something is unsafe or immoral – do not be afraid to stop to address it immediately!</a:t>
            </a:r>
          </a:p>
          <a:p>
            <a:pPr marL="0" marR="0" lvl="0" indent="0">
              <a:lnSpc>
                <a:spcPct val="107000"/>
              </a:lnSpc>
              <a:spcBef>
                <a:spcPts val="0"/>
              </a:spcBef>
              <a:spcAft>
                <a:spcPts val="0"/>
              </a:spcAft>
              <a:buNone/>
            </a:pPr>
            <a:endParaRPr lang="en-US" sz="2800" dirty="0">
              <a:effectLst/>
              <a:latin typeface="Baskerville Old Face" panose="02020602080505020303" pitchFamily="18"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2800" dirty="0">
              <a:latin typeface="Baskerville Old Face" panose="02020602080505020303" pitchFamily="18" charset="0"/>
              <a:cs typeface="Times New Roman" panose="02020603050405020304" pitchFamily="18" charset="0"/>
            </a:endParaRPr>
          </a:p>
          <a:p>
            <a:pPr marL="0" marR="0" lvl="0" indent="0">
              <a:lnSpc>
                <a:spcPct val="107000"/>
              </a:lnSpc>
              <a:spcBef>
                <a:spcPts val="0"/>
              </a:spcBef>
              <a:spcAft>
                <a:spcPts val="0"/>
              </a:spcAft>
              <a:buNone/>
            </a:pPr>
            <a:endParaRPr lang="en-US" dirty="0">
              <a:latin typeface="Baskerville Old Face" panose="02020602080505020303" pitchFamily="18" charset="0"/>
            </a:endParaRPr>
          </a:p>
          <a:p>
            <a:pPr marL="0" indent="0">
              <a:buNone/>
            </a:pPr>
            <a:endParaRPr lang="en-US" dirty="0">
              <a:latin typeface="Baskerville Old Face" panose="02020602080505020303" pitchFamily="18" charset="0"/>
            </a:endParaRPr>
          </a:p>
        </p:txBody>
      </p:sp>
    </p:spTree>
    <p:extLst>
      <p:ext uri="{BB962C8B-B14F-4D97-AF65-F5344CB8AC3E}">
        <p14:creationId xmlns:p14="http://schemas.microsoft.com/office/powerpoint/2010/main" val="5328337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3969-5182-44E2-8FFB-4AF8B04C2189}"/>
              </a:ext>
            </a:extLst>
          </p:cNvPr>
          <p:cNvSpPr>
            <a:spLocks noGrp="1"/>
          </p:cNvSpPr>
          <p:nvPr>
            <p:ph type="title"/>
          </p:nvPr>
        </p:nvSpPr>
        <p:spPr>
          <a:xfrm>
            <a:off x="2164657" y="64049"/>
            <a:ext cx="9652000" cy="1143000"/>
          </a:xfrm>
        </p:spPr>
        <p:txBody>
          <a:bodyPr/>
          <a:lstStyle/>
          <a:p>
            <a:r>
              <a:rPr lang="en-US" dirty="0">
                <a:solidFill>
                  <a:srgbClr val="FFC000"/>
                </a:solidFill>
              </a:rPr>
              <a:t>Implementing It All</a:t>
            </a:r>
          </a:p>
        </p:txBody>
      </p:sp>
      <p:sp>
        <p:nvSpPr>
          <p:cNvPr id="3" name="Content Placeholder 2">
            <a:extLst>
              <a:ext uri="{FF2B5EF4-FFF2-40B4-BE49-F238E27FC236}">
                <a16:creationId xmlns:a16="http://schemas.microsoft.com/office/drawing/2014/main" id="{4E4804BF-5369-4CD0-B80F-6638E5141803}"/>
              </a:ext>
            </a:extLst>
          </p:cNvPr>
          <p:cNvSpPr>
            <a:spLocks noGrp="1"/>
          </p:cNvSpPr>
          <p:nvPr>
            <p:ph idx="1"/>
          </p:nvPr>
        </p:nvSpPr>
        <p:spPr>
          <a:xfrm>
            <a:off x="2022070" y="1166018"/>
            <a:ext cx="9937174" cy="4525963"/>
          </a:xfrm>
        </p:spPr>
        <p:txBody>
          <a:bodyPr/>
          <a:lstStyle/>
          <a:p>
            <a:pPr marL="0" marR="0" lvl="0" indent="0">
              <a:lnSpc>
                <a:spcPct val="107000"/>
              </a:lnSpc>
              <a:spcBef>
                <a:spcPts val="0"/>
              </a:spcBef>
              <a:spcAft>
                <a:spcPts val="0"/>
              </a:spcAft>
              <a:buNone/>
            </a:pPr>
            <a:r>
              <a:rPr lang="en-US" sz="2400" dirty="0">
                <a:effectLst/>
                <a:ea typeface="Calibri" panose="020F0502020204030204" pitchFamily="34" charset="0"/>
                <a:cs typeface="Times New Roman" panose="02020603050405020304" pitchFamily="18" charset="0"/>
              </a:rPr>
              <a:t>Your Pack should have an open dialogue about issues (this does not mean including everyone in every conversation, but rather anyone can raise the discussion and expect it to be treated seriously, whether youth or adult, utilizing good faith reporting rules):  </a:t>
            </a:r>
          </a:p>
          <a:p>
            <a:pPr marL="0" marR="0" lvl="0" indent="0">
              <a:lnSpc>
                <a:spcPct val="107000"/>
              </a:lnSpc>
              <a:spcBef>
                <a:spcPts val="0"/>
              </a:spcBef>
              <a:spcAft>
                <a:spcPts val="0"/>
              </a:spcAft>
              <a:buNone/>
            </a:pPr>
            <a:endParaRPr lang="en-US" sz="2400" dirty="0">
              <a:cs typeface="Times New Roman" panose="02020603050405020304" pitchFamily="18" charset="0"/>
            </a:endParaRPr>
          </a:p>
          <a:p>
            <a:pPr>
              <a:lnSpc>
                <a:spcPct val="107000"/>
              </a:lnSpc>
              <a:spcBef>
                <a:spcPts val="0"/>
              </a:spcBef>
              <a:spcAft>
                <a:spcPts val="0"/>
              </a:spcAft>
            </a:pPr>
            <a:r>
              <a:rPr lang="en-US" sz="2400" dirty="0">
                <a:solidFill>
                  <a:schemeClr val="bg1"/>
                </a:solidFill>
                <a:ea typeface="Calibri" panose="020F0502020204030204" pitchFamily="34" charset="0"/>
                <a:cs typeface="Times New Roman" panose="02020603050405020304" pitchFamily="18" charset="0"/>
              </a:rPr>
              <a:t>Adult issues should be addressed and raised outside of the youth’s line of sight, preferably at a committee meeting  </a:t>
            </a:r>
          </a:p>
          <a:p>
            <a:pPr>
              <a:lnSpc>
                <a:spcPct val="107000"/>
              </a:lnSpc>
              <a:spcBef>
                <a:spcPts val="0"/>
              </a:spcBef>
              <a:spcAft>
                <a:spcPts val="0"/>
              </a:spcAft>
            </a:pPr>
            <a:r>
              <a:rPr lang="en-US" sz="2400" dirty="0">
                <a:solidFill>
                  <a:schemeClr val="bg1"/>
                </a:solidFill>
                <a:ea typeface="Calibri" panose="020F0502020204030204" pitchFamily="34" charset="0"/>
                <a:cs typeface="Times New Roman" panose="02020603050405020304" pitchFamily="18" charset="0"/>
              </a:rPr>
              <a:t>If something needs to be addressed at the time, make sure there is one leader dealing with the situation, while the others have the Scouts engaged in something different with two deep leadership for all scouts</a:t>
            </a:r>
          </a:p>
          <a:p>
            <a:pPr marL="0" marR="0" lvl="0" indent="0">
              <a:lnSpc>
                <a:spcPct val="107000"/>
              </a:lnSpc>
              <a:spcBef>
                <a:spcPts val="0"/>
              </a:spcBef>
              <a:spcAft>
                <a:spcPts val="0"/>
              </a:spcAft>
              <a:buNone/>
            </a:pPr>
            <a:endParaRPr lang="en-US" sz="2800" dirty="0">
              <a:latin typeface="Baskerville Old Face" panose="02020602080505020303" pitchFamily="18" charset="0"/>
              <a:cs typeface="Times New Roman" panose="02020603050405020304" pitchFamily="18" charset="0"/>
            </a:endParaRPr>
          </a:p>
          <a:p>
            <a:pPr marL="0" marR="0" lvl="0" indent="0">
              <a:lnSpc>
                <a:spcPct val="107000"/>
              </a:lnSpc>
              <a:spcBef>
                <a:spcPts val="0"/>
              </a:spcBef>
              <a:spcAft>
                <a:spcPts val="0"/>
              </a:spcAft>
              <a:buNone/>
            </a:pPr>
            <a:endParaRPr lang="en-US" dirty="0">
              <a:latin typeface="Baskerville Old Face" panose="02020602080505020303" pitchFamily="18" charset="0"/>
            </a:endParaRPr>
          </a:p>
          <a:p>
            <a:pPr marL="0" indent="0">
              <a:buNone/>
            </a:pPr>
            <a:endParaRPr lang="en-US" dirty="0">
              <a:latin typeface="Baskerville Old Face" panose="02020602080505020303" pitchFamily="18" charset="0"/>
            </a:endParaRPr>
          </a:p>
        </p:txBody>
      </p:sp>
    </p:spTree>
    <p:extLst>
      <p:ext uri="{BB962C8B-B14F-4D97-AF65-F5344CB8AC3E}">
        <p14:creationId xmlns:p14="http://schemas.microsoft.com/office/powerpoint/2010/main" val="24848198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3969-5182-44E2-8FFB-4AF8B04C2189}"/>
              </a:ext>
            </a:extLst>
          </p:cNvPr>
          <p:cNvSpPr>
            <a:spLocks noGrp="1"/>
          </p:cNvSpPr>
          <p:nvPr>
            <p:ph type="title"/>
          </p:nvPr>
        </p:nvSpPr>
        <p:spPr/>
        <p:txBody>
          <a:bodyPr/>
          <a:lstStyle/>
          <a:p>
            <a:r>
              <a:rPr lang="en-US" dirty="0">
                <a:solidFill>
                  <a:srgbClr val="FFC000"/>
                </a:solidFill>
              </a:rPr>
              <a:t>Implementing It All</a:t>
            </a:r>
          </a:p>
        </p:txBody>
      </p:sp>
      <p:sp>
        <p:nvSpPr>
          <p:cNvPr id="3" name="Content Placeholder 2">
            <a:extLst>
              <a:ext uri="{FF2B5EF4-FFF2-40B4-BE49-F238E27FC236}">
                <a16:creationId xmlns:a16="http://schemas.microsoft.com/office/drawing/2014/main" id="{4E4804BF-5369-4CD0-B80F-6638E5141803}"/>
              </a:ext>
            </a:extLst>
          </p:cNvPr>
          <p:cNvSpPr>
            <a:spLocks noGrp="1"/>
          </p:cNvSpPr>
          <p:nvPr>
            <p:ph idx="1"/>
          </p:nvPr>
        </p:nvSpPr>
        <p:spPr>
          <a:xfrm>
            <a:off x="2182783" y="1262397"/>
            <a:ext cx="9652000" cy="4525963"/>
          </a:xfrm>
        </p:spPr>
        <p:txBody>
          <a:bodyPr/>
          <a:lstStyle/>
          <a:p>
            <a:pPr marL="0" marR="0" lvl="0" indent="0">
              <a:lnSpc>
                <a:spcPct val="107000"/>
              </a:lnSpc>
              <a:spcBef>
                <a:spcPts val="0"/>
              </a:spcBef>
              <a:spcAft>
                <a:spcPts val="0"/>
              </a:spcAft>
              <a:buNone/>
            </a:pPr>
            <a:endParaRPr lang="en-US" sz="2800" dirty="0">
              <a:latin typeface="Baskerville Old Face" panose="02020602080505020303" pitchFamily="18" charset="0"/>
              <a:cs typeface="Times New Roman" panose="02020603050405020304" pitchFamily="18" charset="0"/>
            </a:endParaRPr>
          </a:p>
          <a:p>
            <a:pPr marL="0" marR="0" lvl="0" indent="0">
              <a:lnSpc>
                <a:spcPct val="107000"/>
              </a:lnSpc>
              <a:spcBef>
                <a:spcPts val="0"/>
              </a:spcBef>
              <a:spcAft>
                <a:spcPts val="0"/>
              </a:spcAft>
              <a:buNone/>
            </a:pPr>
            <a:endParaRPr lang="en-US" dirty="0">
              <a:latin typeface="Baskerville Old Face" panose="02020602080505020303" pitchFamily="18" charset="0"/>
            </a:endParaRPr>
          </a:p>
          <a:p>
            <a:pPr marL="0" indent="0">
              <a:buNone/>
            </a:pPr>
            <a:endParaRPr lang="en-US" dirty="0">
              <a:latin typeface="Baskerville Old Face" panose="02020602080505020303" pitchFamily="18" charset="0"/>
            </a:endParaRPr>
          </a:p>
        </p:txBody>
      </p:sp>
      <p:sp>
        <p:nvSpPr>
          <p:cNvPr id="5" name="TextBox 4">
            <a:extLst>
              <a:ext uri="{FF2B5EF4-FFF2-40B4-BE49-F238E27FC236}">
                <a16:creationId xmlns:a16="http://schemas.microsoft.com/office/drawing/2014/main" id="{D55CA4B4-6BC2-A53F-F190-02016341E2ED}"/>
              </a:ext>
            </a:extLst>
          </p:cNvPr>
          <p:cNvSpPr txBox="1"/>
          <p:nvPr/>
        </p:nvSpPr>
        <p:spPr>
          <a:xfrm>
            <a:off x="1989513" y="1262397"/>
            <a:ext cx="9698182" cy="5275611"/>
          </a:xfrm>
          <a:prstGeom prst="rect">
            <a:avLst/>
          </a:prstGeom>
          <a:noFill/>
        </p:spPr>
        <p:txBody>
          <a:bodyPr wrap="square">
            <a:spAutoFit/>
          </a:bodyPr>
          <a:lstStyle/>
          <a:p>
            <a:pPr marL="457200" marR="0" lvl="0" indent="-457200">
              <a:lnSpc>
                <a:spcPct val="107000"/>
              </a:lnSpc>
              <a:spcBef>
                <a:spcPts val="0"/>
              </a:spcBef>
              <a:spcAft>
                <a:spcPts val="0"/>
              </a:spcAft>
              <a:buFont typeface="Arial" panose="020B0604020202020204" pitchFamily="34" charset="0"/>
              <a:buChar char="•"/>
            </a:pPr>
            <a:r>
              <a:rPr lang="en-US" sz="2800" dirty="0">
                <a:solidFill>
                  <a:schemeClr val="bg1"/>
                </a:solidFill>
                <a:ea typeface="Calibri" panose="020F0502020204030204" pitchFamily="34" charset="0"/>
                <a:cs typeface="Times New Roman" panose="02020603050405020304" pitchFamily="18" charset="0"/>
              </a:rPr>
              <a:t>NEVER shy away from role modeling apologizing or taking responsibility and ALWAYS role model how to gracefully move on from an issue</a:t>
            </a:r>
          </a:p>
          <a:p>
            <a:pPr marL="457200" indent="-457200">
              <a:lnSpc>
                <a:spcPct val="107000"/>
              </a:lnSpc>
              <a:buFont typeface="Arial" panose="020B0604020202020204" pitchFamily="34" charset="0"/>
              <a:buChar char="•"/>
            </a:pPr>
            <a:r>
              <a:rPr lang="en-US" sz="2800" dirty="0">
                <a:solidFill>
                  <a:schemeClr val="bg1"/>
                </a:solidFill>
                <a:ea typeface="Calibri" panose="020F0502020204030204" pitchFamily="34" charset="0"/>
                <a:cs typeface="Times New Roman" panose="02020603050405020304" pitchFamily="18" charset="0"/>
              </a:rPr>
              <a:t>Youth and adults should be given the same respect and </a:t>
            </a:r>
            <a:r>
              <a:rPr lang="en-US" sz="2800" i="1" dirty="0">
                <a:solidFill>
                  <a:schemeClr val="bg1"/>
                </a:solidFill>
                <a:ea typeface="Calibri" panose="020F0502020204030204" pitchFamily="34" charset="0"/>
                <a:cs typeface="Times New Roman" panose="02020603050405020304" pitchFamily="18" charset="0"/>
              </a:rPr>
              <a:t>understanding</a:t>
            </a:r>
            <a:r>
              <a:rPr lang="en-US" sz="2800" dirty="0">
                <a:solidFill>
                  <a:schemeClr val="bg1"/>
                </a:solidFill>
                <a:ea typeface="Calibri" panose="020F0502020204030204" pitchFamily="34" charset="0"/>
                <a:cs typeface="Times New Roman" panose="02020603050405020304" pitchFamily="18" charset="0"/>
              </a:rPr>
              <a:t> in learning and mistakes</a:t>
            </a:r>
          </a:p>
          <a:p>
            <a:pPr marL="457200" indent="-457200">
              <a:lnSpc>
                <a:spcPct val="107000"/>
              </a:lnSpc>
              <a:buFont typeface="Arial" panose="020B0604020202020204" pitchFamily="34" charset="0"/>
              <a:buChar char="•"/>
            </a:pPr>
            <a:r>
              <a:rPr lang="en-US" sz="2800" dirty="0">
                <a:solidFill>
                  <a:schemeClr val="bg1"/>
                </a:solidFill>
                <a:ea typeface="Calibri" panose="020F0502020204030204" pitchFamily="34" charset="0"/>
                <a:cs typeface="Times New Roman" panose="02020603050405020304" pitchFamily="18" charset="0"/>
              </a:rPr>
              <a:t>Remember youth may not use the same language as adults to convey things, listening to what they are saying and making sure you understand will yield to problem solving solutions that will work best for everyone involved  </a:t>
            </a:r>
            <a:r>
              <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buFontTx/>
              <a:buChar char="-"/>
            </a:pPr>
            <a:endPar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401807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28950" y="2187576"/>
            <a:ext cx="7867650" cy="1470025"/>
          </a:xfrm>
        </p:spPr>
        <p:txBody>
          <a:bodyPr/>
          <a:lstStyle/>
          <a:p>
            <a:pPr algn="ctr"/>
            <a:r>
              <a:rPr lang="en-US" sz="7200" dirty="0"/>
              <a:t>Discussion</a:t>
            </a:r>
            <a:br>
              <a:rPr lang="en-US" sz="7200" dirty="0"/>
            </a:br>
            <a:r>
              <a:rPr lang="en-US" sz="7200" dirty="0"/>
              <a:t>&amp;</a:t>
            </a:r>
            <a:br>
              <a:rPr lang="en-US" sz="7200" dirty="0"/>
            </a:br>
            <a:r>
              <a:rPr lang="en-US" sz="7200" dirty="0"/>
              <a:t>Questions ?</a:t>
            </a:r>
          </a:p>
        </p:txBody>
      </p:sp>
      <p:pic>
        <p:nvPicPr>
          <p:cNvPr id="6146" name="Picture 2">
            <a:extLst>
              <a:ext uri="{FF2B5EF4-FFF2-40B4-BE49-F238E27FC236}">
                <a16:creationId xmlns:a16="http://schemas.microsoft.com/office/drawing/2014/main" id="{4D93DFD1-1CF4-4E41-A73B-45770288FF5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27464" y="293688"/>
            <a:ext cx="27813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205380"/>
      </p:ext>
    </p:extLst>
  </p:cSld>
  <p:clrMapOvr>
    <a:masterClrMapping/>
  </p:clrMapOvr>
  <p:transition/>
</p:sld>
</file>

<file path=ppt/theme/theme1.xml><?xml version="1.0" encoding="utf-8"?>
<a:theme xmlns:a="http://schemas.openxmlformats.org/drawingml/2006/main" name="1_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11857</TotalTime>
  <Words>2727</Words>
  <Application>Microsoft Office PowerPoint</Application>
  <PresentationFormat>Widescreen</PresentationFormat>
  <Paragraphs>208</Paragraphs>
  <Slides>29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Baskerville Old Face</vt:lpstr>
      <vt:lpstr>Bookman Old Style</vt:lpstr>
      <vt:lpstr>Calibri</vt:lpstr>
      <vt:lpstr>Trebuchet MS</vt:lpstr>
      <vt:lpstr>1_Office Theme</vt:lpstr>
      <vt:lpstr>502:  Creating a Safe Cub Environment</vt:lpstr>
      <vt:lpstr>Welcome and Overview</vt:lpstr>
      <vt:lpstr>Zoom courtesies</vt:lpstr>
      <vt:lpstr>Course Description</vt:lpstr>
      <vt:lpstr>Introductions</vt:lpstr>
      <vt:lpstr>Diversity and Inclusion</vt:lpstr>
      <vt:lpstr>Discussion Questions </vt:lpstr>
      <vt:lpstr>Practicing and Teaching Ethics and Ethical Decision Making </vt:lpstr>
      <vt:lpstr>Practicing and Teaching Ethics - EDGE</vt:lpstr>
      <vt:lpstr>Practicing and Teaching Ethics – EDGE EDGE – Explain, Demonstrate, Guide, Enable </vt:lpstr>
      <vt:lpstr>Practicing and Teaching Ethics – EDGE  EDGE – Explain, Demonstrate, Guide, Enable </vt:lpstr>
      <vt:lpstr>Practicing and Teaching Ethics – EDGE EDGE – Explain, Demonstrate, Guide, Enable </vt:lpstr>
      <vt:lpstr>Talking to Cub Scouts</vt:lpstr>
      <vt:lpstr>Talking to Cub Scouts</vt:lpstr>
      <vt:lpstr>Talking to Cub Scouts</vt:lpstr>
      <vt:lpstr>Preconceptions About Cub Scouts</vt:lpstr>
      <vt:lpstr>Preconceptions About Cub Scouts</vt:lpstr>
      <vt:lpstr>Preconceptions About Cub Scouts</vt:lpstr>
      <vt:lpstr>Facilitating Youth Friendships</vt:lpstr>
      <vt:lpstr>Facilitating Youth Friendships</vt:lpstr>
      <vt:lpstr>Facilitating Youth Friendships</vt:lpstr>
      <vt:lpstr>Questions</vt:lpstr>
      <vt:lpstr>Engaging Everyone at Pack Meetings</vt:lpstr>
      <vt:lpstr>Cultivate and Train Good Leaders</vt:lpstr>
      <vt:lpstr>Cultivate and Train Good Leaders (cont).</vt:lpstr>
      <vt:lpstr>Implementing It All</vt:lpstr>
      <vt:lpstr>Implementing It All</vt:lpstr>
      <vt:lpstr>Implementing It All</vt:lpstr>
      <vt:lpstr>Discussion &amp;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Quinn, Rick (external - Temp Staff)</dc:creator>
  <cp:lastModifiedBy>K Taylor</cp:lastModifiedBy>
  <cp:revision>177</cp:revision>
  <cp:lastPrinted>2022-10-15T18:21:49Z</cp:lastPrinted>
  <dcterms:created xsi:type="dcterms:W3CDTF">2018-10-19T23:44:47Z</dcterms:created>
  <dcterms:modified xsi:type="dcterms:W3CDTF">2022-10-23T17:22:22Z</dcterms:modified>
</cp:coreProperties>
</file>