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3"/>
  </p:notesMasterIdLst>
  <p:sldIdLst>
    <p:sldId id="256" r:id="rId2"/>
    <p:sldId id="291" r:id="rId3"/>
    <p:sldId id="315" r:id="rId4"/>
    <p:sldId id="318" r:id="rId5"/>
    <p:sldId id="316" r:id="rId6"/>
    <p:sldId id="308" r:id="rId7"/>
    <p:sldId id="292" r:id="rId8"/>
    <p:sldId id="294" r:id="rId9"/>
    <p:sldId id="320" r:id="rId10"/>
    <p:sldId id="300" r:id="rId11"/>
    <p:sldId id="307" r:id="rId12"/>
    <p:sldId id="306" r:id="rId13"/>
    <p:sldId id="321" r:id="rId14"/>
    <p:sldId id="322" r:id="rId15"/>
    <p:sldId id="309" r:id="rId16"/>
    <p:sldId id="319" r:id="rId17"/>
    <p:sldId id="310" r:id="rId18"/>
    <p:sldId id="314" r:id="rId19"/>
    <p:sldId id="311" r:id="rId20"/>
    <p:sldId id="269" r:id="rId21"/>
    <p:sldId id="303" r:id="rId2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04"/>
    <a:srgbClr val="FF66FF"/>
    <a:srgbClr val="411817"/>
    <a:srgbClr val="FF6600"/>
    <a:srgbClr val="065497"/>
    <a:srgbClr val="055D98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48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D3B546E8-5D01-4685-A40B-F4AAA6C4FF45}" type="datetimeFigureOut">
              <a:rPr lang="en-US" smtClean="0"/>
              <a:t>11/8/2023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BE8F1E14-8BCE-48FD-92B8-EC127CD11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F1E14-8BCE-48FD-92B8-EC127CD118D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18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rgbClr val="FFD50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BD16C-9210-4056-BE6B-0ADC7BF6F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8643220"/>
      </p:ext>
    </p:extLst>
  </p:cSld>
  <p:clrMapOvr>
    <a:masterClrMapping/>
  </p:clrMapOvr>
  <p:transition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D50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4AF2B-5DAF-4675-955D-426C72119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6786236"/>
      </p:ext>
    </p:extLst>
  </p:cSld>
  <p:clrMapOvr>
    <a:masterClrMapping/>
  </p:clrMapOvr>
  <p:transition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3D5FE-2410-46ED-8F92-696449A67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3529427"/>
      </p:ext>
    </p:extLst>
  </p:cSld>
  <p:clrMapOvr>
    <a:masterClrMapping/>
  </p:clrMapOvr>
  <p:transition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5200" y="1600201"/>
            <a:ext cx="4724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62800" y="1600201"/>
            <a:ext cx="4724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9298A7A-CDCE-49ED-8D03-6F5EBE12B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7500053"/>
      </p:ext>
    </p:extLst>
  </p:cSld>
  <p:clrMapOvr>
    <a:masterClrMapping/>
  </p:clrMapOvr>
  <p:transition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>
                <a:solidFill>
                  <a:srgbClr val="FFD50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4F5D38E-ABB9-4C0E-AA4D-5E1ABCA9D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0538492"/>
      </p:ext>
    </p:extLst>
  </p:cSld>
  <p:clrMapOvr>
    <a:masterClrMapping/>
  </p:clrMapOvr>
  <p:transition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D50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FE6F7BD-8F68-470C-AD49-260B2F06F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1045932"/>
      </p:ext>
    </p:extLst>
  </p:cSld>
  <p:clrMapOvr>
    <a:masterClrMapping/>
  </p:clrMapOvr>
  <p:transition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A94F514-568E-4FD8-B355-5C1FD2901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3473900"/>
      </p:ext>
    </p:extLst>
  </p:cSld>
  <p:clrMapOvr>
    <a:masterClrMapping/>
  </p:clrMapOvr>
  <p:transition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B1BCA4B-3A5B-4B35-8A91-CF8B91399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5883312"/>
      </p:ext>
    </p:extLst>
  </p:cSld>
  <p:clrMapOvr>
    <a:masterClrMapping/>
  </p:clrMapOvr>
  <p:transition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4C10BA1-8181-4110-9BF1-C7A7D8B95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8816406"/>
      </p:ext>
    </p:extLst>
  </p:cSld>
  <p:clrMapOvr>
    <a:masterClrMapping/>
  </p:clrMapOvr>
  <p:transition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D50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07214-5BF4-458E-B4C2-396906BF2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4727694"/>
      </p:ext>
    </p:extLst>
  </p:cSld>
  <p:clrMapOvr>
    <a:masterClrMapping/>
  </p:clrMapOvr>
  <p:transition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74200" y="274639"/>
            <a:ext cx="24130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5200" y="274639"/>
            <a:ext cx="7035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2DAB2-233A-4452-8FB4-A73964B70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4517885"/>
      </p:ext>
    </p:extLst>
  </p:cSld>
  <p:clrMapOvr>
    <a:masterClrMapping/>
  </p:clrMapOvr>
  <p:transition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34F7699-9C43-4801-9AD8-83AE54C8BC8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5200" y="274638"/>
            <a:ext cx="965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7494E1C-DBD5-4F08-96BC-26F19CD962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235200" y="1600201"/>
            <a:ext cx="9652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A1E3D-B1C6-4314-8B19-CCCC1DD241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5200" y="6280151"/>
            <a:ext cx="1727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BF325E-C4B1-4200-B39A-CE9047400B2A}"/>
              </a:ext>
            </a:extLst>
          </p:cNvPr>
          <p:cNvSpPr txBox="1"/>
          <p:nvPr userDrawn="1"/>
        </p:nvSpPr>
        <p:spPr>
          <a:xfrm>
            <a:off x="11074400" y="6330950"/>
            <a:ext cx="812800" cy="2619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706D2F-789C-495A-8C6C-4BD47F50F200}" type="slidenum">
              <a:rPr kumimoji="0" lang="en-US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011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Tm="500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FFD504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Trebuchet MS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Trebuchet MS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Trebuchet MS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Trebuchet MS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Trebuchet MS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6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>
          <a:solidFill>
            <a:schemeClr val="bg1"/>
          </a:solidFill>
          <a:latin typeface="+mn-l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bg1"/>
          </a:solidFill>
          <a:latin typeface="+mn-l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>
          <a:solidFill>
            <a:schemeClr val="bg1"/>
          </a:solidFill>
          <a:latin typeface="+mn-l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>
          <a:solidFill>
            <a:schemeClr val="bg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1600">
          <a:solidFill>
            <a:schemeClr val="bg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1600">
          <a:solidFill>
            <a:schemeClr val="bg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1600">
          <a:solidFill>
            <a:schemeClr val="bg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16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scouting.webdamdb.com/bp/#/assets" TargetMode="External"/><Relationship Id="rId3" Type="http://schemas.openxmlformats.org/officeDocument/2006/relationships/hyperlink" Target="https://blog.scoutingmagazine.org/category/cub-scouting/" TargetMode="External"/><Relationship Id="rId7" Type="http://schemas.openxmlformats.org/officeDocument/2006/relationships/hyperlink" Target="https://scoutingwire.org/marketing-and-membership-hub/" TargetMode="External"/><Relationship Id="rId2" Type="http://schemas.openxmlformats.org/officeDocument/2006/relationships/hyperlink" Target="https://seattlebsa.org/membership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imeo.com/450279270" TargetMode="External"/><Relationship Id="rId5" Type="http://schemas.openxmlformats.org/officeDocument/2006/relationships/hyperlink" Target="https://scoutingwire.org/marketing-and-membership-hub/marketing-webinars/" TargetMode="External"/><Relationship Id="rId4" Type="http://schemas.openxmlformats.org/officeDocument/2006/relationships/hyperlink" Target="https://scoutingwire.org/wp-content/uploads/2022/12/Cub-Scouting-Dynamic-Recruitment-Playbook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0B1B128-269F-894A-5713-9005D973F55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99CC"/>
              </a:clrFrom>
              <a:clrTo>
                <a:srgbClr val="FF99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3820" y="1639021"/>
            <a:ext cx="2917274" cy="29259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C58EC7-AF6D-4D3B-9F5C-FC37E57585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206074"/>
            <a:ext cx="10363200" cy="1470025"/>
          </a:xfrm>
        </p:spPr>
        <p:txBody>
          <a:bodyPr/>
          <a:lstStyle/>
          <a:p>
            <a:pPr algn="ctr"/>
            <a:r>
              <a:rPr lang="en-US" dirty="0"/>
              <a:t>Cubs 102:  Growing Your Pack with </a:t>
            </a:r>
            <a:r>
              <a:rPr lang="en-US"/>
              <a:t>a Successful Cub </a:t>
            </a:r>
            <a:r>
              <a:rPr lang="en-US" dirty="0"/>
              <a:t>Scout Recruiting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750AAF-E8D3-4C2B-A5AC-202E938272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2008" y="4490207"/>
            <a:ext cx="9576783" cy="1899707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Rick Cordray</a:t>
            </a:r>
            <a:br>
              <a:rPr lang="en-US" dirty="0"/>
            </a:br>
            <a:r>
              <a:rPr lang="en-US" dirty="0"/>
              <a:t>Unit Commissioner, Pack 427</a:t>
            </a:r>
            <a:br>
              <a:rPr lang="en-US" dirty="0"/>
            </a:br>
            <a:r>
              <a:rPr lang="en-US" dirty="0"/>
              <a:t>(</a:t>
            </a:r>
            <a:r>
              <a:rPr lang="en-US" sz="2000" dirty="0"/>
              <a:t>Thanks to Kat Ressler for some of this material!)</a:t>
            </a:r>
          </a:p>
        </p:txBody>
      </p:sp>
    </p:spTree>
    <p:extLst>
      <p:ext uri="{BB962C8B-B14F-4D97-AF65-F5344CB8AC3E}">
        <p14:creationId xmlns:p14="http://schemas.microsoft.com/office/powerpoint/2010/main" val="2230457493"/>
      </p:ext>
    </p:extLst>
  </p:cSld>
  <p:clrMapOvr>
    <a:masterClrMapping/>
  </p:clrMapOvr>
  <p:transition advTm="5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8D1F7-FC96-4899-B310-FA6E3FA43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5200" y="274638"/>
            <a:ext cx="9652000" cy="1143000"/>
          </a:xfrm>
        </p:spPr>
        <p:txBody>
          <a:bodyPr wrap="square" anchor="ctr">
            <a:normAutofit/>
          </a:bodyPr>
          <a:lstStyle/>
          <a:p>
            <a:r>
              <a:rPr lang="en-US" altLang="en-US" dirty="0"/>
              <a:t>Introductions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5200" y="1600201"/>
            <a:ext cx="4724400" cy="4525963"/>
          </a:xfrm>
        </p:spPr>
        <p:txBody>
          <a:bodyPr wrap="square" anchor="t">
            <a:normAutofit/>
          </a:bodyPr>
          <a:lstStyle/>
          <a:p>
            <a:pPr marL="114300" indent="0">
              <a:buNone/>
            </a:pPr>
            <a:r>
              <a:rPr lang="en-US" sz="4000" dirty="0"/>
              <a:t>Introduce ourselves – name, primary position, and something you hope to learn here.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5" name="Picture 4" descr="Man presenting in meeting">
            <a:extLst>
              <a:ext uri="{FF2B5EF4-FFF2-40B4-BE49-F238E27FC236}">
                <a16:creationId xmlns:a16="http://schemas.microsoft.com/office/drawing/2014/main" id="{A867D945-7237-433C-901E-2613FC7701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7162800" y="1600201"/>
            <a:ext cx="47244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8096254"/>
      </p:ext>
    </p:extLst>
  </p:cSld>
  <p:clrMapOvr>
    <a:masterClrMapping/>
  </p:clrMapOvr>
  <p:transition advTm="5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0A51A6F-4114-FC48-D5F7-37D14DE35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Successful Recruiting Rules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1CC337-09A1-F211-7D37-2ACE83385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#1 - Never Stop Recruiting</a:t>
            </a:r>
          </a:p>
          <a:p>
            <a:endParaRPr lang="en-US" dirty="0"/>
          </a:p>
          <a:p>
            <a:r>
              <a:rPr lang="en-US" dirty="0"/>
              <a:t>(Actually, just the one rule)</a:t>
            </a:r>
          </a:p>
          <a:p>
            <a:endParaRPr lang="en-US" dirty="0"/>
          </a:p>
          <a:p>
            <a:r>
              <a:rPr lang="en-US" dirty="0"/>
              <a:t>Every activity and event is a recruiting event</a:t>
            </a:r>
          </a:p>
          <a:p>
            <a:pPr lvl="1"/>
            <a:r>
              <a:rPr lang="en-US" dirty="0"/>
              <a:t>Cubs, leaders, and parents should be encouraged and shown by example to be open to more members</a:t>
            </a:r>
          </a:p>
          <a:p>
            <a:pPr lvl="1"/>
            <a:endParaRPr lang="en-US" dirty="0"/>
          </a:p>
          <a:p>
            <a:r>
              <a:rPr lang="en-US" dirty="0"/>
              <a:t>Cub recruiting is also parent/volunteer recruiting</a:t>
            </a:r>
          </a:p>
          <a:p>
            <a:pPr lvl="1"/>
            <a:r>
              <a:rPr lang="en-US" dirty="0"/>
              <a:t>You need them too!</a:t>
            </a:r>
          </a:p>
        </p:txBody>
      </p:sp>
    </p:spTree>
    <p:extLst>
      <p:ext uri="{BB962C8B-B14F-4D97-AF65-F5344CB8AC3E}">
        <p14:creationId xmlns:p14="http://schemas.microsoft.com/office/powerpoint/2010/main" val="1908722566"/>
      </p:ext>
    </p:extLst>
  </p:cSld>
  <p:clrMapOvr>
    <a:masterClrMapping/>
  </p:clrMapOvr>
  <p:transition advTm="5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BB06B-2616-0DF2-88E9-FF3ABB3B3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Key </a:t>
            </a:r>
            <a:r>
              <a:rPr lang="en-US" strike="sngStrike" dirty="0"/>
              <a:t>3</a:t>
            </a:r>
            <a:r>
              <a:rPr lang="en-US" dirty="0"/>
              <a:t> </a:t>
            </a:r>
            <a:r>
              <a:rPr lang="en-US" strike="sngStrike" dirty="0"/>
              <a:t>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86139-97E7-E87B-F04D-81DC4C438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0" y="1600201"/>
            <a:ext cx="5448300" cy="4525963"/>
          </a:xfrm>
        </p:spPr>
        <p:txBody>
          <a:bodyPr/>
          <a:lstStyle/>
          <a:p>
            <a:r>
              <a:rPr lang="en-US" sz="4000" dirty="0"/>
              <a:t>Program</a:t>
            </a:r>
          </a:p>
          <a:p>
            <a:r>
              <a:rPr lang="en-US" sz="4000" dirty="0"/>
              <a:t>Visibility</a:t>
            </a:r>
          </a:p>
          <a:p>
            <a:r>
              <a:rPr lang="en-US" sz="4000" dirty="0"/>
              <a:t>Events</a:t>
            </a:r>
          </a:p>
          <a:p>
            <a:r>
              <a:rPr lang="en-US" sz="4000" dirty="0"/>
              <a:t>NFAs – Normal Friend Activities</a:t>
            </a:r>
          </a:p>
          <a:p>
            <a:r>
              <a:rPr lang="en-US" dirty="0"/>
              <a:t>These are not distinct things – they blend together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A591CA-13D3-0CD7-C4DE-AF9E33235D1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9311" y="1817365"/>
            <a:ext cx="3063989" cy="363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91647"/>
      </p:ext>
    </p:extLst>
  </p:cSld>
  <p:clrMapOvr>
    <a:masterClrMapping/>
  </p:clrMapOvr>
  <p:transition advTm="5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556C6-1D25-696E-3A4E-19717457A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Creates Membership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1333A-8093-5709-D107-FB91ADA82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a time tested, proven principle</a:t>
            </a:r>
          </a:p>
          <a:p>
            <a:endParaRPr lang="en-US" dirty="0"/>
          </a:p>
          <a:p>
            <a:r>
              <a:rPr lang="en-US" dirty="0"/>
              <a:t>When Cubs are having fun…</a:t>
            </a:r>
          </a:p>
          <a:p>
            <a:pPr lvl="1"/>
            <a:r>
              <a:rPr lang="en-US" dirty="0"/>
              <a:t>They come back for more</a:t>
            </a:r>
          </a:p>
          <a:p>
            <a:pPr lvl="1"/>
            <a:r>
              <a:rPr lang="en-US" dirty="0"/>
              <a:t>They bring their friends</a:t>
            </a:r>
          </a:p>
          <a:p>
            <a:pPr lvl="1"/>
            <a:r>
              <a:rPr lang="en-US" dirty="0"/>
              <a:t>They attract attention and people find the pack</a:t>
            </a:r>
          </a:p>
          <a:p>
            <a:pPr lvl="1"/>
            <a:endParaRPr lang="en-US" dirty="0"/>
          </a:p>
          <a:p>
            <a:r>
              <a:rPr lang="en-US" dirty="0"/>
              <a:t>How good is your Pack’s program?  Can it be improved?</a:t>
            </a:r>
          </a:p>
        </p:txBody>
      </p:sp>
    </p:spTree>
    <p:extLst>
      <p:ext uri="{BB962C8B-B14F-4D97-AF65-F5344CB8AC3E}">
        <p14:creationId xmlns:p14="http://schemas.microsoft.com/office/powerpoint/2010/main" val="2941126396"/>
      </p:ext>
    </p:extLst>
  </p:cSld>
  <p:clrMapOvr>
    <a:masterClrMapping/>
  </p:clrMapOvr>
  <p:transition advTm="5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57DA1-E4E3-4A32-93AC-F3104AB14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Program: Keeping Cub Scouts Engaged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84948-820E-47A3-8AAF-8CC59280E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 expectations early</a:t>
            </a:r>
          </a:p>
          <a:p>
            <a:r>
              <a:rPr lang="en-US" dirty="0"/>
              <a:t>Enable the Patrol method as often as possible</a:t>
            </a:r>
          </a:p>
          <a:p>
            <a:r>
              <a:rPr lang="en-US" dirty="0"/>
              <a:t>Play games (Scouting is a Game with a Purpose!)</a:t>
            </a:r>
          </a:p>
          <a:p>
            <a:r>
              <a:rPr lang="en-US" dirty="0"/>
              <a:t>Be prompt with recognition</a:t>
            </a:r>
          </a:p>
          <a:p>
            <a:r>
              <a:rPr lang="en-US" dirty="0"/>
              <a:t>Be genuine</a:t>
            </a:r>
          </a:p>
          <a:p>
            <a:r>
              <a:rPr lang="en-US" dirty="0"/>
              <a:t>Allow for creativity and energy</a:t>
            </a:r>
          </a:p>
          <a:p>
            <a:r>
              <a:rPr lang="en-US" dirty="0"/>
              <a:t>Train your leaders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524439"/>
      </p:ext>
    </p:extLst>
  </p:cSld>
  <p:clrMapOvr>
    <a:masterClrMapping/>
  </p:clrMapOvr>
  <p:transition advTm="5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8D1F7-FC96-4899-B310-FA6E3FA43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Sure People Can Find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Keep Your Unit Pin Updated</a:t>
            </a:r>
          </a:p>
          <a:p>
            <a:r>
              <a:rPr lang="en-US" dirty="0"/>
              <a:t>Keep your unit meeting information and websites current</a:t>
            </a:r>
          </a:p>
          <a:p>
            <a:r>
              <a:rPr lang="en-US" dirty="0"/>
              <a:t>Be sure to post if you are not meeting/have a way to cancel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563905"/>
      </p:ext>
    </p:extLst>
  </p:cSld>
  <p:clrMapOvr>
    <a:masterClrMapping/>
  </p:clrMapOvr>
  <p:transition advTm="5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E1AEE9-7A18-5219-B155-A6515A73A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your pack recruit this year?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Special events?</a:t>
            </a:r>
          </a:p>
          <a:p>
            <a:r>
              <a:rPr lang="en-US" dirty="0"/>
              <a:t>Flyers?</a:t>
            </a:r>
          </a:p>
          <a:p>
            <a:r>
              <a:rPr lang="en-US" dirty="0"/>
              <a:t>Open meetings?</a:t>
            </a:r>
          </a:p>
          <a:p>
            <a:r>
              <a:rPr lang="en-US" dirty="0"/>
              <a:t>Special outings?</a:t>
            </a:r>
          </a:p>
          <a:p>
            <a:r>
              <a:rPr lang="en-US" dirty="0"/>
              <a:t>What else?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229024"/>
      </p:ext>
    </p:extLst>
  </p:cSld>
  <p:clrMapOvr>
    <a:masterClrMapping/>
  </p:clrMapOvr>
  <p:transition advTm="5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2AD18-2B22-3705-43C2-751C7188F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vs. Dynamic Recruiting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BB3B0-0FEA-311A-9CD6-80D8C3B6E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Static:  Make your self available and welcoming, then hope/expect people will come</a:t>
            </a:r>
          </a:p>
          <a:p>
            <a:pPr lvl="1"/>
            <a:r>
              <a:rPr lang="en-US" dirty="0"/>
              <a:t>Events are like this</a:t>
            </a:r>
          </a:p>
          <a:p>
            <a:r>
              <a:rPr lang="en-US" dirty="0"/>
              <a:t>Dynamic:  Proactively seek new families by using a deliberate process</a:t>
            </a:r>
          </a:p>
        </p:txBody>
      </p:sp>
    </p:spTree>
    <p:extLst>
      <p:ext uri="{BB962C8B-B14F-4D97-AF65-F5344CB8AC3E}">
        <p14:creationId xmlns:p14="http://schemas.microsoft.com/office/powerpoint/2010/main" val="2803249773"/>
      </p:ext>
    </p:extLst>
  </p:cSld>
  <p:clrMapOvr>
    <a:masterClrMapping/>
  </p:clrMapOvr>
  <p:transition advTm="5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8D1F7-FC96-4899-B310-FA6E3FA43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Steps for a Successful Event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5200" y="1600201"/>
            <a:ext cx="7237211" cy="4525963"/>
          </a:xfrm>
        </p:spPr>
        <p:txBody>
          <a:bodyPr/>
          <a:lstStyle/>
          <a:p>
            <a:r>
              <a:rPr lang="en-US" dirty="0"/>
              <a:t>EVENT </a:t>
            </a:r>
          </a:p>
          <a:p>
            <a:pPr lvl="1"/>
            <a:r>
              <a:rPr lang="en-US" dirty="0"/>
              <a:t>Venue and date are confirmed </a:t>
            </a:r>
          </a:p>
          <a:p>
            <a:pPr lvl="1"/>
            <a:r>
              <a:rPr lang="en-US" dirty="0"/>
              <a:t>Event is publicized on unit website/social media </a:t>
            </a:r>
          </a:p>
          <a:p>
            <a:pPr lvl="1"/>
            <a:r>
              <a:rPr lang="en-US" dirty="0"/>
              <a:t>Family/Scout participation is confirmed  </a:t>
            </a:r>
          </a:p>
          <a:p>
            <a:pPr lvl="1"/>
            <a:r>
              <a:rPr lang="en-US" dirty="0"/>
              <a:t>Families are encouraged to bring friends </a:t>
            </a:r>
          </a:p>
          <a:p>
            <a:pPr lvl="1"/>
            <a:r>
              <a:rPr lang="en-US" dirty="0"/>
              <a:t>Friend participation is confirmed</a:t>
            </a:r>
          </a:p>
        </p:txBody>
      </p:sp>
      <p:pic>
        <p:nvPicPr>
          <p:cNvPr id="4098" name="Picture 2" descr="Rapid Ramp-Up - GEPRO mbH - Unternehmensberatung">
            <a:extLst>
              <a:ext uri="{FF2B5EF4-FFF2-40B4-BE49-F238E27FC236}">
                <a16:creationId xmlns:a16="http://schemas.microsoft.com/office/drawing/2014/main" id="{00F83D9D-1D9F-4DAE-AF93-652E27555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0808" y="1230520"/>
            <a:ext cx="3502205" cy="175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23322"/>
      </p:ext>
    </p:extLst>
  </p:cSld>
  <p:clrMapOvr>
    <a:masterClrMapping/>
  </p:clrMapOvr>
  <p:transition advTm="5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2BAC0-2FCE-43E3-A225-E7DF2A9A9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Showcase?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FB73B-03A8-4A75-B04D-74DD761C1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Scouting Works</a:t>
            </a:r>
          </a:p>
          <a:p>
            <a:r>
              <a:rPr lang="en-US" dirty="0"/>
              <a:t>Pack Events; Pack Calendar</a:t>
            </a:r>
          </a:p>
          <a:p>
            <a:r>
              <a:rPr lang="en-US" dirty="0"/>
              <a:t>Dues &amp; Fees; Fundraising</a:t>
            </a:r>
          </a:p>
          <a:p>
            <a:r>
              <a:rPr lang="en-US" dirty="0"/>
              <a:t>Registration</a:t>
            </a:r>
          </a:p>
          <a:p>
            <a:r>
              <a:rPr lang="en-US" dirty="0"/>
              <a:t>Payment	</a:t>
            </a:r>
          </a:p>
          <a:p>
            <a:r>
              <a:rPr lang="en-US" dirty="0"/>
              <a:t>Advancement</a:t>
            </a:r>
          </a:p>
          <a:p>
            <a:r>
              <a:rPr lang="en-US" dirty="0"/>
              <a:t>Paper Packets; Online Information</a:t>
            </a:r>
          </a:p>
          <a:p>
            <a:r>
              <a:rPr lang="en-US" dirty="0"/>
              <a:t>Craft/Activity – make sure kids are engaged while you talk to parents </a:t>
            </a:r>
          </a:p>
          <a:p>
            <a:r>
              <a:rPr lang="en-US" dirty="0"/>
              <a:t>Leave Time for Q &amp; A				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ACC4CC-E798-8494-E335-EAB31ADBFC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5483" y="274638"/>
            <a:ext cx="5096087" cy="390455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583422583"/>
      </p:ext>
    </p:extLst>
  </p:cSld>
  <p:clrMapOvr>
    <a:masterClrMapping/>
  </p:clrMapOvr>
  <p:transition advTm="5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57DA1-E4E3-4A32-93AC-F3104AB14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Advertising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84948-820E-47A3-8AAF-8CC59280EB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6473" y="515156"/>
            <a:ext cx="6883757" cy="5769734"/>
          </a:xfrm>
        </p:spPr>
        <p:txBody>
          <a:bodyPr/>
          <a:lstStyle/>
          <a:p>
            <a:r>
              <a:rPr lang="en-US" dirty="0"/>
              <a:t>Be where families are.  Be visible</a:t>
            </a:r>
          </a:p>
          <a:p>
            <a:r>
              <a:rPr lang="en-US" dirty="0"/>
              <a:t>Pizza box flyers with QR code</a:t>
            </a:r>
          </a:p>
          <a:p>
            <a:r>
              <a:rPr lang="en-US" dirty="0"/>
              <a:t>Flyers/posters at take-out restaurants, grocery stores</a:t>
            </a:r>
          </a:p>
          <a:p>
            <a:r>
              <a:rPr lang="en-US" dirty="0"/>
              <a:t>Yard signs (council will provide!)</a:t>
            </a:r>
          </a:p>
          <a:p>
            <a:r>
              <a:rPr lang="en-US" dirty="0" err="1"/>
              <a:t>Peachjar</a:t>
            </a:r>
            <a:r>
              <a:rPr lang="en-US" dirty="0"/>
              <a:t> or other flyer system</a:t>
            </a:r>
          </a:p>
          <a:p>
            <a:r>
              <a:rPr lang="en-US" dirty="0"/>
              <a:t>Family Fun Fest </a:t>
            </a:r>
          </a:p>
          <a:p>
            <a:r>
              <a:rPr lang="en-US" dirty="0"/>
              <a:t>Guerilla Marketing: </a:t>
            </a:r>
          </a:p>
          <a:p>
            <a:r>
              <a:rPr lang="en-US" dirty="0"/>
              <a:t>Door flyers; twirly sign on street corner; geofencing; school supplies. </a:t>
            </a:r>
          </a:p>
          <a:p>
            <a:r>
              <a:rPr lang="en-US" dirty="0"/>
              <a:t>Use social media:  Facebook; Next Door</a:t>
            </a:r>
          </a:p>
        </p:txBody>
      </p:sp>
      <p:pic>
        <p:nvPicPr>
          <p:cNvPr id="5" name="Graphic 4" descr="Marketing outline">
            <a:extLst>
              <a:ext uri="{FF2B5EF4-FFF2-40B4-BE49-F238E27FC236}">
                <a16:creationId xmlns:a16="http://schemas.microsoft.com/office/drawing/2014/main" id="{F6CB6CF8-68AF-47F2-BA72-1F01DAA40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34419" y="1600202"/>
            <a:ext cx="3145542" cy="320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249520"/>
      </p:ext>
    </p:extLst>
  </p:cSld>
  <p:clrMapOvr>
    <a:masterClrMapping/>
  </p:clrMapOvr>
  <p:transition advTm="5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A114C-6538-B2B8-9E89-2C45C8CC9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Recruitment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F72BAB-6179-F7A1-8E8F-B9CB5F2CC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  <a:p>
            <a:pPr lvl="1"/>
            <a:r>
              <a:rPr lang="en-US" dirty="0"/>
              <a:t>Pack volunteers recognize that the future of the pack and of Scouting depends on recruiting</a:t>
            </a:r>
          </a:p>
          <a:p>
            <a:pPr lvl="1"/>
            <a:r>
              <a:rPr lang="en-US" dirty="0"/>
              <a:t>Pack sees limitations in their past recruiting efforts – limited success, or declining membership</a:t>
            </a:r>
          </a:p>
          <a:p>
            <a:pPr lvl="1"/>
            <a:r>
              <a:rPr lang="en-US" dirty="0"/>
              <a:t>Pack volunteers are determined to do better</a:t>
            </a:r>
          </a:p>
          <a:p>
            <a:pPr lvl="1"/>
            <a:r>
              <a:rPr lang="en-US" dirty="0"/>
              <a:t>Dynamic recruitment is a process that includes commitment and motivation, but produces results</a:t>
            </a:r>
          </a:p>
        </p:txBody>
      </p:sp>
    </p:spTree>
    <p:extLst>
      <p:ext uri="{BB962C8B-B14F-4D97-AF65-F5344CB8AC3E}">
        <p14:creationId xmlns:p14="http://schemas.microsoft.com/office/powerpoint/2010/main" val="171483430"/>
      </p:ext>
    </p:extLst>
  </p:cSld>
  <p:clrMapOvr>
    <a:masterClrMapping/>
  </p:clrMapOvr>
  <p:transition advTm="5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A6B6F-3884-8DCB-98BB-3C3600FEC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Recruiting 3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2FAEF-8E57-10D8-496F-D950D2FA9E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Know It! </a:t>
            </a:r>
          </a:p>
          <a:p>
            <a:pPr lvl="1"/>
            <a:r>
              <a:rPr lang="en-US" dirty="0"/>
              <a:t>Know and live the Scouting Values</a:t>
            </a:r>
          </a:p>
          <a:p>
            <a:pPr lvl="1"/>
            <a:r>
              <a:rPr lang="en-US" dirty="0"/>
              <a:t>Set your goals and recruit until you meet (or exceed) them</a:t>
            </a:r>
          </a:p>
          <a:p>
            <a:r>
              <a:rPr lang="en-US" dirty="0"/>
              <a:t>2. Do It!</a:t>
            </a:r>
          </a:p>
          <a:p>
            <a:pPr lvl="1"/>
            <a:r>
              <a:rPr lang="en-US" dirty="0"/>
              <a:t>Every family invite a new family</a:t>
            </a:r>
          </a:p>
          <a:p>
            <a:pPr lvl="1"/>
            <a:r>
              <a:rPr lang="en-US" dirty="0"/>
              <a:t>Hold a Normal Friend Activity – weekend activities such as game days, cookouts, day hikes</a:t>
            </a:r>
          </a:p>
          <a:p>
            <a:pPr lvl="1"/>
            <a:r>
              <a:rPr lang="en-US" dirty="0"/>
              <a:t>Sign them up!</a:t>
            </a:r>
          </a:p>
          <a:p>
            <a:r>
              <a:rPr lang="en-US" dirty="0"/>
              <a:t>3. Study It!</a:t>
            </a:r>
          </a:p>
          <a:p>
            <a:pPr lvl="1"/>
            <a:r>
              <a:rPr lang="en-US" dirty="0"/>
              <a:t>Review and revise the plan</a:t>
            </a:r>
          </a:p>
          <a:p>
            <a:pPr lvl="1"/>
            <a:r>
              <a:rPr lang="en-US" dirty="0"/>
              <a:t>Make plans to do it again next year!</a:t>
            </a:r>
          </a:p>
        </p:txBody>
      </p:sp>
    </p:spTree>
    <p:extLst>
      <p:ext uri="{BB962C8B-B14F-4D97-AF65-F5344CB8AC3E}">
        <p14:creationId xmlns:p14="http://schemas.microsoft.com/office/powerpoint/2010/main" val="741650684"/>
      </p:ext>
    </p:extLst>
  </p:cSld>
  <p:clrMapOvr>
    <a:masterClrMapping/>
  </p:clrMapOvr>
  <p:transition advTm="5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ABE2F-0387-4765-8A44-2DF12570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Onboarding Families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E327-BB12-471B-9D43-FB61CD3F3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0" y="1417638"/>
            <a:ext cx="9652000" cy="4806079"/>
          </a:xfrm>
        </p:spPr>
        <p:txBody>
          <a:bodyPr/>
          <a:lstStyle/>
          <a:p>
            <a:r>
              <a:rPr lang="en-US" sz="2300" dirty="0"/>
              <a:t>Keep the kids you recruit and get their siblings</a:t>
            </a:r>
          </a:p>
          <a:p>
            <a:r>
              <a:rPr lang="en-US" sz="2300" dirty="0"/>
              <a:t>Make sure that, and make it possible for, the parents to have fun, too. </a:t>
            </a:r>
          </a:p>
          <a:p>
            <a:r>
              <a:rPr lang="en-US" sz="2300" dirty="0"/>
              <a:t>Parent orientation meeting: for all parents – not just new ones</a:t>
            </a:r>
          </a:p>
          <a:p>
            <a:r>
              <a:rPr lang="en-US" sz="2300" dirty="0"/>
              <a:t>Orientation Booklet</a:t>
            </a:r>
          </a:p>
          <a:p>
            <a:r>
              <a:rPr lang="en-US" sz="2300" dirty="0"/>
              <a:t>Pack Calendar</a:t>
            </a:r>
          </a:p>
          <a:p>
            <a:r>
              <a:rPr lang="en-US" sz="2300" dirty="0"/>
              <a:t>Communication: email, text, phone call, Facebook page, </a:t>
            </a:r>
            <a:r>
              <a:rPr lang="en-US" sz="2300" dirty="0" err="1"/>
              <a:t>Scoutbook</a:t>
            </a:r>
            <a:r>
              <a:rPr lang="en-US" sz="2300" dirty="0"/>
              <a:t>, pack website </a:t>
            </a:r>
          </a:p>
          <a:p>
            <a:r>
              <a:rPr lang="en-US" sz="2300" dirty="0"/>
              <a:t>On-going support: someone to answer questions, explain program, make families feel welcome</a:t>
            </a:r>
          </a:p>
          <a:p>
            <a:r>
              <a:rPr lang="en-US" sz="2300" dirty="0"/>
              <a:t>Dedicated Phone Tree or contacts - call current families and see what needs they may have</a:t>
            </a:r>
          </a:p>
        </p:txBody>
      </p:sp>
    </p:spTree>
    <p:extLst>
      <p:ext uri="{BB962C8B-B14F-4D97-AF65-F5344CB8AC3E}">
        <p14:creationId xmlns:p14="http://schemas.microsoft.com/office/powerpoint/2010/main" val="1442181164"/>
      </p:ext>
    </p:extLst>
  </p:cSld>
  <p:clrMapOvr>
    <a:masterClrMapping/>
  </p:clrMapOvr>
  <p:transition advTm="5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4F4E4-44E3-3ACE-2DEB-F6D71759B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2F770-F355-5B32-CC7E-781FD90A8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412F0B-24C9-D3F1-E985-4450DEDC4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4118" y="126438"/>
            <a:ext cx="5885298" cy="606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019180"/>
      </p:ext>
    </p:extLst>
  </p:cSld>
  <p:clrMapOvr>
    <a:masterClrMapping/>
  </p:clrMapOvr>
  <p:transition advTm="5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F9319-2427-4406-AB63-2CFEF254F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 on…. Welcoming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52E87-9538-41C0-9905-0F2FFBA1A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0" y="1417639"/>
            <a:ext cx="9652000" cy="4708526"/>
          </a:xfrm>
        </p:spPr>
        <p:txBody>
          <a:bodyPr/>
          <a:lstStyle/>
          <a:p>
            <a:r>
              <a:rPr lang="en-US" sz="2000" dirty="0"/>
              <a:t>Must to be familiar with pack families so they recognize new faces </a:t>
            </a:r>
          </a:p>
          <a:p>
            <a:r>
              <a:rPr lang="en-US" sz="2000" dirty="0"/>
              <a:t>Help new families know where to go, what to do</a:t>
            </a:r>
          </a:p>
          <a:p>
            <a:pPr lvl="1"/>
            <a:r>
              <a:rPr lang="en-US" sz="1800" dirty="0"/>
              <a:t>Also have signs directing people to gathering activities, seats, etc.</a:t>
            </a:r>
          </a:p>
          <a:p>
            <a:r>
              <a:rPr lang="en-US" sz="2000" dirty="0"/>
              <a:t>More than a Big Chain greeter: be more personal, take more time.  </a:t>
            </a:r>
          </a:p>
          <a:p>
            <a:pPr lvl="1"/>
            <a:r>
              <a:rPr lang="en-US" sz="1800" dirty="0"/>
              <a:t>Get to know new families, how they’re doing, answer questions, clear up confusion  </a:t>
            </a:r>
          </a:p>
          <a:p>
            <a:pPr lvl="1"/>
            <a:r>
              <a:rPr lang="en-US" sz="1800" dirty="0"/>
              <a:t>Help connect them to other families (same rank, interests, neighborhood, etc.)</a:t>
            </a:r>
          </a:p>
          <a:p>
            <a:pPr lvl="1"/>
            <a:r>
              <a:rPr lang="en-US" sz="1800" dirty="0"/>
              <a:t>Foster integration and friendships</a:t>
            </a:r>
          </a:p>
          <a:p>
            <a:r>
              <a:rPr lang="en-US" sz="2000" dirty="0"/>
              <a:t>Stand near the room entrance, but </a:t>
            </a:r>
            <a:r>
              <a:rPr lang="en-US" sz="2000" b="1" dirty="0"/>
              <a:t>do NOT block the door</a:t>
            </a:r>
          </a:p>
          <a:p>
            <a:pPr lvl="1"/>
            <a:r>
              <a:rPr lang="en-US" sz="1800" dirty="0"/>
              <a:t>You want to be able to have short conversations with parents and not keep other families from entering.</a:t>
            </a:r>
          </a:p>
          <a:p>
            <a:r>
              <a:rPr lang="en-US" sz="2000" dirty="0"/>
              <a:t>Need a committee so there are enough Scouters to interact with all the new families</a:t>
            </a:r>
          </a:p>
          <a:p>
            <a:pPr lvl="1"/>
            <a:r>
              <a:rPr lang="en-US" sz="1800" dirty="0"/>
              <a:t>One or more scouters may get into extended conversations with new parents, so you need a team to cover everyone.</a:t>
            </a:r>
          </a:p>
        </p:txBody>
      </p:sp>
    </p:spTree>
    <p:extLst>
      <p:ext uri="{BB962C8B-B14F-4D97-AF65-F5344CB8AC3E}">
        <p14:creationId xmlns:p14="http://schemas.microsoft.com/office/powerpoint/2010/main" val="2747515166"/>
      </p:ext>
    </p:extLst>
  </p:cSld>
  <p:clrMapOvr>
    <a:masterClrMapping/>
  </p:clrMapOvr>
  <p:transition advTm="5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D5702-0B86-48AB-BC0A-712ABE09C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 Ideas to Welcome Families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57BDE-A4F8-402D-9A1B-AB6B0454A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0" y="1301751"/>
            <a:ext cx="9652000" cy="4824414"/>
          </a:xfrm>
        </p:spPr>
        <p:txBody>
          <a:bodyPr/>
          <a:lstStyle/>
          <a:p>
            <a:r>
              <a:rPr lang="en-US" dirty="0"/>
              <a:t>Get families involved as soon as their child joins – the more of a connection you make, the more they will want to invest back</a:t>
            </a:r>
          </a:p>
          <a:p>
            <a:r>
              <a:rPr lang="en-US" dirty="0"/>
              <a:t>Highlight and Welcome families via your newsletter – make them feel special – they are!</a:t>
            </a:r>
          </a:p>
          <a:p>
            <a:pPr marL="0" indent="0">
              <a:buNone/>
            </a:pPr>
            <a:r>
              <a:rPr lang="en-US" dirty="0"/>
              <a:t>Ideas </a:t>
            </a:r>
          </a:p>
          <a:p>
            <a:r>
              <a:rPr lang="en-US" dirty="0"/>
              <a:t>Candy exchange (have separate baggies filled with candy and collect asap), hand out for the holiday</a:t>
            </a:r>
          </a:p>
          <a:p>
            <a:r>
              <a:rPr lang="en-US" dirty="0"/>
              <a:t>Welcome Gift</a:t>
            </a:r>
          </a:p>
          <a:p>
            <a:pPr lvl="1"/>
            <a:r>
              <a:rPr lang="en-US" dirty="0"/>
              <a:t>Free flashlights, pencils, a mini care package (for existing and new families), yard signs welcoming the Scout, etc.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170058"/>
      </p:ext>
    </p:extLst>
  </p:cSld>
  <p:clrMapOvr>
    <a:masterClrMapping/>
  </p:clrMapOvr>
  <p:transition advTm="5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17DB2-9728-4374-9389-C79F0A0F4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Do We Onboard Families?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5AED1-10AC-4639-8B78-2D7059503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6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Needs to be an ongoing, </a:t>
            </a:r>
            <a:r>
              <a:rPr lang="en-US" sz="6600" dirty="0">
                <a:solidFill>
                  <a:srgbClr val="FFC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year long effort</a:t>
            </a:r>
            <a:r>
              <a:rPr lang="en-US" sz="6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not just once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767606"/>
      </p:ext>
    </p:extLst>
  </p:cSld>
  <p:clrMapOvr>
    <a:masterClrMapping/>
  </p:clrMapOvr>
  <p:transition advTm="5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2187576"/>
            <a:ext cx="7867650" cy="1470025"/>
          </a:xfrm>
        </p:spPr>
        <p:txBody>
          <a:bodyPr/>
          <a:lstStyle/>
          <a:p>
            <a:pPr algn="ctr"/>
            <a:r>
              <a:rPr lang="en-US" sz="7200" dirty="0"/>
              <a:t>Discussion</a:t>
            </a:r>
            <a:br>
              <a:rPr lang="en-US" sz="7200" dirty="0"/>
            </a:br>
            <a:r>
              <a:rPr lang="en-US" sz="7200" dirty="0"/>
              <a:t>&amp;</a:t>
            </a:r>
            <a:br>
              <a:rPr lang="en-US" sz="7200" dirty="0"/>
            </a:br>
            <a:r>
              <a:rPr lang="en-US" sz="7200" dirty="0"/>
              <a:t>Questions ?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4D93DFD1-1CF4-4E41-A73B-45770288F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7464" y="293688"/>
            <a:ext cx="27813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205380"/>
      </p:ext>
    </p:extLst>
  </p:cSld>
  <p:clrMapOvr>
    <a:masterClrMapping/>
  </p:clrMapOvr>
  <p:transition advTm="5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9965" y="157390"/>
            <a:ext cx="7867650" cy="1470025"/>
          </a:xfrm>
        </p:spPr>
        <p:txBody>
          <a:bodyPr/>
          <a:lstStyle/>
          <a:p>
            <a:pPr algn="ctr"/>
            <a:r>
              <a:rPr lang="en-US" sz="5400" dirty="0">
                <a:solidFill>
                  <a:srgbClr val="FFC000"/>
                </a:solidFill>
              </a:rPr>
              <a:t>Web Resources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75594D-0230-4E24-8435-E375FACEDECF}"/>
              </a:ext>
            </a:extLst>
          </p:cNvPr>
          <p:cNvSpPr txBox="1"/>
          <p:nvPr/>
        </p:nvSpPr>
        <p:spPr>
          <a:xfrm>
            <a:off x="2111829" y="1796143"/>
            <a:ext cx="9906000" cy="3435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Membership and Recruiting Resources:  </a:t>
            </a:r>
            <a:r>
              <a:rPr lang="en-US" u="sng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https://seattlebsa.org/membership/</a:t>
            </a:r>
            <a:endParaRPr lang="en-US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Blog:  </a:t>
            </a:r>
            <a:r>
              <a:rPr lang="en-US" u="sng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https://blog.scoutingmagazine.org/category/cub-scouting/</a:t>
            </a:r>
            <a:r>
              <a:rPr lang="en-US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BSA Virtual Recruiting Playbook for Fall Recruiting: </a:t>
            </a:r>
            <a:r>
              <a:rPr lang="en-US" dirty="0">
                <a:solidFill>
                  <a:schemeClr val="bg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https://scoutingwire.org/wp-content/uploads/2022/12/Cub-Scouting-Dynamic-Recruitment-Playbook.pdf</a:t>
            </a:r>
            <a:endParaRPr lang="en-US" dirty="0">
              <a:solidFill>
                <a:schemeClr val="bg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BSA Recruiting webinars: </a:t>
            </a:r>
            <a:r>
              <a:rPr lang="en-US" u="sng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https://scoutingwire.org/marketing-and-membership-hub/marketing-webinars/</a:t>
            </a:r>
            <a:endParaRPr lang="en-US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Geofencing, Social Media.</a:t>
            </a:r>
            <a:endParaRPr lang="en-US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Outdoor Recruiting Event video (10 min.): </a:t>
            </a:r>
            <a:r>
              <a:rPr lang="en-US" u="sng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https://vimeo.com/450279270</a:t>
            </a:r>
            <a:r>
              <a:rPr lang="en-US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BSA Marketing Materials: </a:t>
            </a:r>
            <a:r>
              <a:rPr lang="en-US" u="sng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https://scoutingwire.org/marketing-and-membership-hub/</a:t>
            </a:r>
            <a:r>
              <a:rPr lang="en-US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Includes recruiting videos.</a:t>
            </a:r>
            <a:endParaRPr lang="en-US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Logos, photos, etc. you can use: </a:t>
            </a:r>
            <a:r>
              <a:rPr lang="en-US" dirty="0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https://scouting.webdamdb.com/bp/#/assets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863636"/>
      </p:ext>
    </p:extLst>
  </p:cSld>
  <p:clrMapOvr>
    <a:masterClrMapping/>
  </p:clrMapOvr>
  <p:transition advTm="5000"/>
</p:sld>
</file>

<file path=ppt/theme/theme1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7919</TotalTime>
  <Words>1088</Words>
  <Application>Microsoft Office PowerPoint</Application>
  <PresentationFormat>Widescreen</PresentationFormat>
  <Paragraphs>141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Tahoma</vt:lpstr>
      <vt:lpstr>Trebuchet MS</vt:lpstr>
      <vt:lpstr>1_Office Theme</vt:lpstr>
      <vt:lpstr>Cubs 102:  Growing Your Pack with a Successful Cub Scout Recruiting Program</vt:lpstr>
      <vt:lpstr>Introductions</vt:lpstr>
      <vt:lpstr>Successful Recruiting Rules</vt:lpstr>
      <vt:lpstr>The Key 3 4</vt:lpstr>
      <vt:lpstr>Program Creates Membership</vt:lpstr>
      <vt:lpstr>Program: Keeping Cub Scouts Engaged</vt:lpstr>
      <vt:lpstr>Make Sure People Can Find You!</vt:lpstr>
      <vt:lpstr>How did your pack recruit this year?</vt:lpstr>
      <vt:lpstr>Static vs. Dynamic Recruiting </vt:lpstr>
      <vt:lpstr>Steps for a Successful Event</vt:lpstr>
      <vt:lpstr>What to Showcase?</vt:lpstr>
      <vt:lpstr>Advertising</vt:lpstr>
      <vt:lpstr>Dynamic Recruitment</vt:lpstr>
      <vt:lpstr>Dynamic Recruiting 3 Steps</vt:lpstr>
      <vt:lpstr>Onboarding Families</vt:lpstr>
      <vt:lpstr>Example</vt:lpstr>
      <vt:lpstr>Thoughts on…. Welcoming Committee</vt:lpstr>
      <vt:lpstr>Fun Ideas to Welcome Families</vt:lpstr>
      <vt:lpstr>When Do We Onboard Families?</vt:lpstr>
      <vt:lpstr>Discussion &amp; Questions ?</vt:lpstr>
      <vt:lpstr>Web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Quinn, Rick (external - Temp Staff)</dc:creator>
  <cp:lastModifiedBy>K Taylor</cp:lastModifiedBy>
  <cp:revision>180</cp:revision>
  <cp:lastPrinted>2023-11-03T02:30:46Z</cp:lastPrinted>
  <dcterms:created xsi:type="dcterms:W3CDTF">2018-10-19T23:44:47Z</dcterms:created>
  <dcterms:modified xsi:type="dcterms:W3CDTF">2023-11-08T21:45:56Z</dcterms:modified>
</cp:coreProperties>
</file>