
<file path=[Content_Types].xml><?xml version="1.0" encoding="utf-8"?>
<Types xmlns="http://schemas.openxmlformats.org/package/2006/content-types">
  <Default Extension="jpeg" ContentType="image/jpeg"/>
  <Default Extension="jpg" ContentType="image/jpeg"/>
  <Default Extension="jpg&amp;ehk=U25PveUZFiu" ContentType="image/jpeg"/>
  <Default Extension="png" ContentType="image/png"/>
  <Default Extension="png&amp;ehk=1HYua1BdZV933u2mZTg1ZA&amp;r=0&amp;pid=OfficeInsert" ContentType="image/png"/>
  <Default Extension="png&amp;ehk=bVPdU12iFZy7j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93" r:id="rId2"/>
    <p:sldId id="318" r:id="rId3"/>
    <p:sldId id="319" r:id="rId4"/>
    <p:sldId id="305" r:id="rId5"/>
    <p:sldId id="306" r:id="rId6"/>
    <p:sldId id="307" r:id="rId7"/>
    <p:sldId id="308" r:id="rId8"/>
    <p:sldId id="309" r:id="rId9"/>
    <p:sldId id="310" r:id="rId10"/>
    <p:sldId id="323" r:id="rId11"/>
    <p:sldId id="322" r:id="rId12"/>
    <p:sldId id="324" r:id="rId13"/>
    <p:sldId id="325" r:id="rId14"/>
    <p:sldId id="326" r:id="rId15"/>
    <p:sldId id="333" r:id="rId16"/>
    <p:sldId id="327" r:id="rId17"/>
    <p:sldId id="257" r:id="rId18"/>
    <p:sldId id="258" r:id="rId19"/>
    <p:sldId id="335" r:id="rId20"/>
    <p:sldId id="260" r:id="rId21"/>
    <p:sldId id="332" r:id="rId22"/>
    <p:sldId id="334" r:id="rId23"/>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wner" initials="O"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39" autoAdjust="0"/>
    <p:restoredTop sz="72928" autoAdjust="0"/>
  </p:normalViewPr>
  <p:slideViewPr>
    <p:cSldViewPr snapToGrid="0">
      <p:cViewPr varScale="1">
        <p:scale>
          <a:sx n="62" d="100"/>
          <a:sy n="62" d="100"/>
        </p:scale>
        <p:origin x="1185"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822"/>
    </p:cViewPr>
  </p:sorterViewPr>
  <p:notesViewPr>
    <p:cSldViewPr snapToGrid="0">
      <p:cViewPr varScale="1">
        <p:scale>
          <a:sx n="54" d="100"/>
          <a:sy n="54" d="100"/>
        </p:scale>
        <p:origin x="2874" y="90"/>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dirty="0"/>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225C3D78-A558-4A5C-A220-47B2F40F1CF1}" type="datetimeFigureOut">
              <a:rPr lang="en-US" smtClean="0"/>
              <a:t>11/8/2023</a:t>
            </a:fld>
            <a:endParaRPr lang="en-US" dirty="0"/>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FCBE1668-4D6A-4C8F-8C32-819FE6F32F94}" type="slidenum">
              <a:rPr lang="en-US" smtClean="0"/>
              <a:t>‹#›</a:t>
            </a:fld>
            <a:endParaRPr lang="en-US" dirty="0"/>
          </a:p>
        </p:txBody>
      </p:sp>
    </p:spTree>
    <p:extLst>
      <p:ext uri="{BB962C8B-B14F-4D97-AF65-F5344CB8AC3E}">
        <p14:creationId xmlns:p14="http://schemas.microsoft.com/office/powerpoint/2010/main" val="3028587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US" dirty="0"/>
              <a:t>This is a participant discussion format course.</a:t>
            </a:r>
          </a:p>
          <a:p>
            <a:pPr algn="just">
              <a:lnSpc>
                <a:spcPct val="150000"/>
              </a:lnSpc>
            </a:pPr>
            <a:endParaRPr lang="en-US" dirty="0"/>
          </a:p>
          <a:p>
            <a:pPr algn="just">
              <a:lnSpc>
                <a:spcPct val="150000"/>
              </a:lnSpc>
            </a:pPr>
            <a:r>
              <a:rPr lang="en-US" dirty="0"/>
              <a:t>Course leader(s) should guide a discussion.  The experience level of your participants will guide you in how much you will have to dig for them to come up with the responses.</a:t>
            </a:r>
          </a:p>
          <a:p>
            <a:pPr algn="just">
              <a:lnSpc>
                <a:spcPct val="150000"/>
              </a:lnSpc>
            </a:pPr>
            <a:endParaRPr lang="en-US" dirty="0"/>
          </a:p>
          <a:p>
            <a:pPr algn="just">
              <a:lnSpc>
                <a:spcPct val="150000"/>
              </a:lnSpc>
            </a:pPr>
            <a:r>
              <a:rPr lang="en-US" dirty="0"/>
              <a:t>Watch your time.  With group discussions, time can get away from you.</a:t>
            </a:r>
          </a:p>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1</a:t>
            </a:fld>
            <a:endParaRPr lang="en-US" dirty="0"/>
          </a:p>
        </p:txBody>
      </p:sp>
    </p:spTree>
    <p:extLst>
      <p:ext uri="{BB962C8B-B14F-4D97-AF65-F5344CB8AC3E}">
        <p14:creationId xmlns:p14="http://schemas.microsoft.com/office/powerpoint/2010/main" val="3360563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US" altLang="en-US" dirty="0">
                <a:ea typeface="ＭＳ Ｐゴシック" panose="020B0600070205080204" pitchFamily="34" charset="-128"/>
                <a:cs typeface="Helvetica" panose="020B0604020202020204" pitchFamily="34" charset="0"/>
              </a:rPr>
              <a:t>At the heart of unit service are the contacts commissioners</a:t>
            </a:r>
            <a:r>
              <a:rPr lang="en-US" altLang="en-US" dirty="0">
                <a:ea typeface="ヒラギノ角ゴ Pro W3"/>
                <a:cs typeface="Helvetica" panose="020B0604020202020204" pitchFamily="34" charset="0"/>
              </a:rPr>
              <a:t> make with their units.</a:t>
            </a:r>
          </a:p>
          <a:p>
            <a:pPr algn="just">
              <a:lnSpc>
                <a:spcPct val="150000"/>
              </a:lnSpc>
            </a:pPr>
            <a:endParaRPr lang="en-US" dirty="0"/>
          </a:p>
          <a:p>
            <a:pPr algn="just">
              <a:lnSpc>
                <a:spcPct val="150000"/>
              </a:lnSpc>
            </a:pPr>
            <a:r>
              <a:rPr lang="en-US" dirty="0"/>
              <a:t>The objectives for this course are:</a:t>
            </a:r>
          </a:p>
          <a:p>
            <a:pPr marL="173370" indent="-173370" algn="just">
              <a:lnSpc>
                <a:spcPct val="150000"/>
              </a:lnSpc>
              <a:buFont typeface="Arial" charset="0"/>
              <a:buChar char="•"/>
            </a:pPr>
            <a:r>
              <a:rPr lang="en-US" dirty="0"/>
              <a:t>Describe how the concept of unit service is demonstrated in frequent unit contacts</a:t>
            </a:r>
          </a:p>
          <a:p>
            <a:pPr marL="173370" indent="-173370" algn="just">
              <a:lnSpc>
                <a:spcPct val="150000"/>
              </a:lnSpc>
              <a:buFont typeface="Arial" charset="0"/>
              <a:buChar char="•"/>
            </a:pPr>
            <a:r>
              <a:rPr lang="en-US" dirty="0"/>
              <a:t>Identify ways to demonstrate good unit service as as a coach/mentor and representative of the BSA</a:t>
            </a:r>
          </a:p>
          <a:p>
            <a:pPr marL="173370" indent="-173370" algn="just">
              <a:lnSpc>
                <a:spcPct val="150000"/>
              </a:lnSpc>
              <a:buFont typeface="Arial" charset="0"/>
              <a:buChar char="•"/>
            </a:pPr>
            <a:r>
              <a:rPr lang="en-US" dirty="0"/>
              <a:t>Explain the importance of using Commissioner Tools to record and manage unit contacts</a:t>
            </a:r>
          </a:p>
        </p:txBody>
      </p:sp>
      <p:sp>
        <p:nvSpPr>
          <p:cNvPr id="4" name="Slide Number Placeholder 3"/>
          <p:cNvSpPr>
            <a:spLocks noGrp="1"/>
          </p:cNvSpPr>
          <p:nvPr>
            <p:ph type="sldNum" sz="quarter" idx="10"/>
          </p:nvPr>
        </p:nvSpPr>
        <p:spPr/>
        <p:txBody>
          <a:bodyPr/>
          <a:lstStyle/>
          <a:p>
            <a:fld id="{FCBE1668-4D6A-4C8F-8C32-819FE6F32F94}" type="slidenum">
              <a:rPr lang="en-US" smtClean="0"/>
              <a:t>2</a:t>
            </a:fld>
            <a:endParaRPr lang="en-US" dirty="0"/>
          </a:p>
        </p:txBody>
      </p:sp>
    </p:spTree>
    <p:extLst>
      <p:ext uri="{BB962C8B-B14F-4D97-AF65-F5344CB8AC3E}">
        <p14:creationId xmlns:p14="http://schemas.microsoft.com/office/powerpoint/2010/main" val="557907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BE6073A-9C92-4A06-BA08-11A3E33978B3}"/>
              </a:ext>
            </a:extLst>
          </p:cNvPr>
          <p:cNvSpPr>
            <a:spLocks noGrp="1" noRot="1" noChangeAspect="1" noTextEdit="1"/>
          </p:cNvSpPr>
          <p:nvPr>
            <p:ph type="sldImg"/>
          </p:nvPr>
        </p:nvSpPr>
        <p:spPr bwMode="auto">
          <a:xfrm>
            <a:off x="1916113" y="788988"/>
            <a:ext cx="3270250" cy="245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647698A-D5BB-4D9F-B726-0243CFC2F8A0}"/>
              </a:ext>
            </a:extLst>
          </p:cNvPr>
          <p:cNvSpPr>
            <a:spLocks noGrp="1"/>
          </p:cNvSpPr>
          <p:nvPr>
            <p:ph type="body" idx="1"/>
          </p:nvPr>
        </p:nvSpPr>
        <p:spPr bwMode="auto">
          <a:xfrm>
            <a:off x="878579" y="3459618"/>
            <a:ext cx="5345318" cy="4784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lnSpc>
                <a:spcPct val="150000"/>
              </a:lnSpc>
            </a:pPr>
            <a:r>
              <a:rPr lang="en-US" kern="1200" dirty="0">
                <a:solidFill>
                  <a:schemeClr val="tx1"/>
                </a:solidFill>
                <a:effectLst/>
                <a:ea typeface="+mn-ea"/>
                <a:cs typeface="+mn-cs"/>
              </a:rPr>
              <a:t>Unit commissioners need to focus on five primary areas as displayed here on the screen:</a:t>
            </a:r>
          </a:p>
          <a:p>
            <a:pPr algn="just">
              <a:lnSpc>
                <a:spcPct val="150000"/>
              </a:lnSpc>
            </a:pPr>
            <a:endParaRPr lang="en-US" kern="1200" dirty="0">
              <a:solidFill>
                <a:schemeClr val="tx1"/>
              </a:solidFill>
              <a:effectLst/>
              <a:ea typeface="+mn-ea"/>
              <a:cs typeface="+mn-cs"/>
            </a:endParaRPr>
          </a:p>
          <a:p>
            <a:pPr algn="just">
              <a:lnSpc>
                <a:spcPct val="150000"/>
              </a:lnSpc>
            </a:pPr>
            <a:r>
              <a:rPr lang="en-US" altLang="en-US" dirty="0">
                <a:ea typeface="ヒラギノ角ゴ Pro W3" charset="-128"/>
                <a:cs typeface="ヒラギノ角ゴ Pro W3" charset="-128"/>
              </a:rPr>
              <a:t>Quickly review the topic which is covered in Commissioner Basic and BCS 101.  </a:t>
            </a:r>
          </a:p>
          <a:p>
            <a:pPr marL="173370" indent="-173370" algn="just">
              <a:lnSpc>
                <a:spcPct val="150000"/>
              </a:lnSpc>
              <a:buFont typeface="Arial" panose="020B0604020202020204" pitchFamily="34" charset="0"/>
              <a:buChar char="•"/>
            </a:pPr>
            <a:r>
              <a:rPr lang="en-US" kern="1200" dirty="0">
                <a:solidFill>
                  <a:schemeClr val="tx1"/>
                </a:solidFill>
                <a:effectLst/>
                <a:ea typeface="+mn-ea"/>
                <a:cs typeface="+mn-cs"/>
              </a:rPr>
              <a:t>Supporting unit growth and retention through the journey to excellence.</a:t>
            </a:r>
          </a:p>
          <a:p>
            <a:pPr marL="173370" indent="-173370" algn="just">
              <a:lnSpc>
                <a:spcPct val="150000"/>
              </a:lnSpc>
              <a:buFont typeface="Arial" panose="020B0604020202020204" pitchFamily="34" charset="0"/>
              <a:buChar char="•"/>
            </a:pPr>
            <a:r>
              <a:rPr lang="en-US" kern="1200" dirty="0">
                <a:solidFill>
                  <a:schemeClr val="tx1"/>
                </a:solidFill>
                <a:effectLst/>
                <a:ea typeface="+mn-ea"/>
                <a:cs typeface="+mn-cs"/>
              </a:rPr>
              <a:t>Contacting units and capturing in Commissioner Tools their strengths, needs, and a Unit Service Plan that enables continuing improvement.</a:t>
            </a:r>
          </a:p>
          <a:p>
            <a:pPr marL="173370" indent="-173370" algn="just">
              <a:lnSpc>
                <a:spcPct val="150000"/>
              </a:lnSpc>
              <a:buFont typeface="Arial" panose="020B0604020202020204" pitchFamily="34" charset="0"/>
              <a:buChar char="•"/>
            </a:pPr>
            <a:r>
              <a:rPr lang="en-US" kern="1200" dirty="0">
                <a:solidFill>
                  <a:schemeClr val="tx1"/>
                </a:solidFill>
                <a:effectLst/>
                <a:ea typeface="+mn-ea"/>
                <a:cs typeface="+mn-cs"/>
              </a:rPr>
              <a:t>Linking unit needs to district operating committee and other resources.</a:t>
            </a:r>
          </a:p>
          <a:p>
            <a:pPr marL="173370" indent="-173370" algn="just">
              <a:lnSpc>
                <a:spcPct val="150000"/>
              </a:lnSpc>
              <a:buFont typeface="Arial" panose="020B0604020202020204" pitchFamily="34" charset="0"/>
              <a:buChar char="•"/>
            </a:pPr>
            <a:r>
              <a:rPr lang="en-US" kern="1200" dirty="0">
                <a:solidFill>
                  <a:schemeClr val="tx1"/>
                </a:solidFill>
                <a:effectLst/>
                <a:ea typeface="+mn-ea"/>
                <a:cs typeface="+mn-cs"/>
              </a:rPr>
              <a:t>Supporting timely unit, district, and council charter renewals.</a:t>
            </a:r>
          </a:p>
          <a:p>
            <a:pPr marL="173370" indent="-173370" algn="just">
              <a:lnSpc>
                <a:spcPct val="150000"/>
              </a:lnSpc>
              <a:buFont typeface="Arial" panose="020B0604020202020204" pitchFamily="34" charset="0"/>
              <a:buChar char="•"/>
            </a:pPr>
            <a:r>
              <a:rPr lang="en-US" kern="1200" dirty="0">
                <a:solidFill>
                  <a:schemeClr val="tx1"/>
                </a:solidFill>
                <a:effectLst/>
                <a:ea typeface="+mn-ea"/>
                <a:cs typeface="+mn-cs"/>
              </a:rPr>
              <a:t>Supporting unit leaders by collecting and distributing information, enabling program training, and providing networking opportunities.</a:t>
            </a:r>
          </a:p>
          <a:p>
            <a:pPr marL="288950" indent="-288950" algn="just">
              <a:lnSpc>
                <a:spcPct val="150000"/>
              </a:lnSpc>
              <a:buFont typeface="Arial" panose="020B0604020202020204" pitchFamily="34" charset="0"/>
              <a:buChar char="•"/>
            </a:pPr>
            <a:endParaRPr lang="en-US" altLang="en-US" dirty="0">
              <a:ea typeface="ヒラギノ角ゴ Pro W3" charset="-128"/>
              <a:cs typeface="ヒラギノ角ゴ Pro W3" charset="-128"/>
            </a:endParaRPr>
          </a:p>
          <a:p>
            <a:pPr algn="just" defTabSz="924641">
              <a:lnSpc>
                <a:spcPct val="150000"/>
              </a:lnSpc>
              <a:defRPr/>
            </a:pPr>
            <a:r>
              <a:rPr lang="en-US" altLang="en-US" i="0" baseline="0" dirty="0">
                <a:ea typeface="ヒラギノ角ゴ Pro W3" charset="-128"/>
                <a:cs typeface="ヒラギノ角ゴ Pro W3" charset="-128"/>
              </a:rPr>
              <a:t>Make the point that this session is going to focus on objective 2.</a:t>
            </a:r>
          </a:p>
          <a:p>
            <a:pPr defTabSz="924641">
              <a:defRPr/>
            </a:pPr>
            <a:endParaRPr lang="en-US" altLang="en-US" sz="1400" b="1" dirty="0">
              <a:latin typeface="Helvetica" charset="0"/>
              <a:ea typeface="ヒラギノ角ゴ Pro W3" charset="-128"/>
              <a:cs typeface="ヒラギノ角ゴ Pro W3" charset="-128"/>
            </a:endParaRPr>
          </a:p>
          <a:p>
            <a:endParaRPr lang="en-US" altLang="en-US" sz="1400" dirty="0">
              <a:latin typeface="Helvetica" panose="020B0604020202020204" pitchFamily="34" charset="0"/>
              <a:ea typeface="ＭＳ Ｐゴシック" panose="020B0600070205080204" pitchFamily="34" charset="-128"/>
              <a:cs typeface="Helvetica" panose="020B0604020202020204" pitchFamily="34" charset="0"/>
            </a:endParaRPr>
          </a:p>
        </p:txBody>
      </p:sp>
      <p:sp>
        <p:nvSpPr>
          <p:cNvPr id="6148" name="Slide Number Placeholder 3">
            <a:extLst>
              <a:ext uri="{FF2B5EF4-FFF2-40B4-BE49-F238E27FC236}">
                <a16:creationId xmlns:a16="http://schemas.microsoft.com/office/drawing/2014/main" id="{C9CA8FB2-B167-4D31-BABA-2E6EE2177A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51271" indent="-2889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55802" indent="-23116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18122" indent="-23116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80443" indent="-23116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42764" indent="-23116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3005084" indent="-23116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67405" indent="-23116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929725" indent="-23116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D3A45B5-F298-4922-918F-1E54484A9465}" type="slidenum">
              <a:rPr lang="en-US" altLang="en-US" sz="1300">
                <a:latin typeface="Arial" panose="020B0604020202020204" pitchFamily="34" charset="0"/>
              </a:rPr>
              <a:pPr>
                <a:spcBef>
                  <a:spcPct val="0"/>
                </a:spcBef>
              </a:pPr>
              <a:t>3</a:t>
            </a:fld>
            <a:endParaRPr lang="en-US" altLang="en-US" sz="1300" dirty="0">
              <a:latin typeface="Arial" panose="020B0604020202020204" pitchFamily="34" charset="0"/>
            </a:endParaRPr>
          </a:p>
        </p:txBody>
      </p:sp>
    </p:spTree>
    <p:extLst>
      <p:ext uri="{BB962C8B-B14F-4D97-AF65-F5344CB8AC3E}">
        <p14:creationId xmlns:p14="http://schemas.microsoft.com/office/powerpoint/2010/main" val="1460138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lnSpc>
                <a:spcPct val="150000"/>
              </a:lnSpc>
            </a:pPr>
            <a:r>
              <a:rPr lang="en-US" altLang="en-US" b="0" dirty="0">
                <a:ea typeface="ヒラギノ角ゴ Pro W3" charset="-128"/>
                <a:cs typeface="ヒラギノ角ゴ Pro W3" charset="-128"/>
              </a:rPr>
              <a:t>Our core task remains making contacts with units over the course of a year. This is probably the most important objective we have as commissioners because nothing else happens in unit service until we contact a unit and establish a relationship with their unit leaders. </a:t>
            </a:r>
          </a:p>
          <a:p>
            <a:pPr algn="just">
              <a:lnSpc>
                <a:spcPct val="150000"/>
              </a:lnSpc>
            </a:pPr>
            <a:endParaRPr lang="en-US" altLang="en-US" dirty="0">
              <a:ea typeface="ヒラギノ角ゴ Pro W3" charset="-128"/>
              <a:cs typeface="ヒラギノ角ゴ Pro W3" charset="-128"/>
            </a:endParaRPr>
          </a:p>
          <a:p>
            <a:pPr algn="just">
              <a:lnSpc>
                <a:spcPct val="150000"/>
              </a:lnSpc>
            </a:pPr>
            <a:r>
              <a:rPr lang="en-US" altLang="en-US" dirty="0">
                <a:ea typeface="ヒラギノ角ゴ Pro W3" charset="-128"/>
                <a:cs typeface="ヒラギノ角ゴ Pro W3" charset="-128"/>
              </a:rPr>
              <a:t>We’ll talk more about Commissioner Tools and establishing relationships later.</a:t>
            </a:r>
          </a:p>
          <a:p>
            <a:pPr algn="just">
              <a:lnSpc>
                <a:spcPct val="150000"/>
              </a:lnSpc>
            </a:pPr>
            <a:endParaRPr lang="en-US" altLang="en-US" b="1" dirty="0">
              <a:ea typeface="ＭＳ Ｐゴシック" panose="020B0600070205080204" pitchFamily="34" charset="-128"/>
              <a:cs typeface="Helvetica" panose="020B0604020202020204" pitchFamily="34" charset="0"/>
            </a:endParaRPr>
          </a:p>
          <a:p>
            <a:pPr algn="just">
              <a:lnSpc>
                <a:spcPct val="150000"/>
              </a:lnSpc>
            </a:pPr>
            <a:r>
              <a:rPr lang="en-US" altLang="en-US" dirty="0">
                <a:ea typeface="ＭＳ Ｐゴシック" panose="020B0600070205080204" pitchFamily="34" charset="-128"/>
                <a:cs typeface="Helvetica" panose="020B0604020202020204" pitchFamily="34" charset="0"/>
              </a:rPr>
              <a:t>A unit’s strengths and needs, assessed through unit contacts and captured in Commissioner Tools enables commissioners to </a:t>
            </a:r>
            <a:r>
              <a:rPr lang="en-US" altLang="en-US" dirty="0">
                <a:ea typeface="ヒラギノ角ゴ Pro W3"/>
                <a:cs typeface="ヒラギノ角ゴ Pro W3"/>
              </a:rPr>
              <a:t>develop a customized Unit Service Plan to address those identified needs, but the Unit Service Plan is the subject of another course.</a:t>
            </a:r>
            <a:endParaRPr lang="en-US" altLang="en-US" b="0" i="0" dirty="0">
              <a:ea typeface="MS PGothic" charset="-128"/>
              <a:cs typeface="Helvetica"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Helvetica" charset="0"/>
                <a:ea typeface="MS PGothic" charset="-128"/>
                <a:cs typeface="Helvetica" charset="0"/>
              </a:defRPr>
            </a:lvl1pPr>
            <a:lvl2pPr marL="751271" indent="-288950">
              <a:spcBef>
                <a:spcPct val="30000"/>
              </a:spcBef>
              <a:defRPr sz="1400">
                <a:solidFill>
                  <a:schemeClr val="tx1"/>
                </a:solidFill>
                <a:latin typeface="Helvetica" charset="0"/>
                <a:ea typeface="MS PGothic" charset="-128"/>
                <a:cs typeface="Helvetica" charset="0"/>
              </a:defRPr>
            </a:lvl2pPr>
            <a:lvl3pPr marL="1155802" indent="-231160">
              <a:spcBef>
                <a:spcPct val="30000"/>
              </a:spcBef>
              <a:defRPr sz="1200">
                <a:solidFill>
                  <a:schemeClr val="tx1"/>
                </a:solidFill>
                <a:latin typeface="Calibri" charset="0"/>
                <a:ea typeface="MS PGothic" charset="-128"/>
              </a:defRPr>
            </a:lvl3pPr>
            <a:lvl4pPr marL="1618122" indent="-231160">
              <a:spcBef>
                <a:spcPct val="30000"/>
              </a:spcBef>
              <a:defRPr sz="1200">
                <a:solidFill>
                  <a:schemeClr val="tx1"/>
                </a:solidFill>
                <a:latin typeface="Calibri" charset="0"/>
                <a:ea typeface="MS PGothic" charset="-128"/>
              </a:defRPr>
            </a:lvl4pPr>
            <a:lvl5pPr marL="2080443" indent="-231160">
              <a:spcBef>
                <a:spcPct val="30000"/>
              </a:spcBef>
              <a:defRPr sz="1200">
                <a:solidFill>
                  <a:schemeClr val="tx1"/>
                </a:solidFill>
                <a:latin typeface="Calibri" charset="0"/>
                <a:ea typeface="MS PGothic" charset="-128"/>
              </a:defRPr>
            </a:lvl5pPr>
            <a:lvl6pPr marL="2542764" indent="-231160" eaLnBrk="0" fontAlgn="base" hangingPunct="0">
              <a:spcBef>
                <a:spcPct val="30000"/>
              </a:spcBef>
              <a:spcAft>
                <a:spcPct val="0"/>
              </a:spcAft>
              <a:defRPr sz="1200">
                <a:solidFill>
                  <a:schemeClr val="tx1"/>
                </a:solidFill>
                <a:latin typeface="Calibri" charset="0"/>
                <a:ea typeface="MS PGothic" charset="-128"/>
              </a:defRPr>
            </a:lvl6pPr>
            <a:lvl7pPr marL="3005084" indent="-231160" eaLnBrk="0" fontAlgn="base" hangingPunct="0">
              <a:spcBef>
                <a:spcPct val="30000"/>
              </a:spcBef>
              <a:spcAft>
                <a:spcPct val="0"/>
              </a:spcAft>
              <a:defRPr sz="1200">
                <a:solidFill>
                  <a:schemeClr val="tx1"/>
                </a:solidFill>
                <a:latin typeface="Calibri" charset="0"/>
                <a:ea typeface="MS PGothic" charset="-128"/>
              </a:defRPr>
            </a:lvl7pPr>
            <a:lvl8pPr marL="3467405" indent="-231160" eaLnBrk="0" fontAlgn="base" hangingPunct="0">
              <a:spcBef>
                <a:spcPct val="30000"/>
              </a:spcBef>
              <a:spcAft>
                <a:spcPct val="0"/>
              </a:spcAft>
              <a:defRPr sz="1200">
                <a:solidFill>
                  <a:schemeClr val="tx1"/>
                </a:solidFill>
                <a:latin typeface="Calibri" charset="0"/>
                <a:ea typeface="MS PGothic" charset="-128"/>
              </a:defRPr>
            </a:lvl8pPr>
            <a:lvl9pPr marL="3929725" indent="-231160" eaLnBrk="0" fontAlgn="base" hangingPunct="0">
              <a:spcBef>
                <a:spcPct val="30000"/>
              </a:spcBef>
              <a:spcAft>
                <a:spcPct val="0"/>
              </a:spcAft>
              <a:defRPr sz="1200">
                <a:solidFill>
                  <a:schemeClr val="tx1"/>
                </a:solidFill>
                <a:latin typeface="Calibri" charset="0"/>
                <a:ea typeface="MS PGothic" charset="-128"/>
              </a:defRPr>
            </a:lvl9pPr>
          </a:lstStyle>
          <a:p>
            <a:pPr>
              <a:spcBef>
                <a:spcPct val="0"/>
              </a:spcBef>
            </a:pPr>
            <a:fld id="{B09D2AFC-5908-9240-8CF4-80135621E89E}" type="slidenum">
              <a:rPr lang="en-US" altLang="en-US" sz="1200">
                <a:latin typeface="Arial" charset="0"/>
              </a:rPr>
              <a:pPr>
                <a:spcBef>
                  <a:spcPct val="0"/>
                </a:spcBef>
              </a:pPr>
              <a:t>4</a:t>
            </a:fld>
            <a:endParaRPr lang="en-US" altLang="en-US" sz="1200" dirty="0">
              <a:latin typeface="Arial" charset="0"/>
            </a:endParaRPr>
          </a:p>
        </p:txBody>
      </p:sp>
    </p:spTree>
    <p:extLst>
      <p:ext uri="{BB962C8B-B14F-4D97-AF65-F5344CB8AC3E}">
        <p14:creationId xmlns:p14="http://schemas.microsoft.com/office/powerpoint/2010/main" val="1297441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1725613" y="995363"/>
            <a:ext cx="3189287" cy="23907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171" name="Notes Placeholder 2"/>
          <p:cNvSpPr>
            <a:spLocks noGrp="1"/>
          </p:cNvSpPr>
          <p:nvPr>
            <p:ph type="body" idx="1"/>
          </p:nvPr>
        </p:nvSpPr>
        <p:spPr bwMode="auto">
          <a:xfrm>
            <a:off x="560306" y="3599794"/>
            <a:ext cx="5519964" cy="404995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lgn="just">
              <a:lnSpc>
                <a:spcPct val="150000"/>
              </a:lnSpc>
            </a:pPr>
            <a:r>
              <a:rPr lang="en-US" altLang="en-US" dirty="0">
                <a:ea typeface="MS PGothic" charset="-128"/>
                <a:cs typeface="Helvetica" charset="0"/>
              </a:rPr>
              <a:t>Why is it important to clearly</a:t>
            </a:r>
            <a:r>
              <a:rPr lang="en-US" altLang="en-US" baseline="0" dirty="0">
                <a:ea typeface="MS PGothic" charset="-128"/>
                <a:cs typeface="Helvetica" charset="0"/>
              </a:rPr>
              <a:t> define what constitutes a unit contact and why do you think BSA uses this definition?</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Ensure that the following points come out:</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In order to count contacts as a measure of successful unit service, we must agree on what contact is significant.</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To count as a unit contact it must satisfy the three criteria</a:t>
            </a:r>
          </a:p>
          <a:p>
            <a:pPr marL="288950" lvl="1" indent="-288950" algn="just">
              <a:lnSpc>
                <a:spcPct val="150000"/>
              </a:lnSpc>
              <a:buFont typeface="Arial" charset="0"/>
              <a:buChar char="•"/>
            </a:pPr>
            <a:r>
              <a:rPr lang="en-US" altLang="en-US" baseline="0" dirty="0">
                <a:ea typeface="MS PGothic" charset="-128"/>
                <a:cs typeface="Helvetica" charset="0"/>
              </a:rPr>
              <a:t>“meaningful” </a:t>
            </a:r>
            <a:r>
              <a:rPr lang="mr-IN" altLang="en-US" baseline="0" dirty="0">
                <a:ea typeface="MS PGothic" charset="-128"/>
                <a:cs typeface="Helvetica" charset="0"/>
              </a:rPr>
              <a:t>–</a:t>
            </a:r>
            <a:r>
              <a:rPr lang="en-US" altLang="en-US" baseline="0" dirty="0">
                <a:ea typeface="MS PGothic" charset="-128"/>
                <a:cs typeface="Helvetica" charset="0"/>
              </a:rPr>
              <a:t> does it contribute to unit service</a:t>
            </a:r>
          </a:p>
          <a:p>
            <a:pPr marL="288950" lvl="1" indent="-288950" algn="just">
              <a:lnSpc>
                <a:spcPct val="150000"/>
              </a:lnSpc>
              <a:buFont typeface="Arial" charset="0"/>
              <a:buChar char="•"/>
            </a:pPr>
            <a:r>
              <a:rPr lang="en-US" altLang="en-US" baseline="0" dirty="0">
                <a:ea typeface="MS PGothic" charset="-128"/>
                <a:cs typeface="Helvetica" charset="0"/>
              </a:rPr>
              <a:t>“exchange” </a:t>
            </a:r>
            <a:r>
              <a:rPr lang="mr-IN" altLang="en-US" baseline="0" dirty="0">
                <a:ea typeface="MS PGothic" charset="-128"/>
                <a:cs typeface="Helvetica" charset="0"/>
              </a:rPr>
              <a:t>–</a:t>
            </a:r>
            <a:r>
              <a:rPr lang="en-US" altLang="en-US" baseline="0" dirty="0">
                <a:ea typeface="MS PGothic" charset="-128"/>
                <a:cs typeface="Helvetica" charset="0"/>
              </a:rPr>
              <a:t> implying two way communication</a:t>
            </a:r>
          </a:p>
          <a:p>
            <a:pPr marL="288950" lvl="1" indent="-288950" algn="just">
              <a:lnSpc>
                <a:spcPct val="150000"/>
              </a:lnSpc>
              <a:buFont typeface="Arial" charset="0"/>
              <a:buChar char="•"/>
            </a:pPr>
            <a:r>
              <a:rPr lang="en-US" sz="1400" dirty="0">
                <a:ea typeface="ヒラギノ角ゴ Pro W3"/>
              </a:rPr>
              <a:t>“between a commissioner and 1 or more members of the unit”  </a:t>
            </a:r>
            <a:endParaRPr lang="en-US" sz="1400" dirty="0">
              <a:ea typeface="MS PGothic" charset="-128"/>
              <a:cs typeface="Helvetica" charset="0"/>
            </a:endParaRPr>
          </a:p>
          <a:p>
            <a:pPr marL="288950" lvl="1" indent="-288950" algn="just">
              <a:lnSpc>
                <a:spcPct val="150000"/>
              </a:lnSpc>
              <a:buFont typeface="Arial" charset="0"/>
              <a:buChar char="•"/>
            </a:pPr>
            <a:endParaRPr lang="en-US" altLang="en-US" sz="1400" dirty="0">
              <a:ea typeface="MS PGothic" charset="-128"/>
              <a:cs typeface="Helvetica" charset="0"/>
            </a:endParaRPr>
          </a:p>
          <a:p>
            <a:pPr marL="0" lvl="1" algn="just">
              <a:lnSpc>
                <a:spcPct val="150000"/>
              </a:lnSpc>
            </a:pPr>
            <a:r>
              <a:rPr lang="en-US" altLang="en-US" baseline="0" dirty="0">
                <a:ea typeface="MS PGothic" charset="-128"/>
                <a:cs typeface="Helvetica" charset="0"/>
              </a:rPr>
              <a:t>Why these criteria?</a:t>
            </a: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Helvetica" charset="0"/>
                <a:ea typeface="MS PGothic" charset="-128"/>
                <a:cs typeface="Helvetica" charset="0"/>
              </a:defRPr>
            </a:lvl1pPr>
            <a:lvl2pPr marL="837956" indent="-322662">
              <a:spcBef>
                <a:spcPct val="30000"/>
              </a:spcBef>
              <a:defRPr sz="1400">
                <a:solidFill>
                  <a:schemeClr val="tx1"/>
                </a:solidFill>
                <a:latin typeface="Helvetica" charset="0"/>
                <a:ea typeface="MS PGothic" charset="-128"/>
                <a:cs typeface="Helvetica" charset="0"/>
              </a:defRPr>
            </a:lvl2pPr>
            <a:lvl3pPr marL="1290645" indent="-256845">
              <a:spcBef>
                <a:spcPct val="30000"/>
              </a:spcBef>
              <a:defRPr sz="1200">
                <a:solidFill>
                  <a:schemeClr val="tx1"/>
                </a:solidFill>
                <a:latin typeface="Calibri" charset="0"/>
                <a:ea typeface="MS PGothic" charset="-128"/>
              </a:defRPr>
            </a:lvl3pPr>
            <a:lvl4pPr marL="1807545" indent="-256845">
              <a:spcBef>
                <a:spcPct val="30000"/>
              </a:spcBef>
              <a:defRPr sz="1200">
                <a:solidFill>
                  <a:schemeClr val="tx1"/>
                </a:solidFill>
                <a:latin typeface="Calibri" charset="0"/>
                <a:ea typeface="MS PGothic" charset="-128"/>
              </a:defRPr>
            </a:lvl4pPr>
            <a:lvl5pPr marL="2324445" indent="-256845">
              <a:spcBef>
                <a:spcPct val="30000"/>
              </a:spcBef>
              <a:defRPr sz="1200">
                <a:solidFill>
                  <a:schemeClr val="tx1"/>
                </a:solidFill>
                <a:latin typeface="Calibri" charset="0"/>
                <a:ea typeface="MS PGothic" charset="-128"/>
              </a:defRPr>
            </a:lvl5pPr>
            <a:lvl6pPr marL="2786766" indent="-256845" eaLnBrk="0" fontAlgn="base" hangingPunct="0">
              <a:spcBef>
                <a:spcPct val="30000"/>
              </a:spcBef>
              <a:spcAft>
                <a:spcPct val="0"/>
              </a:spcAft>
              <a:defRPr sz="1200">
                <a:solidFill>
                  <a:schemeClr val="tx1"/>
                </a:solidFill>
                <a:latin typeface="Calibri" charset="0"/>
                <a:ea typeface="MS PGothic" charset="-128"/>
              </a:defRPr>
            </a:lvl6pPr>
            <a:lvl7pPr marL="3249087" indent="-256845" eaLnBrk="0" fontAlgn="base" hangingPunct="0">
              <a:spcBef>
                <a:spcPct val="30000"/>
              </a:spcBef>
              <a:spcAft>
                <a:spcPct val="0"/>
              </a:spcAft>
              <a:defRPr sz="1200">
                <a:solidFill>
                  <a:schemeClr val="tx1"/>
                </a:solidFill>
                <a:latin typeface="Calibri" charset="0"/>
                <a:ea typeface="MS PGothic" charset="-128"/>
              </a:defRPr>
            </a:lvl7pPr>
            <a:lvl8pPr marL="3711407" indent="-256845" eaLnBrk="0" fontAlgn="base" hangingPunct="0">
              <a:spcBef>
                <a:spcPct val="30000"/>
              </a:spcBef>
              <a:spcAft>
                <a:spcPct val="0"/>
              </a:spcAft>
              <a:defRPr sz="1200">
                <a:solidFill>
                  <a:schemeClr val="tx1"/>
                </a:solidFill>
                <a:latin typeface="Calibri" charset="0"/>
                <a:ea typeface="MS PGothic" charset="-128"/>
              </a:defRPr>
            </a:lvl8pPr>
            <a:lvl9pPr marL="4173728" indent="-256845" eaLnBrk="0" fontAlgn="base" hangingPunct="0">
              <a:spcBef>
                <a:spcPct val="30000"/>
              </a:spcBef>
              <a:spcAft>
                <a:spcPct val="0"/>
              </a:spcAft>
              <a:defRPr sz="1200">
                <a:solidFill>
                  <a:schemeClr val="tx1"/>
                </a:solidFill>
                <a:latin typeface="Calibri" charset="0"/>
                <a:ea typeface="MS PGothic" charset="-128"/>
              </a:defRPr>
            </a:lvl9pPr>
          </a:lstStyle>
          <a:p>
            <a:pPr>
              <a:spcBef>
                <a:spcPct val="0"/>
              </a:spcBef>
            </a:pPr>
            <a:fld id="{1835CA40-9299-BF4A-A7A5-583109CFD24B}" type="slidenum">
              <a:rPr lang="en-US" altLang="en-US">
                <a:latin typeface="Arial" charset="0"/>
                <a:ea typeface="ヒラギノ角ゴ Pro W3" charset="-128"/>
                <a:cs typeface="Arial" charset="0"/>
              </a:rPr>
              <a:pPr>
                <a:spcBef>
                  <a:spcPct val="0"/>
                </a:spcBef>
              </a:pPr>
              <a:t>5</a:t>
            </a:fld>
            <a:endParaRPr lang="en-US" altLang="en-US" dirty="0">
              <a:latin typeface="Arial" charset="0"/>
              <a:ea typeface="ヒラギノ角ゴ Pro W3" charset="-128"/>
              <a:cs typeface="Arial" charset="0"/>
            </a:endParaRPr>
          </a:p>
        </p:txBody>
      </p:sp>
    </p:spTree>
    <p:extLst>
      <p:ext uri="{BB962C8B-B14F-4D97-AF65-F5344CB8AC3E}">
        <p14:creationId xmlns:p14="http://schemas.microsoft.com/office/powerpoint/2010/main" val="50710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1267" name="Notes Placeholder 2"/>
          <p:cNvSpPr>
            <a:spLocks noGrp="1"/>
          </p:cNvSpPr>
          <p:nvPr>
            <p:ph type="body" idx="1"/>
          </p:nvPr>
        </p:nvSpPr>
        <p:spPr bwMode="auto">
          <a:xfrm>
            <a:off x="710248" y="4518203"/>
            <a:ext cx="5681980" cy="31679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defTabSz="924641" eaLnBrk="0" fontAlgn="base" hangingPunct="0">
              <a:lnSpc>
                <a:spcPct val="150000"/>
              </a:lnSpc>
              <a:spcBef>
                <a:spcPct val="30000"/>
              </a:spcBef>
              <a:spcAft>
                <a:spcPct val="0"/>
              </a:spcAft>
              <a:defRPr/>
            </a:pPr>
            <a:r>
              <a:rPr lang="en-US" altLang="en-US" dirty="0">
                <a:ea typeface="MS PGothic" charset="-128"/>
                <a:cs typeface="Helvetica" charset="0"/>
              </a:rPr>
              <a:t>Unit contacts are critical to commissioners achieving success in our mission.</a:t>
            </a:r>
          </a:p>
          <a:p>
            <a:pPr algn="just" defTabSz="924641" eaLnBrk="0" fontAlgn="base" hangingPunct="0">
              <a:lnSpc>
                <a:spcPct val="150000"/>
              </a:lnSpc>
              <a:spcBef>
                <a:spcPct val="30000"/>
              </a:spcBef>
              <a:spcAft>
                <a:spcPct val="0"/>
              </a:spcAft>
              <a:defRPr/>
            </a:pPr>
            <a:endParaRPr lang="en-US" altLang="en-US" dirty="0">
              <a:ea typeface="MS PGothic" charset="-128"/>
              <a:cs typeface="Helvetica" charset="0"/>
            </a:endParaRPr>
          </a:p>
          <a:p>
            <a:pPr algn="just" defTabSz="924641" eaLnBrk="0" fontAlgn="base" hangingPunct="0">
              <a:lnSpc>
                <a:spcPct val="150000"/>
              </a:lnSpc>
              <a:spcBef>
                <a:spcPct val="30000"/>
              </a:spcBef>
              <a:spcAft>
                <a:spcPct val="0"/>
              </a:spcAft>
              <a:defRPr/>
            </a:pPr>
            <a:r>
              <a:rPr lang="en-US" i="0" dirty="0">
                <a:solidFill>
                  <a:srgbClr val="000000"/>
                </a:solidFill>
                <a:effectLst/>
              </a:rPr>
              <a:t>As commissioners, we share the BSA’s mission: To prepare youth to make ethical and moral choices over their lifetimes by instilling in them the values of the Scout Oath and Law.</a:t>
            </a:r>
            <a:endParaRPr lang="en-US" altLang="en-US" dirty="0">
              <a:ea typeface="MS PGothic" charset="-128"/>
              <a:cs typeface="Helvetica" charset="0"/>
            </a:endParaRPr>
          </a:p>
          <a:p>
            <a:pPr defTabSz="924641" eaLnBrk="0" fontAlgn="base" hangingPunct="0">
              <a:spcBef>
                <a:spcPct val="30000"/>
              </a:spcBef>
              <a:spcAft>
                <a:spcPct val="0"/>
              </a:spcAft>
              <a:defRPr/>
            </a:pPr>
            <a:endParaRPr lang="en-US" altLang="en-US" b="1" dirty="0">
              <a:latin typeface="Helvetica" charset="0"/>
              <a:ea typeface="MS PGothic" charset="-128"/>
              <a:cs typeface="Helvetica" charset="0"/>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400">
                <a:solidFill>
                  <a:schemeClr val="tx1"/>
                </a:solidFill>
                <a:latin typeface="Helvetica" charset="0"/>
                <a:ea typeface="MS PGothic" charset="-128"/>
                <a:cs typeface="Helvetica" charset="0"/>
              </a:defRPr>
            </a:lvl1pPr>
            <a:lvl2pPr marL="751271" indent="-288950">
              <a:spcBef>
                <a:spcPct val="30000"/>
              </a:spcBef>
              <a:defRPr sz="1400">
                <a:solidFill>
                  <a:schemeClr val="tx1"/>
                </a:solidFill>
                <a:latin typeface="Helvetica" charset="0"/>
                <a:ea typeface="MS PGothic" charset="-128"/>
                <a:cs typeface="Helvetica" charset="0"/>
              </a:defRPr>
            </a:lvl2pPr>
            <a:lvl3pPr marL="1155802" indent="-231160">
              <a:spcBef>
                <a:spcPct val="30000"/>
              </a:spcBef>
              <a:defRPr sz="1200">
                <a:solidFill>
                  <a:schemeClr val="tx1"/>
                </a:solidFill>
                <a:latin typeface="Calibri" charset="0"/>
                <a:ea typeface="MS PGothic" charset="-128"/>
              </a:defRPr>
            </a:lvl3pPr>
            <a:lvl4pPr marL="1618122" indent="-231160">
              <a:spcBef>
                <a:spcPct val="30000"/>
              </a:spcBef>
              <a:defRPr sz="1200">
                <a:solidFill>
                  <a:schemeClr val="tx1"/>
                </a:solidFill>
                <a:latin typeface="Calibri" charset="0"/>
                <a:ea typeface="MS PGothic" charset="-128"/>
              </a:defRPr>
            </a:lvl4pPr>
            <a:lvl5pPr marL="2080443" indent="-231160">
              <a:spcBef>
                <a:spcPct val="30000"/>
              </a:spcBef>
              <a:defRPr sz="1200">
                <a:solidFill>
                  <a:schemeClr val="tx1"/>
                </a:solidFill>
                <a:latin typeface="Calibri" charset="0"/>
                <a:ea typeface="MS PGothic" charset="-128"/>
              </a:defRPr>
            </a:lvl5pPr>
            <a:lvl6pPr marL="2542764" indent="-231160" eaLnBrk="0" fontAlgn="base" hangingPunct="0">
              <a:spcBef>
                <a:spcPct val="30000"/>
              </a:spcBef>
              <a:spcAft>
                <a:spcPct val="0"/>
              </a:spcAft>
              <a:defRPr sz="1200">
                <a:solidFill>
                  <a:schemeClr val="tx1"/>
                </a:solidFill>
                <a:latin typeface="Calibri" charset="0"/>
                <a:ea typeface="MS PGothic" charset="-128"/>
              </a:defRPr>
            </a:lvl6pPr>
            <a:lvl7pPr marL="3005084" indent="-231160" eaLnBrk="0" fontAlgn="base" hangingPunct="0">
              <a:spcBef>
                <a:spcPct val="30000"/>
              </a:spcBef>
              <a:spcAft>
                <a:spcPct val="0"/>
              </a:spcAft>
              <a:defRPr sz="1200">
                <a:solidFill>
                  <a:schemeClr val="tx1"/>
                </a:solidFill>
                <a:latin typeface="Calibri" charset="0"/>
                <a:ea typeface="MS PGothic" charset="-128"/>
              </a:defRPr>
            </a:lvl7pPr>
            <a:lvl8pPr marL="3467405" indent="-231160" eaLnBrk="0" fontAlgn="base" hangingPunct="0">
              <a:spcBef>
                <a:spcPct val="30000"/>
              </a:spcBef>
              <a:spcAft>
                <a:spcPct val="0"/>
              </a:spcAft>
              <a:defRPr sz="1200">
                <a:solidFill>
                  <a:schemeClr val="tx1"/>
                </a:solidFill>
                <a:latin typeface="Calibri" charset="0"/>
                <a:ea typeface="MS PGothic" charset="-128"/>
              </a:defRPr>
            </a:lvl8pPr>
            <a:lvl9pPr marL="3929725" indent="-231160" eaLnBrk="0" fontAlgn="base" hangingPunct="0">
              <a:spcBef>
                <a:spcPct val="30000"/>
              </a:spcBef>
              <a:spcAft>
                <a:spcPct val="0"/>
              </a:spcAft>
              <a:defRPr sz="1200">
                <a:solidFill>
                  <a:schemeClr val="tx1"/>
                </a:solidFill>
                <a:latin typeface="Calibri" charset="0"/>
                <a:ea typeface="MS PGothic" charset="-128"/>
              </a:defRPr>
            </a:lvl9pPr>
          </a:lstStyle>
          <a:p>
            <a:pPr>
              <a:spcBef>
                <a:spcPct val="0"/>
              </a:spcBef>
            </a:pPr>
            <a:fld id="{34B3E7D3-0C6A-1446-BEFD-5646E85FCD18}" type="slidenum">
              <a:rPr lang="en-US" altLang="en-US" sz="1200">
                <a:latin typeface="Arial" charset="0"/>
              </a:rPr>
              <a:pPr>
                <a:spcBef>
                  <a:spcPct val="0"/>
                </a:spcBef>
              </a:pPr>
              <a:t>6</a:t>
            </a:fld>
            <a:endParaRPr lang="en-US" altLang="en-US" sz="1200" dirty="0">
              <a:latin typeface="Arial" charset="0"/>
            </a:endParaRPr>
          </a:p>
        </p:txBody>
      </p:sp>
    </p:spTree>
    <p:extLst>
      <p:ext uri="{BB962C8B-B14F-4D97-AF65-F5344CB8AC3E}">
        <p14:creationId xmlns:p14="http://schemas.microsoft.com/office/powerpoint/2010/main" val="1458802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1895475" y="946150"/>
            <a:ext cx="3311525" cy="24828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xfrm>
            <a:off x="710246" y="3567979"/>
            <a:ext cx="5681980" cy="51312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lgn="just">
              <a:lnSpc>
                <a:spcPct val="150000"/>
              </a:lnSpc>
            </a:pPr>
            <a:r>
              <a:rPr lang="en-US" altLang="en-US" dirty="0">
                <a:ea typeface="MS PGothic" charset="-128"/>
                <a:cs typeface="Helvetica" charset="0"/>
              </a:rPr>
              <a:t>Who makes unit contacts?  </a:t>
            </a:r>
            <a:r>
              <a:rPr lang="en-US" altLang="en-US" baseline="0" dirty="0">
                <a:ea typeface="MS PGothic" charset="-128"/>
                <a:cs typeface="Helvetica" charset="0"/>
              </a:rPr>
              <a:t>Ensure that the following points come out:</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Any commissioner may make a unit contact</a:t>
            </a:r>
          </a:p>
          <a:p>
            <a:pPr marL="288950" lvl="1" indent="-288950" algn="just">
              <a:lnSpc>
                <a:spcPct val="150000"/>
              </a:lnSpc>
              <a:buFont typeface="Arial" charset="0"/>
              <a:buChar char="•"/>
            </a:pPr>
            <a:r>
              <a:rPr lang="en-US" altLang="en-US" baseline="0" dirty="0">
                <a:ea typeface="MS PGothic" charset="-128"/>
                <a:cs typeface="Helvetica" charset="0"/>
              </a:rPr>
              <a:t>the assigned unit commissioner</a:t>
            </a:r>
          </a:p>
          <a:p>
            <a:pPr marL="288950" lvl="1" indent="-288950" algn="just">
              <a:lnSpc>
                <a:spcPct val="150000"/>
              </a:lnSpc>
              <a:buFont typeface="Arial" charset="0"/>
              <a:buChar char="•"/>
            </a:pPr>
            <a:r>
              <a:rPr lang="en-US" altLang="en-US" baseline="0" dirty="0">
                <a:ea typeface="MS PGothic" charset="-128"/>
                <a:cs typeface="Helvetica" charset="0"/>
              </a:rPr>
              <a:t>a non-assigned unit commissioner</a:t>
            </a:r>
          </a:p>
          <a:p>
            <a:pPr marL="288950" lvl="1" indent="-288950" algn="just">
              <a:lnSpc>
                <a:spcPct val="150000"/>
              </a:lnSpc>
              <a:buFont typeface="Arial" charset="0"/>
              <a:buChar char="•"/>
            </a:pPr>
            <a:r>
              <a:rPr lang="en-US" dirty="0">
                <a:ea typeface="ヒラギノ角ゴ Pro W3"/>
              </a:rPr>
              <a:t>an administrative commissioner</a:t>
            </a:r>
          </a:p>
          <a:p>
            <a:pPr marL="288950" lvl="1" indent="-288950" algn="just">
              <a:lnSpc>
                <a:spcPct val="150000"/>
              </a:lnSpc>
              <a:buFont typeface="Arial" charset="0"/>
              <a:buChar char="•"/>
            </a:pPr>
            <a:r>
              <a:rPr lang="en-US" baseline="0" dirty="0">
                <a:ea typeface="ヒラギノ角ゴ Pro W3"/>
                <a:cs typeface="Helvetica" charset="0"/>
              </a:rPr>
              <a:t>a Roundtable commissioner</a:t>
            </a:r>
            <a:endParaRPr lang="en-US" baseline="0" dirty="0">
              <a:ea typeface="MS PGothic" charset="-128"/>
              <a:cs typeface="Helvetica" charset="0"/>
            </a:endParaRP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Which commissioner would be preferred? The assigned unit commissioner.  Why?  Because he/she has history with the unit.</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Can a professional scouter make unit contacts?  Yes, commissioners and professionals both wear the wreath of service and are there to support units.  </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What would be the advantage of professionals logging information from unit contacts?  It ads to the picture of a unit’s strengths and needs.  All entries - as well as professional unit contacts - count towards district/council JTE objectives.</a:t>
            </a:r>
          </a:p>
          <a:p>
            <a:pPr marL="0" lvl="1"/>
            <a:r>
              <a:rPr lang="en-US" altLang="en-US" b="1" baseline="0" dirty="0">
                <a:latin typeface="Helvetica" charset="0"/>
                <a:ea typeface="MS PGothic" charset="-128"/>
                <a:cs typeface="Helvetica" charset="0"/>
              </a:rPr>
              <a:t> </a:t>
            </a:r>
            <a:endParaRPr lang="en-US" altLang="en-US" b="1"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7</a:t>
            </a:fld>
            <a:endParaRPr lang="en-US" altLang="en-US" dirty="0"/>
          </a:p>
        </p:txBody>
      </p:sp>
    </p:spTree>
    <p:extLst>
      <p:ext uri="{BB962C8B-B14F-4D97-AF65-F5344CB8AC3E}">
        <p14:creationId xmlns:p14="http://schemas.microsoft.com/office/powerpoint/2010/main" val="1995737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1889125" y="1173163"/>
            <a:ext cx="3324225" cy="24939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xfrm>
            <a:off x="710246" y="3873945"/>
            <a:ext cx="5506098" cy="461114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lgn="just">
              <a:lnSpc>
                <a:spcPct val="150000"/>
              </a:lnSpc>
            </a:pPr>
            <a:r>
              <a:rPr lang="en-US" altLang="en-US" dirty="0">
                <a:ea typeface="MS PGothic" charset="-128"/>
                <a:cs typeface="Helvetica" charset="0"/>
              </a:rPr>
              <a:t>Discussion:  Where and How are unit contacts made?</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Reveal the following on the slide following the discussion:</a:t>
            </a:r>
          </a:p>
          <a:p>
            <a:pPr marL="288950" lvl="1" indent="-288950" algn="just">
              <a:lnSpc>
                <a:spcPct val="150000"/>
              </a:lnSpc>
              <a:buFont typeface="Arial" charset="0"/>
              <a:buChar char="•"/>
            </a:pPr>
            <a:r>
              <a:rPr lang="en-US" altLang="en-US" baseline="0" dirty="0">
                <a:ea typeface="MS PGothic" charset="-128"/>
                <a:cs typeface="Helvetica" charset="0"/>
              </a:rPr>
              <a:t>Visit to a unit meeting</a:t>
            </a:r>
          </a:p>
          <a:p>
            <a:pPr marL="288950" lvl="1" indent="-288950" algn="just">
              <a:lnSpc>
                <a:spcPct val="150000"/>
              </a:lnSpc>
              <a:buFont typeface="Arial" charset="0"/>
              <a:buChar char="•"/>
            </a:pPr>
            <a:r>
              <a:rPr lang="en-US" altLang="en-US" baseline="0" dirty="0">
                <a:ea typeface="MS PGothic" charset="-128"/>
                <a:cs typeface="Helvetica" charset="0"/>
              </a:rPr>
              <a:t>Visit to a committee meeting</a:t>
            </a:r>
          </a:p>
          <a:p>
            <a:pPr marL="288950" lvl="1" indent="-288950" algn="just">
              <a:lnSpc>
                <a:spcPct val="150000"/>
              </a:lnSpc>
              <a:buFont typeface="Arial" charset="0"/>
              <a:buChar char="•"/>
            </a:pPr>
            <a:r>
              <a:rPr lang="en-US" dirty="0">
                <a:ea typeface="ヒラギノ角ゴ Pro W3"/>
              </a:rPr>
              <a:t>Visit to a unit activity (e.g., district/council event)</a:t>
            </a:r>
          </a:p>
          <a:p>
            <a:pPr marL="288950" lvl="1" indent="-288950" algn="just">
              <a:lnSpc>
                <a:spcPct val="150000"/>
              </a:lnSpc>
              <a:buFont typeface="Arial" charset="0"/>
              <a:buChar char="•"/>
            </a:pPr>
            <a:r>
              <a:rPr lang="en-US" baseline="0" dirty="0">
                <a:ea typeface="ヒラギノ角ゴ Pro W3"/>
                <a:cs typeface="Helvetica" charset="0"/>
              </a:rPr>
              <a:t>Individual contact (e.g., at roundtable, private meeting or a chance encounter)</a:t>
            </a:r>
          </a:p>
          <a:p>
            <a:pPr marL="288950" lvl="1" indent="-288950" algn="just">
              <a:lnSpc>
                <a:spcPct val="150000"/>
              </a:lnSpc>
              <a:buFont typeface="Arial" charset="0"/>
              <a:buChar char="•"/>
            </a:pPr>
            <a:r>
              <a:rPr lang="en-US" baseline="0" dirty="0">
                <a:ea typeface="ヒラギノ角ゴ Pro W3"/>
                <a:cs typeface="Helvetica" charset="0"/>
              </a:rPr>
              <a:t>A meaningful phone conversation or </a:t>
            </a:r>
          </a:p>
          <a:p>
            <a:pPr marL="288950" lvl="1" indent="-288950" algn="just">
              <a:lnSpc>
                <a:spcPct val="150000"/>
              </a:lnSpc>
              <a:buFont typeface="Arial" charset="0"/>
              <a:buChar char="•"/>
            </a:pPr>
            <a:r>
              <a:rPr lang="en-US" baseline="0" dirty="0">
                <a:ea typeface="ヒラギノ角ゴ Pro W3"/>
                <a:cs typeface="Helvetica" charset="0"/>
              </a:rPr>
              <a:t>Two-way email exchange (e.g, discussing a unit problem)</a:t>
            </a:r>
          </a:p>
          <a:p>
            <a:pPr marL="288950" lvl="1" indent="-288950" algn="just" defTabSz="924641" eaLnBrk="0" fontAlgn="base" hangingPunct="0">
              <a:lnSpc>
                <a:spcPct val="150000"/>
              </a:lnSpc>
              <a:spcBef>
                <a:spcPct val="30000"/>
              </a:spcBef>
              <a:spcAft>
                <a:spcPct val="0"/>
              </a:spcAft>
              <a:buFont typeface="Arial" charset="0"/>
              <a:buChar char="•"/>
              <a:defRPr/>
            </a:pPr>
            <a:r>
              <a:rPr lang="en-US" dirty="0">
                <a:ea typeface="ヒラギノ角ゴ Pro W3"/>
                <a:cs typeface="Helvetica" charset="0"/>
              </a:rPr>
              <a:t>Text messages (as a follow-up)</a:t>
            </a:r>
            <a:endParaRPr lang="en-US" baseline="0" dirty="0">
              <a:ea typeface="MS PGothic" charset="-128"/>
              <a:cs typeface="Helvetica" charset="0"/>
            </a:endParaRP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Discuss the appropriate use of each and the advantages of a mixture of types of contact.</a:t>
            </a:r>
            <a:endParaRPr lang="en-US" altLang="en-US" dirty="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8</a:t>
            </a:fld>
            <a:endParaRPr lang="en-US" altLang="en-US" dirty="0"/>
          </a:p>
        </p:txBody>
      </p:sp>
    </p:spTree>
    <p:extLst>
      <p:ext uri="{BB962C8B-B14F-4D97-AF65-F5344CB8AC3E}">
        <p14:creationId xmlns:p14="http://schemas.microsoft.com/office/powerpoint/2010/main" val="1872267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lgn="just">
              <a:lnSpc>
                <a:spcPct val="150000"/>
              </a:lnSpc>
            </a:pPr>
            <a:r>
              <a:rPr lang="en-US" altLang="en-US" dirty="0">
                <a:ea typeface="MS PGothic" charset="-128"/>
                <a:cs typeface="Helvetica" charset="0"/>
              </a:rPr>
              <a:t>Discussion:  </a:t>
            </a:r>
            <a:r>
              <a:rPr lang="en-US" altLang="en-US" dirty="0">
                <a:ea typeface="MS PGothic" charset="-128"/>
              </a:rPr>
              <a:t>When to make/frequency of contacts?</a:t>
            </a:r>
          </a:p>
          <a:p>
            <a:pPr marL="0" lvl="1" algn="just">
              <a:lnSpc>
                <a:spcPct val="150000"/>
              </a:lnSpc>
            </a:pPr>
            <a:endParaRPr lang="en-US" altLang="en-US" baseline="0" dirty="0">
              <a:ea typeface="MS PGothic" charset="-128"/>
              <a:cs typeface="Helvetica" charset="0"/>
            </a:endParaRPr>
          </a:p>
          <a:p>
            <a:pPr marL="0" lvl="1" algn="just">
              <a:lnSpc>
                <a:spcPct val="150000"/>
              </a:lnSpc>
            </a:pPr>
            <a:r>
              <a:rPr lang="en-US" altLang="en-US" baseline="0" dirty="0">
                <a:ea typeface="MS PGothic" charset="-128"/>
                <a:cs typeface="Helvetica" charset="0"/>
              </a:rPr>
              <a:t>Reveal the following on the slide following the discussion:</a:t>
            </a:r>
          </a:p>
          <a:p>
            <a:pPr marL="288950" lvl="1" indent="-288950" algn="just">
              <a:lnSpc>
                <a:spcPct val="150000"/>
              </a:lnSpc>
              <a:buFont typeface="Arial" charset="0"/>
              <a:buChar char="•"/>
            </a:pPr>
            <a:r>
              <a:rPr lang="en-US" altLang="en-US" baseline="0" dirty="0">
                <a:ea typeface="MS PGothic" charset="-128"/>
                <a:cs typeface="Helvetica" charset="0"/>
              </a:rPr>
              <a:t>Make as many contacts as needed to fulfill your unit service mission</a:t>
            </a:r>
          </a:p>
          <a:p>
            <a:pPr marL="288950" lvl="1" indent="-288950" algn="just">
              <a:lnSpc>
                <a:spcPct val="150000"/>
              </a:lnSpc>
              <a:buFont typeface="Arial" charset="0"/>
              <a:buChar char="•"/>
            </a:pPr>
            <a:r>
              <a:rPr lang="en-US" altLang="en-US" baseline="0" dirty="0">
                <a:ea typeface="MS PGothic" charset="-128"/>
                <a:cs typeface="Helvetica" charset="0"/>
              </a:rPr>
              <a:t>Recommend at least monthly</a:t>
            </a:r>
            <a:endParaRPr lang="en-US" dirty="0">
              <a:ea typeface="ヒラギノ角ゴ Pro W3"/>
            </a:endParaRPr>
          </a:p>
          <a:p>
            <a:pPr marL="288950" lvl="1" indent="-288950" algn="just">
              <a:lnSpc>
                <a:spcPct val="150000"/>
              </a:lnSpc>
              <a:buFont typeface="Arial" charset="0"/>
              <a:buChar char="•"/>
            </a:pPr>
            <a:r>
              <a:rPr lang="en-US" baseline="0" dirty="0">
                <a:ea typeface="ヒラギノ角ゴ Pro W3"/>
                <a:cs typeface="Helvetica" charset="0"/>
              </a:rPr>
              <a:t>When districts have insufficient resources, prioritize contacts based on need</a:t>
            </a:r>
            <a:endParaRPr lang="en-US" baseline="0" dirty="0">
              <a:ea typeface="MS PGothic" charset="-128"/>
              <a:cs typeface="Helvetica" charset="0"/>
            </a:endParaRPr>
          </a:p>
          <a:p>
            <a:pPr marL="0" lvl="1"/>
            <a:endParaRPr lang="en-US" altLang="en-US" b="0" baseline="0"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9</a:t>
            </a:fld>
            <a:endParaRPr lang="en-US" altLang="en-US" dirty="0"/>
          </a:p>
        </p:txBody>
      </p:sp>
    </p:spTree>
    <p:extLst>
      <p:ext uri="{BB962C8B-B14F-4D97-AF65-F5344CB8AC3E}">
        <p14:creationId xmlns:p14="http://schemas.microsoft.com/office/powerpoint/2010/main" val="30319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lgn="just">
              <a:lnSpc>
                <a:spcPct val="150000"/>
              </a:lnSpc>
            </a:pPr>
            <a:r>
              <a:rPr lang="en-US" altLang="en-US" dirty="0">
                <a:ea typeface="MS PGothic" charset="-128"/>
                <a:cs typeface="Helvetica" charset="0"/>
              </a:rPr>
              <a:t>Some basic ground rules for unit visits</a:t>
            </a:r>
          </a:p>
          <a:p>
            <a:pPr marL="173370" indent="-173370" algn="just">
              <a:lnSpc>
                <a:spcPct val="150000"/>
              </a:lnSpc>
              <a:buFont typeface="Arial" charset="0"/>
              <a:buChar char="•"/>
            </a:pPr>
            <a:r>
              <a:rPr lang="en-US" altLang="en-US" dirty="0">
                <a:cs typeface="Helvetica" charset="0"/>
              </a:rPr>
              <a:t>Call in advance to be sure that the visit is convenient.</a:t>
            </a:r>
          </a:p>
          <a:p>
            <a:pPr marL="173370" indent="-173370" algn="just">
              <a:lnSpc>
                <a:spcPct val="150000"/>
              </a:lnSpc>
              <a:buFont typeface="Arial" charset="0"/>
              <a:buChar char="•"/>
            </a:pPr>
            <a:r>
              <a:rPr lang="en-US" altLang="en-US" dirty="0">
                <a:cs typeface="Helvetica" charset="0"/>
              </a:rPr>
              <a:t>The visit should extend through the entire meeting.</a:t>
            </a:r>
          </a:p>
          <a:p>
            <a:pPr marL="173370" indent="-173370" algn="just">
              <a:lnSpc>
                <a:spcPct val="150000"/>
              </a:lnSpc>
              <a:buFont typeface="Arial" charset="0"/>
              <a:buChar char="•"/>
            </a:pPr>
            <a:r>
              <a:rPr lang="en-US" altLang="en-US" dirty="0">
                <a:cs typeface="Helvetica" charset="0"/>
              </a:rPr>
              <a:t>The commissioner should not make an effort to participate in the meeting, except to be introduced.</a:t>
            </a:r>
          </a:p>
          <a:p>
            <a:pPr marL="173370" indent="-173370" algn="just">
              <a:lnSpc>
                <a:spcPct val="150000"/>
              </a:lnSpc>
              <a:buFont typeface="Arial" charset="0"/>
              <a:buChar char="•"/>
            </a:pPr>
            <a:r>
              <a:rPr lang="en-US" altLang="en-US" dirty="0">
                <a:cs typeface="Helvetica" charset="0"/>
              </a:rPr>
              <a:t>Uniforms are to be worn and should conform to the appropriate uniform inspection sheet</a:t>
            </a:r>
          </a:p>
          <a:p>
            <a:pPr marL="288950" lvl="1" indent="-288950" algn="just">
              <a:lnSpc>
                <a:spcPct val="150000"/>
              </a:lnSpc>
              <a:buFont typeface="Arial" charset="0"/>
              <a:buChar char="•"/>
            </a:pPr>
            <a:endParaRPr lang="en-US" altLang="en-US" dirty="0">
              <a:ea typeface="ヒラギノ角ゴ Pro W3"/>
              <a:cs typeface="Helvetica" charset="0"/>
            </a:endParaRPr>
          </a:p>
          <a:p>
            <a:pPr marL="0" lvl="1" algn="just">
              <a:lnSpc>
                <a:spcPct val="150000"/>
              </a:lnSpc>
            </a:pPr>
            <a:r>
              <a:rPr lang="en-US" altLang="en-US" dirty="0">
                <a:ea typeface="ヒラギノ角ゴ Pro W3"/>
                <a:cs typeface="Helvetica" charset="0"/>
              </a:rPr>
              <a:t>Now let’s identify some commissioner dos and don’ts for unit visits and other types of contacts</a:t>
            </a:r>
            <a:endParaRPr lang="en-US" altLang="en-US" dirty="0">
              <a:ea typeface="MS PGothic" charset="-128"/>
              <a:cs typeface="Helvetica" charset="0"/>
            </a:endParaRPr>
          </a:p>
          <a:p>
            <a:pPr marL="0" lvl="1"/>
            <a:endParaRPr lang="en-US" altLang="en-US" b="1" dirty="0">
              <a:latin typeface="Helvetica" charset="0"/>
              <a:ea typeface="MS PGothic" charset="-128"/>
              <a:cs typeface="Helvetica" charset="0"/>
            </a:endParaRPr>
          </a:p>
          <a:p>
            <a:pPr marL="0" lvl="1"/>
            <a:endParaRPr lang="en-US" altLang="en-US" b="1" baseline="0" dirty="0">
              <a:latin typeface="Helvetica" charset="0"/>
              <a:ea typeface="MS PGothic" charset="-128"/>
              <a:cs typeface="Helvetica" charset="0"/>
            </a:endParaRPr>
          </a:p>
          <a:p>
            <a:pPr marL="0" lvl="1"/>
            <a:r>
              <a:rPr lang="en-US" altLang="en-US" b="1" baseline="0" dirty="0">
                <a:latin typeface="Helvetica" charset="0"/>
                <a:ea typeface="MS PGothic" charset="-128"/>
                <a:cs typeface="Helvetica" charset="0"/>
              </a:rPr>
              <a:t> </a:t>
            </a:r>
            <a:endParaRPr lang="en-US" altLang="en-US" b="1"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10</a:t>
            </a:fld>
            <a:endParaRPr lang="en-US" altLang="en-US" dirty="0"/>
          </a:p>
        </p:txBody>
      </p:sp>
    </p:spTree>
    <p:extLst>
      <p:ext uri="{BB962C8B-B14F-4D97-AF65-F5344CB8AC3E}">
        <p14:creationId xmlns:p14="http://schemas.microsoft.com/office/powerpoint/2010/main" val="991019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2581275" y="677863"/>
            <a:ext cx="1939925" cy="14557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xfrm>
            <a:off x="617607" y="2133737"/>
            <a:ext cx="5867262" cy="6576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r>
              <a:rPr lang="en-US" altLang="en-US" dirty="0">
                <a:ea typeface="MS PGothic" charset="-128"/>
                <a:cs typeface="Helvetica" charset="0"/>
              </a:rPr>
              <a:t>Discussion:  Contact do’s and don’ts</a:t>
            </a:r>
          </a:p>
          <a:p>
            <a:pPr marL="0" lvl="1"/>
            <a:endParaRPr lang="en-US" altLang="en-US" baseline="0" dirty="0">
              <a:ea typeface="MS PGothic" charset="-128"/>
              <a:cs typeface="Helvetica" charset="0"/>
            </a:endParaRPr>
          </a:p>
          <a:p>
            <a:r>
              <a:rPr lang="en-US" kern="1200" dirty="0">
                <a:solidFill>
                  <a:schemeClr val="tx1"/>
                </a:solidFill>
                <a:effectLst/>
                <a:ea typeface="+mn-ea"/>
                <a:cs typeface="+mn-cs"/>
              </a:rPr>
              <a:t>Buzz Groups Form two buzz groups, one to make a list of good practices for commissioner contacts with units and the other bad practices.  			</a:t>
            </a:r>
          </a:p>
          <a:p>
            <a:pPr marL="173370" indent="-173370">
              <a:buFont typeface="Wingdings" charset="2"/>
              <a:buChar char="è"/>
            </a:pPr>
            <a:r>
              <a:rPr lang="en-US" kern="1200" dirty="0">
                <a:solidFill>
                  <a:schemeClr val="tx1"/>
                </a:solidFill>
                <a:effectLst/>
                <a:ea typeface="+mn-ea"/>
                <a:cs typeface="+mn-cs"/>
              </a:rPr>
              <a:t>Allow up to 4 minutes for discussion. Then have the buzz groups report back to the class. </a:t>
            </a:r>
          </a:p>
          <a:p>
            <a:pPr marL="173370" indent="-173370">
              <a:buFont typeface="Wingdings" charset="2"/>
              <a:buChar char="è"/>
            </a:pPr>
            <a:endParaRPr lang="en-US" kern="1200" dirty="0">
              <a:solidFill>
                <a:schemeClr val="tx1"/>
              </a:solidFill>
              <a:effectLst/>
              <a:ea typeface="+mn-ea"/>
              <a:cs typeface="+mn-cs"/>
            </a:endParaRPr>
          </a:p>
          <a:p>
            <a:r>
              <a:rPr lang="en-US" kern="1200" dirty="0">
                <a:solidFill>
                  <a:schemeClr val="tx1"/>
                </a:solidFill>
                <a:effectLst/>
                <a:ea typeface="+mn-ea"/>
                <a:cs typeface="+mn-cs"/>
              </a:rPr>
              <a:t>Some example do’s and don’ts follow:</a:t>
            </a:r>
          </a:p>
          <a:p>
            <a:endParaRPr lang="en-US" kern="1200" dirty="0">
              <a:solidFill>
                <a:schemeClr val="tx1"/>
              </a:solidFill>
              <a:effectLst/>
              <a:ea typeface="+mn-ea"/>
              <a:cs typeface="+mn-cs"/>
            </a:endParaRPr>
          </a:p>
          <a:p>
            <a:r>
              <a:rPr lang="en-US" u="sng" kern="1200" dirty="0">
                <a:solidFill>
                  <a:schemeClr val="tx1"/>
                </a:solidFill>
                <a:effectLst/>
                <a:ea typeface="+mn-ea"/>
                <a:cs typeface="+mn-cs"/>
              </a:rPr>
              <a:t>DO’s</a:t>
            </a:r>
          </a:p>
          <a:p>
            <a:pPr marL="173370" indent="-173370">
              <a:buFont typeface="Arial" panose="020B0604020202020204" pitchFamily="34" charset="0"/>
              <a:buChar char="•"/>
            </a:pPr>
            <a:r>
              <a:rPr lang="en-US" kern="1200" dirty="0">
                <a:solidFill>
                  <a:schemeClr val="tx1"/>
                </a:solidFill>
                <a:effectLst/>
                <a:ea typeface="+mn-ea"/>
                <a:cs typeface="+mn-cs"/>
              </a:rPr>
              <a:t>Visit often - Visit different types of meetings/activities</a:t>
            </a:r>
          </a:p>
          <a:p>
            <a:pPr marL="173370" indent="-173370">
              <a:buFont typeface="Arial" panose="020B0604020202020204" pitchFamily="34" charset="0"/>
              <a:buChar char="•"/>
            </a:pPr>
            <a:r>
              <a:rPr lang="en-US" kern="1200" dirty="0">
                <a:solidFill>
                  <a:schemeClr val="tx1"/>
                </a:solidFill>
                <a:effectLst/>
                <a:ea typeface="+mn-ea"/>
                <a:cs typeface="+mn-cs"/>
              </a:rPr>
              <a:t>Smile </a:t>
            </a:r>
            <a:r>
              <a:rPr lang="mr-IN" kern="1200" dirty="0">
                <a:solidFill>
                  <a:schemeClr val="tx1"/>
                </a:solidFill>
                <a:effectLst/>
                <a:ea typeface="+mn-ea"/>
                <a:cs typeface="+mn-cs"/>
              </a:rPr>
              <a:t>–</a:t>
            </a:r>
            <a:r>
              <a:rPr lang="en-US" kern="1200" dirty="0">
                <a:solidFill>
                  <a:schemeClr val="tx1"/>
                </a:solidFill>
                <a:effectLst/>
                <a:ea typeface="+mn-ea"/>
                <a:cs typeface="+mn-cs"/>
              </a:rPr>
              <a:t> Be Positive</a:t>
            </a:r>
          </a:p>
          <a:p>
            <a:pPr marL="173370" indent="-173370">
              <a:buFont typeface="Arial" panose="020B0604020202020204" pitchFamily="34" charset="0"/>
              <a:buChar char="•"/>
            </a:pPr>
            <a:r>
              <a:rPr lang="en-US" kern="1200" dirty="0">
                <a:solidFill>
                  <a:schemeClr val="tx1"/>
                </a:solidFill>
                <a:effectLst/>
                <a:ea typeface="+mn-ea"/>
                <a:cs typeface="+mn-cs"/>
              </a:rPr>
              <a:t>Bring something (e.g.,</a:t>
            </a:r>
            <a:r>
              <a:rPr lang="en-US" kern="1200" baseline="0" dirty="0">
                <a:solidFill>
                  <a:schemeClr val="tx1"/>
                </a:solidFill>
                <a:effectLst/>
                <a:ea typeface="+mn-ea"/>
                <a:cs typeface="+mn-cs"/>
              </a:rPr>
              <a:t> </a:t>
            </a:r>
            <a:r>
              <a:rPr lang="en-US" kern="1200" dirty="0">
                <a:solidFill>
                  <a:schemeClr val="tx1"/>
                </a:solidFill>
                <a:effectLst/>
                <a:ea typeface="+mn-ea"/>
                <a:cs typeface="+mn-cs"/>
              </a:rPr>
              <a:t>a flyer for an upcoming event or news of some coming program change)</a:t>
            </a:r>
          </a:p>
          <a:p>
            <a:pPr marL="173370" indent="-173370">
              <a:buFont typeface="Arial" panose="020B0604020202020204" pitchFamily="34" charset="0"/>
              <a:buChar char="•"/>
            </a:pPr>
            <a:r>
              <a:rPr lang="en-US" kern="1200" dirty="0">
                <a:solidFill>
                  <a:schemeClr val="tx1"/>
                </a:solidFill>
                <a:effectLst/>
                <a:ea typeface="+mn-ea"/>
                <a:cs typeface="+mn-cs"/>
              </a:rPr>
              <a:t>Talk to several leaders and some youth</a:t>
            </a:r>
          </a:p>
          <a:p>
            <a:pPr marL="173370" indent="-173370">
              <a:buFont typeface="Arial" panose="020B0604020202020204" pitchFamily="34" charset="0"/>
              <a:buChar char="•"/>
            </a:pPr>
            <a:r>
              <a:rPr lang="en-US" kern="1200" dirty="0">
                <a:solidFill>
                  <a:schemeClr val="tx1"/>
                </a:solidFill>
                <a:effectLst/>
                <a:ea typeface="+mn-ea"/>
                <a:cs typeface="+mn-cs"/>
              </a:rPr>
              <a:t>Be cognizant of your body language</a:t>
            </a:r>
          </a:p>
          <a:p>
            <a:pPr marL="173370" indent="-173370">
              <a:buFont typeface="Arial" panose="020B0604020202020204" pitchFamily="34" charset="0"/>
              <a:buChar char="•"/>
            </a:pPr>
            <a:r>
              <a:rPr lang="en-US" kern="1200" dirty="0">
                <a:solidFill>
                  <a:schemeClr val="tx1"/>
                </a:solidFill>
                <a:effectLst/>
                <a:ea typeface="+mn-ea"/>
                <a:cs typeface="+mn-cs"/>
              </a:rPr>
              <a:t>Listen </a:t>
            </a:r>
            <a:r>
              <a:rPr lang="mr-IN" kern="1200" dirty="0">
                <a:solidFill>
                  <a:schemeClr val="tx1"/>
                </a:solidFill>
                <a:effectLst/>
                <a:ea typeface="+mn-ea"/>
                <a:cs typeface="+mn-cs"/>
              </a:rPr>
              <a:t>–</a:t>
            </a:r>
            <a:r>
              <a:rPr lang="en-US" kern="1200" dirty="0">
                <a:solidFill>
                  <a:schemeClr val="tx1"/>
                </a:solidFill>
                <a:effectLst/>
                <a:ea typeface="+mn-ea"/>
                <a:cs typeface="+mn-cs"/>
              </a:rPr>
              <a:t> actively and empathetically</a:t>
            </a:r>
          </a:p>
          <a:p>
            <a:pPr marL="173370" indent="-173370">
              <a:buFont typeface="Arial" panose="020B0604020202020204" pitchFamily="34" charset="0"/>
              <a:buChar char="•"/>
            </a:pPr>
            <a:r>
              <a:rPr lang="en-US" kern="1200" dirty="0">
                <a:solidFill>
                  <a:schemeClr val="tx1"/>
                </a:solidFill>
                <a:effectLst/>
                <a:ea typeface="+mn-ea"/>
                <a:cs typeface="+mn-cs"/>
              </a:rPr>
              <a:t>Ask if there’s anything you can do to help</a:t>
            </a:r>
          </a:p>
          <a:p>
            <a:pPr marL="173370" indent="-173370">
              <a:buFont typeface="Arial" panose="020B0604020202020204" pitchFamily="34" charset="0"/>
              <a:buChar char="•"/>
            </a:pPr>
            <a:r>
              <a:rPr lang="en-US" kern="1200" dirty="0">
                <a:solidFill>
                  <a:schemeClr val="tx1"/>
                </a:solidFill>
                <a:effectLst/>
                <a:ea typeface="+mn-ea"/>
                <a:cs typeface="+mn-cs"/>
              </a:rPr>
              <a:t>Check your ego at the door</a:t>
            </a:r>
          </a:p>
          <a:p>
            <a:pPr marL="173370" indent="-173370">
              <a:buFont typeface="Arial" panose="020B0604020202020204" pitchFamily="34" charset="0"/>
              <a:buChar char="•"/>
            </a:pPr>
            <a:r>
              <a:rPr lang="en-US" kern="1200" dirty="0">
                <a:solidFill>
                  <a:schemeClr val="tx1"/>
                </a:solidFill>
                <a:effectLst/>
                <a:ea typeface="+mn-ea"/>
                <a:cs typeface="+mn-cs"/>
              </a:rPr>
              <a:t>Follow up on questions you couldn’t answer</a:t>
            </a:r>
          </a:p>
          <a:p>
            <a:pPr marL="173370" indent="-173370">
              <a:buFont typeface="Arial" panose="020B0604020202020204" pitchFamily="34" charset="0"/>
              <a:buChar char="•"/>
            </a:pPr>
            <a:r>
              <a:rPr lang="en-US" kern="1200" dirty="0">
                <a:solidFill>
                  <a:schemeClr val="tx1"/>
                </a:solidFill>
                <a:effectLst/>
                <a:ea typeface="+mn-ea"/>
                <a:cs typeface="+mn-cs"/>
              </a:rPr>
              <a:t>Follow up on promises</a:t>
            </a:r>
          </a:p>
          <a:p>
            <a:pPr marL="173370" indent="-173370" defTabSz="924641">
              <a:buFont typeface="Arial" panose="020B0604020202020204" pitchFamily="34" charset="0"/>
              <a:buChar char="•"/>
              <a:defRPr/>
            </a:pPr>
            <a:r>
              <a:rPr lang="en-US" kern="1200" dirty="0">
                <a:solidFill>
                  <a:schemeClr val="tx1"/>
                </a:solidFill>
                <a:effectLst/>
                <a:ea typeface="+mn-ea"/>
                <a:cs typeface="+mn-cs"/>
              </a:rPr>
              <a:t>Follow up with a Thank You</a:t>
            </a:r>
          </a:p>
          <a:p>
            <a:pPr marL="173370" indent="-173370">
              <a:buFont typeface="Arial" panose="020B0604020202020204" pitchFamily="34" charset="0"/>
              <a:buChar char="•"/>
            </a:pPr>
            <a:r>
              <a:rPr lang="en-US" kern="1200" dirty="0">
                <a:solidFill>
                  <a:schemeClr val="tx1"/>
                </a:solidFill>
                <a:effectLst/>
                <a:ea typeface="+mn-ea"/>
                <a:cs typeface="+mn-cs"/>
              </a:rPr>
              <a:t>Respond promptly</a:t>
            </a:r>
            <a:r>
              <a:rPr lang="en-US" kern="1200" baseline="0" dirty="0">
                <a:solidFill>
                  <a:schemeClr val="tx1"/>
                </a:solidFill>
                <a:effectLst/>
                <a:ea typeface="+mn-ea"/>
                <a:cs typeface="+mn-cs"/>
              </a:rPr>
              <a:t> to messages</a:t>
            </a:r>
            <a:endParaRPr lang="en-US" kern="1200" dirty="0">
              <a:solidFill>
                <a:schemeClr val="tx1"/>
              </a:solidFill>
              <a:effectLst/>
              <a:ea typeface="+mn-ea"/>
              <a:cs typeface="+mn-cs"/>
            </a:endParaRPr>
          </a:p>
          <a:p>
            <a:endParaRPr lang="en-US" kern="1200" dirty="0">
              <a:solidFill>
                <a:schemeClr val="tx1"/>
              </a:solidFill>
              <a:effectLst/>
              <a:ea typeface="+mn-ea"/>
              <a:cs typeface="+mn-cs"/>
            </a:endParaRPr>
          </a:p>
          <a:p>
            <a:r>
              <a:rPr lang="en-US" u="sng" kern="1200" dirty="0">
                <a:solidFill>
                  <a:schemeClr val="tx1"/>
                </a:solidFill>
                <a:effectLst/>
                <a:ea typeface="+mn-ea"/>
                <a:cs typeface="+mn-cs"/>
              </a:rPr>
              <a:t>DON’TS</a:t>
            </a:r>
          </a:p>
          <a:p>
            <a:pPr marL="173370" indent="-173370">
              <a:buFont typeface="Arial" panose="020B0604020202020204" pitchFamily="34" charset="0"/>
              <a:buChar char="•"/>
            </a:pPr>
            <a:r>
              <a:rPr lang="en-US" altLang="en-US" kern="1200" baseline="0" dirty="0">
                <a:solidFill>
                  <a:schemeClr val="tx1"/>
                </a:solidFill>
                <a:effectLst/>
                <a:ea typeface="+mn-ea"/>
                <a:cs typeface="+mn-cs"/>
              </a:rPr>
              <a:t>Act as the uniform police</a:t>
            </a:r>
          </a:p>
          <a:p>
            <a:pPr marL="173370" indent="-173370">
              <a:buFont typeface="Arial" panose="020B0604020202020204" pitchFamily="34" charset="0"/>
              <a:buChar char="•"/>
            </a:pPr>
            <a:r>
              <a:rPr lang="en-US" altLang="en-US" kern="1200" baseline="0" dirty="0">
                <a:solidFill>
                  <a:schemeClr val="tx1"/>
                </a:solidFill>
                <a:effectLst/>
                <a:ea typeface="+mn-ea"/>
                <a:cs typeface="+mn-cs"/>
              </a:rPr>
              <a:t>Enter your visit while you’re there</a:t>
            </a:r>
          </a:p>
          <a:p>
            <a:pPr marL="173370" indent="-173370">
              <a:buFont typeface="Arial" panose="020B0604020202020204" pitchFamily="34" charset="0"/>
              <a:buChar char="•"/>
            </a:pPr>
            <a:r>
              <a:rPr lang="en-US" altLang="en-US" kern="1200" baseline="0" dirty="0">
                <a:solidFill>
                  <a:schemeClr val="tx1"/>
                </a:solidFill>
                <a:effectLst/>
                <a:ea typeface="+mn-ea"/>
                <a:cs typeface="+mn-cs"/>
              </a:rPr>
              <a:t>Be late</a:t>
            </a:r>
          </a:p>
          <a:p>
            <a:pPr marL="173370" indent="-173370">
              <a:buFont typeface="Arial" panose="020B0604020202020204" pitchFamily="34" charset="0"/>
              <a:buChar char="•"/>
            </a:pPr>
            <a:r>
              <a:rPr lang="en-US" altLang="en-US" kern="1200" baseline="0" dirty="0">
                <a:solidFill>
                  <a:schemeClr val="tx1"/>
                </a:solidFill>
                <a:effectLst/>
                <a:ea typeface="+mn-ea"/>
                <a:cs typeface="+mn-cs"/>
              </a:rPr>
              <a:t>Overstep your bounds</a:t>
            </a:r>
          </a:p>
          <a:p>
            <a:pPr marL="173370" indent="-173370">
              <a:buFont typeface="Arial" panose="020B0604020202020204" pitchFamily="34" charset="0"/>
              <a:buChar char="•"/>
            </a:pPr>
            <a:r>
              <a:rPr lang="en-US" altLang="en-US" kern="1200" baseline="0" dirty="0">
                <a:solidFill>
                  <a:schemeClr val="tx1"/>
                </a:solidFill>
                <a:effectLst/>
                <a:ea typeface="+mn-ea"/>
                <a:cs typeface="+mn-cs"/>
              </a:rPr>
              <a:t>Take sides </a:t>
            </a:r>
          </a:p>
          <a:p>
            <a:pPr marL="173370" indent="-173370">
              <a:buFont typeface="Arial" panose="020B0604020202020204" pitchFamily="34" charset="0"/>
              <a:buChar char="•"/>
            </a:pPr>
            <a:r>
              <a:rPr lang="en-US" altLang="en-US" kern="1200" baseline="0" dirty="0">
                <a:solidFill>
                  <a:schemeClr val="tx1"/>
                </a:solidFill>
                <a:effectLst/>
                <a:ea typeface="+mn-ea"/>
                <a:cs typeface="+mn-cs"/>
              </a:rPr>
              <a:t>Over post in electronic communications</a:t>
            </a:r>
          </a:p>
          <a:p>
            <a:pPr marL="173370" indent="-173370">
              <a:buFont typeface="Arial" panose="020B0604020202020204" pitchFamily="34" charset="0"/>
              <a:buChar char="•"/>
            </a:pPr>
            <a:r>
              <a:rPr lang="en-US" altLang="en-US" kern="1200" baseline="0" dirty="0">
                <a:solidFill>
                  <a:schemeClr val="tx1"/>
                </a:solidFill>
                <a:effectLst/>
                <a:ea typeface="+mn-ea"/>
                <a:cs typeface="+mn-cs"/>
              </a:rPr>
              <a:t>Lie </a:t>
            </a:r>
            <a:r>
              <a:rPr lang="mr-IN" altLang="en-US" kern="1200" baseline="0" dirty="0">
                <a:solidFill>
                  <a:schemeClr val="tx1"/>
                </a:solidFill>
                <a:effectLst/>
                <a:ea typeface="+mn-ea"/>
                <a:cs typeface="+mn-cs"/>
              </a:rPr>
              <a:t>–</a:t>
            </a:r>
            <a:r>
              <a:rPr lang="en-US" altLang="en-US" kern="1200" baseline="0" dirty="0">
                <a:solidFill>
                  <a:schemeClr val="tx1"/>
                </a:solidFill>
                <a:effectLst/>
                <a:ea typeface="+mn-ea"/>
                <a:cs typeface="+mn-cs"/>
              </a:rPr>
              <a:t> You will be found out</a:t>
            </a:r>
          </a:p>
          <a:p>
            <a:pPr marL="173370" indent="-173370">
              <a:buFont typeface="Arial" panose="020B0604020202020204" pitchFamily="34" charset="0"/>
              <a:buChar char="•"/>
            </a:pPr>
            <a:r>
              <a:rPr lang="en-US" altLang="en-US" kern="1200" baseline="0" dirty="0">
                <a:solidFill>
                  <a:schemeClr val="tx1"/>
                </a:solidFill>
                <a:effectLst/>
                <a:ea typeface="+mn-ea"/>
                <a:cs typeface="+mn-cs"/>
              </a:rPr>
              <a:t>Take too much of the unit leader’s time </a:t>
            </a:r>
            <a:r>
              <a:rPr lang="mr-IN" altLang="en-US" kern="1200" baseline="0" dirty="0">
                <a:solidFill>
                  <a:schemeClr val="tx1"/>
                </a:solidFill>
                <a:effectLst/>
                <a:ea typeface="+mn-ea"/>
                <a:cs typeface="+mn-cs"/>
              </a:rPr>
              <a:t>–</a:t>
            </a:r>
            <a:r>
              <a:rPr lang="en-US" altLang="en-US" kern="1200" baseline="0" dirty="0">
                <a:solidFill>
                  <a:schemeClr val="tx1"/>
                </a:solidFill>
                <a:effectLst/>
                <a:ea typeface="+mn-ea"/>
                <a:cs typeface="+mn-cs"/>
              </a:rPr>
              <a:t> He/She has a meeting to run</a:t>
            </a:r>
          </a:p>
          <a:p>
            <a:pPr marL="173370" indent="-173370">
              <a:buFont typeface="Arial" panose="020B0604020202020204" pitchFamily="34" charset="0"/>
              <a:buChar char="•"/>
            </a:pPr>
            <a:r>
              <a:rPr lang="en-US" altLang="en-US" kern="1200" baseline="0" dirty="0">
                <a:solidFill>
                  <a:schemeClr val="tx1"/>
                </a:solidFill>
                <a:effectLst/>
                <a:ea typeface="+mn-ea"/>
                <a:cs typeface="+mn-cs"/>
              </a:rPr>
              <a:t>Start sentences with “You” if you’re saying something negative</a:t>
            </a:r>
          </a:p>
          <a:p>
            <a:pPr marL="173370" indent="-173370">
              <a:buFont typeface="Arial" panose="020B0604020202020204" pitchFamily="34" charset="0"/>
              <a:buChar char="•"/>
            </a:pPr>
            <a:r>
              <a:rPr lang="en-US" altLang="en-US" kern="1200" baseline="0" dirty="0">
                <a:solidFill>
                  <a:schemeClr val="tx1"/>
                </a:solidFill>
                <a:effectLst/>
                <a:ea typeface="+mn-ea"/>
                <a:cs typeface="+mn-cs"/>
              </a:rPr>
              <a:t>Give advice directly if not asked for (Avoid “Should”)</a:t>
            </a:r>
          </a:p>
          <a:p>
            <a:endParaRPr lang="en-US" altLang="en-US" baseline="0" dirty="0">
              <a:latin typeface="Helvetica" charset="0"/>
              <a:ea typeface="MS PGothic" charset="-128"/>
              <a:cs typeface="Helvetica" charset="0"/>
            </a:endParaRPr>
          </a:p>
          <a:p>
            <a:pPr marL="0" lvl="1"/>
            <a:endParaRPr lang="en-US" altLang="en-US" b="1" baseline="0" dirty="0">
              <a:latin typeface="Helvetica" charset="0"/>
              <a:ea typeface="MS PGothic" charset="-128"/>
              <a:cs typeface="Helvetica" charset="0"/>
            </a:endParaRPr>
          </a:p>
          <a:p>
            <a:pPr marL="0" lvl="1"/>
            <a:r>
              <a:rPr lang="en-US" altLang="en-US" b="1" baseline="0" dirty="0">
                <a:latin typeface="Helvetica" charset="0"/>
                <a:ea typeface="MS PGothic" charset="-128"/>
                <a:cs typeface="Helvetica" charset="0"/>
              </a:rPr>
              <a:t> </a:t>
            </a:r>
            <a:endParaRPr lang="en-US" altLang="en-US" b="1"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11</a:t>
            </a:fld>
            <a:endParaRPr lang="en-US" altLang="en-US" dirty="0"/>
          </a:p>
        </p:txBody>
      </p:sp>
    </p:spTree>
    <p:extLst>
      <p:ext uri="{BB962C8B-B14F-4D97-AF65-F5344CB8AC3E}">
        <p14:creationId xmlns:p14="http://schemas.microsoft.com/office/powerpoint/2010/main" val="1579128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lnSpc>
                <a:spcPct val="150000"/>
              </a:lnSpc>
            </a:pPr>
            <a:r>
              <a:rPr lang="en-US" dirty="0"/>
              <a:t>Our success supporting a unit depends on a healthy and trusting relationship with the unit’s leadership. </a:t>
            </a:r>
          </a:p>
          <a:p>
            <a:pPr algn="just">
              <a:lnSpc>
                <a:spcPct val="150000"/>
              </a:lnSpc>
            </a:pPr>
            <a:endParaRPr lang="en-US" altLang="en-US" dirty="0">
              <a:latin typeface="+mn-lt"/>
              <a:cs typeface="Helvetica" charset="0"/>
            </a:endParaRPr>
          </a:p>
          <a:p>
            <a:pPr algn="just">
              <a:lnSpc>
                <a:spcPct val="150000"/>
              </a:lnSpc>
            </a:pPr>
            <a:r>
              <a:rPr lang="en-US" altLang="en-US" dirty="0">
                <a:latin typeface="+mn-lt"/>
                <a:cs typeface="Helvetica" charset="0"/>
              </a:rPr>
              <a:t>Let the class suggest some of the qualities  people want in a relationship.  After a brief discussion, show the next slide, listing  the values people want most</a:t>
            </a:r>
          </a:p>
          <a:p>
            <a:pPr marL="0" lvl="1"/>
            <a:endParaRPr lang="en-US" altLang="en-US" b="1" baseline="0" dirty="0">
              <a:latin typeface="Helvetica" charset="0"/>
              <a:ea typeface="MS PGothic" charset="-128"/>
              <a:cs typeface="Helvetica" charset="0"/>
            </a:endParaRPr>
          </a:p>
          <a:p>
            <a:pPr marL="0" lvl="1"/>
            <a:r>
              <a:rPr lang="en-US" altLang="en-US" b="1" baseline="0" dirty="0">
                <a:latin typeface="Helvetica" charset="0"/>
                <a:ea typeface="MS PGothic" charset="-128"/>
                <a:cs typeface="Helvetica" charset="0"/>
              </a:rPr>
              <a:t> </a:t>
            </a:r>
            <a:endParaRPr lang="en-US" altLang="en-US" b="1"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12</a:t>
            </a:fld>
            <a:endParaRPr lang="en-US" altLang="en-US" dirty="0"/>
          </a:p>
        </p:txBody>
      </p:sp>
    </p:spTree>
    <p:extLst>
      <p:ext uri="{BB962C8B-B14F-4D97-AF65-F5344CB8AC3E}">
        <p14:creationId xmlns:p14="http://schemas.microsoft.com/office/powerpoint/2010/main" val="635468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933450"/>
            <a:ext cx="3930650" cy="2947988"/>
          </a:xfrm>
        </p:spPr>
      </p:sp>
      <p:sp>
        <p:nvSpPr>
          <p:cNvPr id="3" name="Notes Placeholder 2"/>
          <p:cNvSpPr>
            <a:spLocks noGrp="1"/>
          </p:cNvSpPr>
          <p:nvPr>
            <p:ph type="body" idx="1"/>
          </p:nvPr>
        </p:nvSpPr>
        <p:spPr>
          <a:xfrm>
            <a:off x="1033148" y="3987699"/>
            <a:ext cx="5036179" cy="4609295"/>
          </a:xfrm>
        </p:spPr>
        <p:txBody>
          <a:bodyPr/>
          <a:lstStyle/>
          <a:p>
            <a:pPr algn="just">
              <a:lnSpc>
                <a:spcPct val="150000"/>
              </a:lnSpc>
            </a:pPr>
            <a:r>
              <a:rPr lang="en-US" dirty="0"/>
              <a:t>Top 10 things that people want from a relationship</a:t>
            </a:r>
          </a:p>
          <a:p>
            <a:pPr algn="just">
              <a:lnSpc>
                <a:spcPct val="150000"/>
              </a:lnSpc>
            </a:pPr>
            <a:r>
              <a:rPr lang="en-US" dirty="0"/>
              <a:t> </a:t>
            </a:r>
          </a:p>
          <a:p>
            <a:pPr algn="just">
              <a:lnSpc>
                <a:spcPct val="150000"/>
              </a:lnSpc>
            </a:pPr>
            <a:r>
              <a:rPr lang="en-US" dirty="0"/>
              <a:t>1.Appreciate people’s worth  - Genuine</a:t>
            </a:r>
          </a:p>
          <a:p>
            <a:pPr algn="just">
              <a:lnSpc>
                <a:spcPct val="150000"/>
              </a:lnSpc>
            </a:pPr>
            <a:r>
              <a:rPr lang="en-US" dirty="0"/>
              <a:t>2.Empathetic - Unselfish - Giving</a:t>
            </a:r>
          </a:p>
          <a:p>
            <a:pPr algn="just">
              <a:lnSpc>
                <a:spcPct val="150000"/>
              </a:lnSpc>
            </a:pPr>
            <a:r>
              <a:rPr lang="en-US" dirty="0"/>
              <a:t>3.Communicate openly – Knowledgeable	</a:t>
            </a:r>
          </a:p>
          <a:p>
            <a:pPr algn="just">
              <a:lnSpc>
                <a:spcPct val="150000"/>
              </a:lnSpc>
            </a:pPr>
            <a:r>
              <a:rPr lang="en-US" dirty="0"/>
              <a:t>4.Listen - Demonstrate interest - Inquisitive - Quiet</a:t>
            </a:r>
          </a:p>
          <a:p>
            <a:pPr algn="just">
              <a:lnSpc>
                <a:spcPct val="150000"/>
              </a:lnSpc>
            </a:pPr>
            <a:r>
              <a:rPr lang="en-US" dirty="0"/>
              <a:t>5.“People person” - Upbeat - Optimistic</a:t>
            </a:r>
          </a:p>
          <a:p>
            <a:pPr algn="just">
              <a:lnSpc>
                <a:spcPct val="150000"/>
              </a:lnSpc>
            </a:pPr>
            <a:r>
              <a:rPr lang="en-US" dirty="0"/>
              <a:t>6.Positive</a:t>
            </a:r>
          </a:p>
          <a:p>
            <a:pPr algn="just">
              <a:lnSpc>
                <a:spcPct val="150000"/>
              </a:lnSpc>
            </a:pPr>
            <a:r>
              <a:rPr lang="en-US" dirty="0"/>
              <a:t>7.Reliable - Do what you say - Be honest</a:t>
            </a:r>
          </a:p>
          <a:p>
            <a:pPr algn="just">
              <a:lnSpc>
                <a:spcPct val="150000"/>
              </a:lnSpc>
            </a:pPr>
            <a:r>
              <a:rPr lang="en-US" dirty="0"/>
              <a:t>8.Trustworthy</a:t>
            </a:r>
          </a:p>
          <a:p>
            <a:pPr algn="just">
              <a:lnSpc>
                <a:spcPct val="150000"/>
              </a:lnSpc>
            </a:pPr>
            <a:r>
              <a:rPr lang="en-US" dirty="0"/>
              <a:t>9.Understanding-Objective-Unbiased-Respect other’s point of view</a:t>
            </a:r>
          </a:p>
          <a:p>
            <a:pPr algn="just">
              <a:lnSpc>
                <a:spcPct val="150000"/>
              </a:lnSpc>
            </a:pPr>
            <a:r>
              <a:rPr lang="en-US" dirty="0"/>
              <a:t>10. Willing to find common ground-Persistent, but not Aggressive</a:t>
            </a:r>
          </a:p>
          <a:p>
            <a:pPr algn="just">
              <a:lnSpc>
                <a:spcPct val="150000"/>
              </a:lnSpc>
            </a:pPr>
            <a:endParaRPr lang="en-US" dirty="0"/>
          </a:p>
          <a:p>
            <a:pPr algn="just">
              <a:lnSpc>
                <a:spcPct val="150000"/>
              </a:lnSpc>
            </a:pPr>
            <a:r>
              <a:rPr lang="en-US" dirty="0"/>
              <a:t>Ask:  Which do you value?  Which do you demonstrate in your relationships? </a:t>
            </a:r>
          </a:p>
          <a:p>
            <a:pPr algn="just">
              <a:lnSpc>
                <a:spcPct val="150000"/>
              </a:lnSpc>
            </a:pPr>
            <a:r>
              <a:rPr lang="en-US" dirty="0"/>
              <a:t>          How could you improve?</a:t>
            </a:r>
          </a:p>
        </p:txBody>
      </p:sp>
      <p:sp>
        <p:nvSpPr>
          <p:cNvPr id="4" name="Slide Number Placeholder 3"/>
          <p:cNvSpPr>
            <a:spLocks noGrp="1"/>
          </p:cNvSpPr>
          <p:nvPr>
            <p:ph type="sldNum" sz="quarter" idx="10"/>
          </p:nvPr>
        </p:nvSpPr>
        <p:spPr/>
        <p:txBody>
          <a:bodyPr/>
          <a:lstStyle/>
          <a:p>
            <a:fld id="{FCBE1668-4D6A-4C8F-8C32-819FE6F32F94}" type="slidenum">
              <a:rPr lang="en-US" smtClean="0"/>
              <a:t>13</a:t>
            </a:fld>
            <a:endParaRPr lang="en-US" dirty="0"/>
          </a:p>
        </p:txBody>
      </p:sp>
    </p:spTree>
    <p:extLst>
      <p:ext uri="{BB962C8B-B14F-4D97-AF65-F5344CB8AC3E}">
        <p14:creationId xmlns:p14="http://schemas.microsoft.com/office/powerpoint/2010/main" val="1105513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3325" y="1173163"/>
            <a:ext cx="4694238" cy="3521075"/>
          </a:xfrm>
        </p:spPr>
      </p:sp>
      <p:sp>
        <p:nvSpPr>
          <p:cNvPr id="3" name="Notes Placeholder 2"/>
          <p:cNvSpPr>
            <a:spLocks noGrp="1"/>
          </p:cNvSpPr>
          <p:nvPr>
            <p:ph type="body" idx="1"/>
          </p:nvPr>
        </p:nvSpPr>
        <p:spPr>
          <a:xfrm>
            <a:off x="709443" y="5002640"/>
            <a:ext cx="5681980" cy="2922983"/>
          </a:xfrm>
        </p:spPr>
        <p:txBody>
          <a:bodyPr/>
          <a:lstStyle/>
          <a:p>
            <a:pPr algn="just">
              <a:lnSpc>
                <a:spcPct val="150000"/>
              </a:lnSpc>
            </a:pPr>
            <a:r>
              <a:rPr lang="en-US" u="sng" dirty="0"/>
              <a:t>Handout: Relationship Pyramid – 1 per participant</a:t>
            </a:r>
          </a:p>
          <a:p>
            <a:pPr algn="just">
              <a:lnSpc>
                <a:spcPct val="150000"/>
              </a:lnSpc>
            </a:pPr>
            <a:endParaRPr lang="en-US" u="sng" kern="1200" dirty="0">
              <a:solidFill>
                <a:schemeClr val="tx1"/>
              </a:solidFill>
              <a:effectLst/>
              <a:latin typeface="+mn-lt"/>
              <a:ea typeface="+mn-ea"/>
              <a:cs typeface="+mn-cs"/>
            </a:endParaRPr>
          </a:p>
          <a:p>
            <a:pPr algn="just">
              <a:lnSpc>
                <a:spcPct val="150000"/>
              </a:lnSpc>
            </a:pPr>
            <a:r>
              <a:rPr lang="en-US" u="sng" kern="1200" dirty="0">
                <a:solidFill>
                  <a:schemeClr val="tx1"/>
                </a:solidFill>
                <a:effectLst/>
                <a:latin typeface="+mn-lt"/>
                <a:ea typeface="+mn-ea"/>
                <a:cs typeface="+mn-cs"/>
              </a:rPr>
              <a:t>Questions</a:t>
            </a:r>
            <a:r>
              <a:rPr lang="en-US" u="none" kern="1200" dirty="0">
                <a:solidFill>
                  <a:schemeClr val="tx1"/>
                </a:solidFill>
                <a:effectLst/>
                <a:latin typeface="+mn-lt"/>
                <a:ea typeface="+mn-ea"/>
                <a:cs typeface="+mn-cs"/>
              </a:rPr>
              <a:t> (Either rhetorical or for discussion, depending on time still available):  </a:t>
            </a:r>
          </a:p>
          <a:p>
            <a:pPr marL="173370" indent="-173370" algn="just">
              <a:lnSpc>
                <a:spcPct val="150000"/>
              </a:lnSpc>
              <a:buFont typeface="Arial" charset="0"/>
              <a:buChar char="•"/>
            </a:pPr>
            <a:r>
              <a:rPr lang="en-US" kern="1200" dirty="0">
                <a:solidFill>
                  <a:schemeClr val="tx1"/>
                </a:solidFill>
                <a:effectLst/>
                <a:latin typeface="+mn-lt"/>
                <a:ea typeface="+mn-ea"/>
                <a:cs typeface="+mn-cs"/>
              </a:rPr>
              <a:t>Where are you and your unit’s Key 3 on the relationship pyramid? </a:t>
            </a:r>
          </a:p>
          <a:p>
            <a:pPr marL="173370" indent="-173370" algn="just">
              <a:lnSpc>
                <a:spcPct val="150000"/>
              </a:lnSpc>
              <a:buFont typeface="Arial" charset="0"/>
              <a:buChar char="•"/>
            </a:pPr>
            <a:r>
              <a:rPr lang="en-US" kern="1200" dirty="0">
                <a:solidFill>
                  <a:schemeClr val="tx1"/>
                </a:solidFill>
                <a:effectLst/>
                <a:latin typeface="+mn-lt"/>
                <a:ea typeface="+mn-ea"/>
                <a:cs typeface="+mn-cs"/>
              </a:rPr>
              <a:t>Where would you like to be and what actions can facilitate getting there?</a:t>
            </a:r>
          </a:p>
          <a:p>
            <a:pPr algn="just">
              <a:lnSpc>
                <a:spcPct val="150000"/>
              </a:lnSpc>
            </a:pPr>
            <a:endParaRPr lang="en-US" kern="1200" dirty="0">
              <a:solidFill>
                <a:schemeClr val="tx1"/>
              </a:solidFill>
              <a:effectLst/>
              <a:latin typeface="+mn-lt"/>
              <a:ea typeface="+mn-ea"/>
              <a:cs typeface="+mn-cs"/>
            </a:endParaRPr>
          </a:p>
          <a:p>
            <a:pPr algn="just">
              <a:lnSpc>
                <a:spcPct val="150000"/>
              </a:lnSpc>
            </a:pPr>
            <a:r>
              <a:rPr lang="en-US" kern="1200" dirty="0">
                <a:solidFill>
                  <a:schemeClr val="tx1"/>
                </a:solidFill>
                <a:effectLst/>
                <a:latin typeface="+mn-lt"/>
                <a:ea typeface="+mn-ea"/>
                <a:cs typeface="+mn-cs"/>
              </a:rPr>
              <a:t>Note that there is an entire course on Building Meaningful Relationships (DCS 514) in the Doctoral Program.</a:t>
            </a:r>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14</a:t>
            </a:fld>
            <a:endParaRPr lang="en-US" dirty="0"/>
          </a:p>
        </p:txBody>
      </p:sp>
    </p:spTree>
    <p:extLst>
      <p:ext uri="{BB962C8B-B14F-4D97-AF65-F5344CB8AC3E}">
        <p14:creationId xmlns:p14="http://schemas.microsoft.com/office/powerpoint/2010/main" val="301081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25713" y="444500"/>
            <a:ext cx="2049462" cy="1536700"/>
          </a:xfrm>
        </p:spPr>
      </p:sp>
      <p:sp>
        <p:nvSpPr>
          <p:cNvPr id="3" name="Notes Placeholder 2"/>
          <p:cNvSpPr>
            <a:spLocks noGrp="1"/>
          </p:cNvSpPr>
          <p:nvPr>
            <p:ph type="body" idx="1"/>
          </p:nvPr>
        </p:nvSpPr>
        <p:spPr>
          <a:xfrm>
            <a:off x="127155" y="1981584"/>
            <a:ext cx="6775506" cy="6436592"/>
          </a:xfrm>
        </p:spPr>
        <p:txBody>
          <a:bodyPr/>
          <a:lstStyle/>
          <a:p>
            <a:r>
              <a:rPr lang="en-US" b="1" kern="1200" dirty="0">
                <a:solidFill>
                  <a:srgbClr val="000000"/>
                </a:solidFill>
                <a:effectLst/>
                <a:ea typeface="+mn-ea"/>
                <a:cs typeface="+mn-cs"/>
              </a:rPr>
              <a:t>Unit Contacts - Assessments</a:t>
            </a:r>
            <a:endParaRPr lang="en-US" dirty="0">
              <a:effectLst/>
              <a:ea typeface="Times New Roman" panose="02020603050405020304" pitchFamily="18" charset="0"/>
              <a:cs typeface="Times New Roman" panose="02020603050405020304" pitchFamily="18" charset="0"/>
            </a:endParaRPr>
          </a:p>
          <a:p>
            <a:r>
              <a:rPr lang="en-US" kern="1200" dirty="0">
                <a:solidFill>
                  <a:srgbClr val="000000"/>
                </a:solidFill>
                <a:effectLst/>
                <a:ea typeface="+mn-ea"/>
                <a:cs typeface="+mn-cs"/>
              </a:rPr>
              <a:t>Building trust in the relationship helps provide a basis for assessments and collaboration between the commissioner and the unit.</a:t>
            </a:r>
            <a:endParaRPr lang="en-US" dirty="0">
              <a:effectLst/>
              <a:ea typeface="Times New Roman" panose="02020603050405020304" pitchFamily="18" charset="0"/>
              <a:cs typeface="Times New Roman" panose="02020603050405020304" pitchFamily="18" charset="0"/>
            </a:endParaRPr>
          </a:p>
          <a:p>
            <a:r>
              <a:rPr lang="en-US" kern="1200" dirty="0">
                <a:solidFill>
                  <a:srgbClr val="000000"/>
                </a:solidFill>
                <a:effectLst/>
                <a:ea typeface="+mn-ea"/>
                <a:cs typeface="+mn-cs"/>
              </a:rPr>
              <a:t> </a:t>
            </a:r>
            <a:endParaRPr lang="en-US" dirty="0">
              <a:effectLst/>
              <a:ea typeface="Times New Roman" panose="02020603050405020304" pitchFamily="18" charset="0"/>
              <a:cs typeface="Times New Roman" panose="02020603050405020304" pitchFamily="18" charset="0"/>
            </a:endParaRPr>
          </a:p>
          <a:p>
            <a:r>
              <a:rPr lang="en-US" kern="1200" dirty="0">
                <a:solidFill>
                  <a:srgbClr val="000000"/>
                </a:solidFill>
                <a:effectLst/>
                <a:ea typeface="+mn-ea"/>
                <a:cs typeface="+mn-cs"/>
              </a:rPr>
              <a:t>Support implementation of the Unit Service Plan through detailed assessments and an increased number of significant unit contacts to packs, troops, crews, ships, clubs, and posts. </a:t>
            </a:r>
            <a:endParaRPr lang="en-US" kern="1200" dirty="0">
              <a:solidFill>
                <a:srgbClr val="000000"/>
              </a:solidFill>
              <a:cs typeface="Times New Roman" panose="02020603050405020304" pitchFamily="18" charset="0"/>
            </a:endParaRPr>
          </a:p>
          <a:p>
            <a:endParaRPr lang="en-US" dirty="0"/>
          </a:p>
          <a:p>
            <a:pPr algn="just" defTabSz="924641">
              <a:spcAft>
                <a:spcPts val="607"/>
              </a:spcAft>
              <a:defRPr/>
            </a:pPr>
            <a:r>
              <a:rPr lang="en-US" dirty="0"/>
              <a:t>A Unit Assessment is a first step in supporting unit growth on the Journey to Excellence.  </a:t>
            </a:r>
            <a:r>
              <a:rPr lang="en-US" b="0" i="0" dirty="0">
                <a:solidFill>
                  <a:srgbClr val="212121"/>
                </a:solidFill>
                <a:effectLst/>
              </a:rPr>
              <a:t>Scouting’s </a:t>
            </a:r>
            <a:r>
              <a:rPr lang="en-US" b="0" i="1" dirty="0">
                <a:solidFill>
                  <a:srgbClr val="212121"/>
                </a:solidFill>
                <a:effectLst/>
              </a:rPr>
              <a:t>Journey to Excellence (JTE)</a:t>
            </a:r>
            <a:r>
              <a:rPr lang="en-US" b="0" i="0" dirty="0">
                <a:solidFill>
                  <a:srgbClr val="212121"/>
                </a:solidFill>
                <a:effectLst/>
              </a:rPr>
              <a:t> is the BSA aspirational planning, performance and recognition program designed to encourage and reward success of our units, districts, and councils. It is meant to encourage excellence and continuous improvement in providing a quality program at all levels of the BSA.</a:t>
            </a:r>
          </a:p>
          <a:p>
            <a:pPr algn="l"/>
            <a:endParaRPr lang="en-US" b="0" i="0" dirty="0">
              <a:solidFill>
                <a:srgbClr val="212121"/>
              </a:solidFill>
              <a:effectLst/>
            </a:endParaRPr>
          </a:p>
          <a:p>
            <a:pPr algn="l"/>
            <a:r>
              <a:rPr lang="en-US" b="0" i="0" dirty="0">
                <a:solidFill>
                  <a:srgbClr val="212121"/>
                </a:solidFill>
                <a:effectLst/>
              </a:rPr>
              <a:t>The JTE standards are based on achievements the previous year or previous few years, both individually and for the creation of national standards. Due to the extraordinary circumstances occurring in 2020, benchmarking 2019 to 2020 at the district and council level is not constructive and similarly basing 2021 standards on 2020 for districts and councils is equally inappropriate. Many units, however, have largely adapted their programs to the challenges of 2020 so their members have continued to enjoy Scouting.</a:t>
            </a:r>
          </a:p>
          <a:p>
            <a:pPr algn="l"/>
            <a:endParaRPr lang="en-US" b="0" i="0" dirty="0">
              <a:solidFill>
                <a:srgbClr val="212121"/>
              </a:solidFill>
              <a:effectLst/>
            </a:endParaRPr>
          </a:p>
          <a:p>
            <a:pPr algn="l"/>
            <a:r>
              <a:rPr lang="en-US" b="0" i="0" dirty="0">
                <a:solidFill>
                  <a:srgbClr val="212121"/>
                </a:solidFill>
                <a:effectLst/>
              </a:rPr>
              <a:t>For these reasons, the Journey to Excellence </a:t>
            </a:r>
            <a:r>
              <a:rPr lang="en-US" b="1" i="0" dirty="0">
                <a:solidFill>
                  <a:srgbClr val="212121"/>
                </a:solidFill>
                <a:effectLst/>
              </a:rPr>
              <a:t>recognition</a:t>
            </a:r>
            <a:r>
              <a:rPr lang="en-US" b="0" i="0" dirty="0">
                <a:solidFill>
                  <a:srgbClr val="212121"/>
                </a:solidFill>
                <a:effectLst/>
              </a:rPr>
              <a:t> program for districts and councils was discontinued in 2020. The Unit level recognition program continues, and recognition patches will be available for units.</a:t>
            </a:r>
          </a:p>
          <a:p>
            <a:pPr algn="just">
              <a:spcAft>
                <a:spcPts val="607"/>
              </a:spcAft>
            </a:pPr>
            <a:endParaRPr lang="en-US" sz="900" b="1" dirty="0"/>
          </a:p>
          <a:p>
            <a:pPr algn="just">
              <a:spcAft>
                <a:spcPts val="607"/>
              </a:spcAft>
            </a:pPr>
            <a:r>
              <a:rPr lang="en-US" dirty="0"/>
              <a:t>Every unit is required to have a detailed health assessment annually, and it must be recorded in Commissioner Tools in order to be counted. Any commissioners detailed assessment fulfills this requirement.</a:t>
            </a:r>
            <a:r>
              <a:rPr lang="en-US" i="1" dirty="0"/>
              <a:t>  </a:t>
            </a:r>
            <a:r>
              <a:rPr lang="en-US" i="0" dirty="0"/>
              <a:t>Simple Assessment function in Commissioner Tools </a:t>
            </a:r>
            <a:r>
              <a:rPr lang="en-US" dirty="0"/>
              <a:t>provides a quick and easy was to document plan progress. Simple assessments document regular, monthly contacts by a unit commissioner. </a:t>
            </a:r>
            <a:endParaRPr lang="en-US" sz="1000" dirty="0"/>
          </a:p>
          <a:p>
            <a:pPr algn="just">
              <a:spcAft>
                <a:spcPts val="607"/>
              </a:spcAft>
            </a:pPr>
            <a:endParaRPr lang="en-US" dirty="0"/>
          </a:p>
          <a:p>
            <a:pPr algn="just">
              <a:spcAft>
                <a:spcPts val="607"/>
              </a:spcAft>
            </a:pPr>
            <a:r>
              <a:rPr lang="en-US" dirty="0"/>
              <a:t>Whenever possible, it is preferred that a </a:t>
            </a:r>
            <a:r>
              <a:rPr lang="en-US" i="0" dirty="0"/>
              <a:t>Detailed Assessment </a:t>
            </a:r>
            <a:r>
              <a:rPr lang="en-US" dirty="0"/>
              <a:t>be done in collaboration with the unit Key 3. However, this is not always possible so the assessment can be done unilaterally by the commissioner or professional. The assessment is meant to engage commissioners and unit leaders in implementing a continuous improvement process for the unit. It provides the greatest insight into unit health.</a:t>
            </a:r>
          </a:p>
          <a:p>
            <a:pPr algn="just">
              <a:spcAft>
                <a:spcPts val="607"/>
              </a:spcAft>
            </a:pPr>
            <a:endParaRPr lang="en-US" dirty="0"/>
          </a:p>
          <a:p>
            <a:pPr algn="just">
              <a:spcAft>
                <a:spcPts val="607"/>
              </a:spcAft>
            </a:pPr>
            <a:r>
              <a:rPr lang="en-US" dirty="0"/>
              <a:t>Unit contacts recorded in </a:t>
            </a:r>
            <a:r>
              <a:rPr lang="en-US" i="0" dirty="0"/>
              <a:t>Commissioner Tools </a:t>
            </a:r>
            <a:r>
              <a:rPr lang="en-US" dirty="0"/>
              <a:t>should involve substantive interaction with unit leaders that ensure </a:t>
            </a:r>
            <a:r>
              <a:rPr lang="en-US" i="0" dirty="0"/>
              <a:t>Unit Service Plan </a:t>
            </a:r>
            <a:r>
              <a:rPr lang="en-US" dirty="0"/>
              <a:t>progress or address some other significant unit need.</a:t>
            </a:r>
          </a:p>
          <a:p>
            <a:pPr algn="just">
              <a:spcAft>
                <a:spcPts val="607"/>
              </a:spcAft>
            </a:pPr>
            <a:endParaRPr lang="en-US" dirty="0"/>
          </a:p>
        </p:txBody>
      </p:sp>
      <p:sp>
        <p:nvSpPr>
          <p:cNvPr id="4" name="Slide Number Placeholder 3"/>
          <p:cNvSpPr>
            <a:spLocks noGrp="1"/>
          </p:cNvSpPr>
          <p:nvPr>
            <p:ph type="sldNum" sz="quarter" idx="5"/>
          </p:nvPr>
        </p:nvSpPr>
        <p:spPr/>
        <p:txBody>
          <a:bodyPr/>
          <a:lstStyle/>
          <a:p>
            <a:fld id="{FCBE1668-4D6A-4C8F-8C32-819FE6F32F94}" type="slidenum">
              <a:rPr lang="en-US" smtClean="0"/>
              <a:t>15</a:t>
            </a:fld>
            <a:endParaRPr lang="en-US" dirty="0"/>
          </a:p>
        </p:txBody>
      </p:sp>
    </p:spTree>
    <p:extLst>
      <p:ext uri="{BB962C8B-B14F-4D97-AF65-F5344CB8AC3E}">
        <p14:creationId xmlns:p14="http://schemas.microsoft.com/office/powerpoint/2010/main" val="3327404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lnSpc>
                <a:spcPct val="150000"/>
              </a:lnSpc>
            </a:pPr>
            <a:r>
              <a:rPr lang="en-US" b="0" dirty="0"/>
              <a:t>After making contact with your units, what do you do with the information you have acquired?</a:t>
            </a:r>
            <a:endParaRPr lang="en-US" altLang="en-US" b="0" dirty="0">
              <a:cs typeface="Helvetica" charset="0"/>
            </a:endParaRPr>
          </a:p>
          <a:p>
            <a:pPr algn="just">
              <a:lnSpc>
                <a:spcPct val="150000"/>
              </a:lnSpc>
            </a:pPr>
            <a:endParaRPr lang="en-US" altLang="en-US" b="0" dirty="0">
              <a:cs typeface="Helvetica" charset="0"/>
            </a:endParaRPr>
          </a:p>
          <a:p>
            <a:pPr algn="just">
              <a:lnSpc>
                <a:spcPct val="150000"/>
              </a:lnSpc>
            </a:pPr>
            <a:r>
              <a:rPr lang="en-US" b="0" dirty="0"/>
              <a:t>You enter a contact report in Commissioner Tools </a:t>
            </a:r>
            <a:r>
              <a:rPr lang="mr-IN" b="0" dirty="0"/>
              <a:t>–</a:t>
            </a:r>
            <a:r>
              <a:rPr lang="en-US" b="0" dirty="0"/>
              <a:t> the software developed by commissioners, for commissioners, to enable fast and efficient unit service.</a:t>
            </a:r>
            <a:endParaRPr lang="en-US" altLang="en-US" b="0" dirty="0">
              <a:cs typeface="Helvetica" charset="0"/>
            </a:endParaRPr>
          </a:p>
          <a:p>
            <a:pPr marL="0" lvl="1"/>
            <a:endParaRPr lang="en-US" altLang="en-US" b="0" baseline="0" dirty="0">
              <a:latin typeface="Helvetica" charset="0"/>
              <a:ea typeface="MS PGothic" charset="-128"/>
              <a:cs typeface="Helvetica" charset="0"/>
            </a:endParaRPr>
          </a:p>
          <a:p>
            <a:pPr marL="0" lvl="1"/>
            <a:r>
              <a:rPr lang="en-US" altLang="en-US" b="1" baseline="0" dirty="0">
                <a:latin typeface="Helvetica" charset="0"/>
                <a:ea typeface="MS PGothic" charset="-128"/>
                <a:cs typeface="Helvetica" charset="0"/>
              </a:rPr>
              <a:t> </a:t>
            </a:r>
            <a:endParaRPr lang="en-US" altLang="en-US" b="1"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16</a:t>
            </a:fld>
            <a:endParaRPr lang="en-US" altLang="en-US" dirty="0"/>
          </a:p>
        </p:txBody>
      </p:sp>
    </p:spTree>
    <p:extLst>
      <p:ext uri="{BB962C8B-B14F-4D97-AF65-F5344CB8AC3E}">
        <p14:creationId xmlns:p14="http://schemas.microsoft.com/office/powerpoint/2010/main" val="273502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2049463" y="1025525"/>
            <a:ext cx="3003550" cy="22526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xfrm>
            <a:off x="804231" y="3393996"/>
            <a:ext cx="5681980" cy="537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defTabSz="924641">
              <a:lnSpc>
                <a:spcPct val="150000"/>
              </a:lnSpc>
              <a:defRPr/>
            </a:pPr>
            <a:r>
              <a:rPr lang="en-US" dirty="0"/>
              <a:t>There are several important pieces of information displayed here. The summary page provides; the unit type, number, the name of the Chartered Partner, the date of the last contact, and the name of the commissioner or professional who made the contact. You can also see the name of the commissioner assigned to the unit. Finally, you see the last contact score. </a:t>
            </a:r>
          </a:p>
          <a:p>
            <a:pPr algn="just" defTabSz="924641">
              <a:lnSpc>
                <a:spcPct val="150000"/>
              </a:lnSpc>
              <a:defRPr/>
            </a:pPr>
            <a:endParaRPr lang="en-US" dirty="0"/>
          </a:p>
          <a:p>
            <a:pPr algn="just" defTabSz="924641">
              <a:lnSpc>
                <a:spcPct val="150000"/>
              </a:lnSpc>
              <a:defRPr/>
            </a:pPr>
            <a:r>
              <a:rPr lang="en-US" dirty="0">
                <a:cs typeface="Arial" panose="020B0604020202020204" pitchFamily="34" charset="0"/>
              </a:rPr>
              <a:t>In the Contact Summary box, users can see three tabs labeled Completed, In Progress, and Scheduled, each with the number of contacts in that category shown parenthetically.  In the upper right-hand corner, using the pulldown arrow the user can change the year for which the information is displayed.  As required, from here commissioners have 48 hours from submission to edit or delete a completed contact. Click on the 3 dots after the contact date to edit or delete the contact. After 48 hours you will only be allowed to view or print the assessment.</a:t>
            </a:r>
          </a:p>
          <a:p>
            <a:pPr algn="just" defTabSz="924641">
              <a:lnSpc>
                <a:spcPct val="150000"/>
              </a:lnSpc>
              <a:defRPr/>
            </a:pPr>
            <a:endParaRPr lang="en-US">
              <a:cs typeface="Arial" panose="020B0604020202020204" pitchFamily="34" charset="0"/>
            </a:endParaRPr>
          </a:p>
          <a:p>
            <a:pPr algn="just" defTabSz="924641">
              <a:lnSpc>
                <a:spcPct val="150000"/>
              </a:lnSpc>
              <a:defRPr/>
            </a:pPr>
            <a:r>
              <a:rPr lang="en-US">
                <a:cs typeface="Arial" panose="020B0604020202020204" pitchFamily="34" charset="0"/>
              </a:rPr>
              <a:t>The </a:t>
            </a:r>
            <a:r>
              <a:rPr lang="en-US" dirty="0">
                <a:cs typeface="Arial" panose="020B0604020202020204" pitchFamily="34" charset="0"/>
              </a:rPr>
              <a:t>final box displays the unit health indicators for the unit based on the latest detailed assessment. These indicators only appear when a detailed assessment has been completed. </a:t>
            </a:r>
            <a:endParaRPr lang="en-US" dirty="0"/>
          </a:p>
          <a:p>
            <a:endParaRPr lang="en-US" altLang="en-US" b="1"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17</a:t>
            </a:fld>
            <a:endParaRPr lang="en-US" altLang="en-US" dirty="0"/>
          </a:p>
        </p:txBody>
      </p:sp>
    </p:spTree>
    <p:extLst>
      <p:ext uri="{BB962C8B-B14F-4D97-AF65-F5344CB8AC3E}">
        <p14:creationId xmlns:p14="http://schemas.microsoft.com/office/powerpoint/2010/main" val="1400645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defTabSz="924641">
              <a:lnSpc>
                <a:spcPct val="150000"/>
              </a:lnSpc>
              <a:defRPr/>
            </a:pPr>
            <a:r>
              <a:rPr lang="en-US" dirty="0">
                <a:cs typeface="Arial" panose="020B0604020202020204" pitchFamily="34" charset="0"/>
              </a:rPr>
              <a:t>Here we chose a Simple Assessment.  At the top of the screen is the unit health scoring matrix. Hover your mouse over each number to get a brief definition of what that score means. Then, choose the score you feel most accurately reflects the present health of the unit as determined from your latest contact with the unit. </a:t>
            </a:r>
          </a:p>
          <a:p>
            <a:pPr algn="just">
              <a:lnSpc>
                <a:spcPct val="150000"/>
              </a:lnSpc>
            </a:pPr>
            <a:endParaRPr lang="en-US" dirty="0">
              <a:cs typeface="Arial" panose="020B0604020202020204" pitchFamily="34" charset="0"/>
            </a:endParaRPr>
          </a:p>
          <a:p>
            <a:pPr algn="just">
              <a:lnSpc>
                <a:spcPct val="150000"/>
              </a:lnSpc>
            </a:pPr>
            <a:r>
              <a:rPr lang="en-US" dirty="0">
                <a:cs typeface="Arial" panose="020B0604020202020204" pitchFamily="34" charset="0"/>
              </a:rPr>
              <a:t>The comments box must be completed. Remember, your comments should be </a:t>
            </a:r>
            <a:r>
              <a:rPr lang="en-US" b="1" i="1" dirty="0">
                <a:cs typeface="Arial" panose="020B0604020202020204" pitchFamily="34" charset="0"/>
              </a:rPr>
              <a:t>Actionable Information</a:t>
            </a:r>
            <a:r>
              <a:rPr lang="en-US" i="1" dirty="0">
                <a:cs typeface="Arial" panose="020B0604020202020204" pitchFamily="34" charset="0"/>
              </a:rPr>
              <a:t> </a:t>
            </a:r>
            <a:r>
              <a:rPr lang="en-US" dirty="0">
                <a:cs typeface="Arial" panose="020B0604020202020204" pitchFamily="34" charset="0"/>
              </a:rPr>
              <a:t>about the unit so that the appropriate assistance can be provided.  When you are satisfied with your comments and score, click on the SAVE button.  Your simple assessment is now complete. </a:t>
            </a:r>
            <a:endParaRPr lang="en-US" altLang="en-US" b="1" baseline="0" dirty="0">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18</a:t>
            </a:fld>
            <a:endParaRPr lang="en-US" altLang="en-US" dirty="0"/>
          </a:p>
        </p:txBody>
      </p:sp>
    </p:spTree>
    <p:extLst>
      <p:ext uri="{BB962C8B-B14F-4D97-AF65-F5344CB8AC3E}">
        <p14:creationId xmlns:p14="http://schemas.microsoft.com/office/powerpoint/2010/main" val="1922599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36800" y="412750"/>
            <a:ext cx="2211388" cy="1658938"/>
          </a:xfrm>
        </p:spPr>
      </p:sp>
      <p:sp>
        <p:nvSpPr>
          <p:cNvPr id="3" name="Notes Placeholder 2"/>
          <p:cNvSpPr>
            <a:spLocks noGrp="1"/>
          </p:cNvSpPr>
          <p:nvPr>
            <p:ph type="body" idx="1"/>
          </p:nvPr>
        </p:nvSpPr>
        <p:spPr>
          <a:xfrm>
            <a:off x="772008" y="2152327"/>
            <a:ext cx="5558459" cy="6765095"/>
          </a:xfrm>
        </p:spPr>
        <p:txBody>
          <a:bodyPr/>
          <a:lstStyle/>
          <a:p>
            <a:pPr algn="just">
              <a:spcAft>
                <a:spcPts val="607"/>
              </a:spcAft>
            </a:pPr>
            <a:r>
              <a:rPr lang="en-US" dirty="0"/>
              <a:t>Unit commissioners input valuable and actionable information into Commissioner Tools when they record their unit contacts. This is important for them as unit commissioners so that they have a record of the assistance they are providing to their units. It is also important for unit commissioner succession planning because newly assigned unit commissioners can view the history of the unit. Administrative commissioners at all levels of the organization can see the health of the units in their jurisdiction to provide help and guidance when needed.  Reports give commissioners actionable information to ensure that units remain healthy and able to deliver the promise of Scouting to the youth they serve. </a:t>
            </a:r>
          </a:p>
          <a:p>
            <a:pPr algn="just">
              <a:spcAft>
                <a:spcPts val="607"/>
              </a:spcAft>
            </a:pPr>
            <a:endParaRPr lang="en-US" sz="800" dirty="0"/>
          </a:p>
          <a:p>
            <a:pPr algn="just">
              <a:spcAft>
                <a:spcPts val="607"/>
              </a:spcAft>
            </a:pPr>
            <a:r>
              <a:rPr lang="en-US" dirty="0"/>
              <a:t>The reports available in Commissioner Tools provides the information you need as an administrative commissioner to lead your commissioners in achieving the objectives of Unit Service. </a:t>
            </a:r>
          </a:p>
          <a:p>
            <a:pPr algn="just">
              <a:spcAft>
                <a:spcPts val="607"/>
              </a:spcAft>
            </a:pPr>
            <a:endParaRPr lang="en-US" sz="800" b="1" dirty="0"/>
          </a:p>
          <a:p>
            <a:pPr algn="just">
              <a:spcAft>
                <a:spcPts val="607"/>
              </a:spcAft>
            </a:pPr>
            <a:r>
              <a:rPr lang="en-US" b="1" dirty="0"/>
              <a:t>Important reports For district and council commissioners  are shown in RED:</a:t>
            </a:r>
          </a:p>
          <a:p>
            <a:pPr marL="231160" lvl="1" indent="-231160">
              <a:lnSpc>
                <a:spcPct val="82000"/>
              </a:lnSpc>
              <a:buFont typeface="Arial" panose="020B0604020202020204" pitchFamily="34" charset="0"/>
              <a:buChar char="•"/>
            </a:pPr>
            <a:r>
              <a:rPr lang="en-US" dirty="0"/>
              <a:t>Assigned and Unassigned Units</a:t>
            </a:r>
          </a:p>
          <a:p>
            <a:pPr marL="231160" lvl="1" indent="-231160">
              <a:lnSpc>
                <a:spcPct val="82000"/>
              </a:lnSpc>
              <a:buFont typeface="Arial" panose="020B0604020202020204" pitchFamily="34" charset="0"/>
              <a:buChar char="•"/>
            </a:pPr>
            <a:r>
              <a:rPr lang="en-US" b="1" dirty="0">
                <a:solidFill>
                  <a:srgbClr val="FF0000"/>
                </a:solidFill>
              </a:rPr>
              <a:t>Commissioner Contacts</a:t>
            </a:r>
          </a:p>
          <a:p>
            <a:pPr marL="231160" lvl="1" indent="-231160">
              <a:lnSpc>
                <a:spcPct val="82000"/>
              </a:lnSpc>
              <a:buFont typeface="Arial" panose="020B0604020202020204" pitchFamily="34" charset="0"/>
              <a:buChar char="•"/>
            </a:pPr>
            <a:r>
              <a:rPr lang="en-US" dirty="0"/>
              <a:t>Commissioner Contacts without Sub Totals</a:t>
            </a:r>
          </a:p>
          <a:p>
            <a:pPr marL="231160" lvl="1" indent="-231160">
              <a:lnSpc>
                <a:spcPct val="82000"/>
              </a:lnSpc>
              <a:buFont typeface="Arial" panose="020B0604020202020204" pitchFamily="34" charset="0"/>
              <a:buChar char="•"/>
            </a:pPr>
            <a:r>
              <a:rPr lang="en-US" dirty="0"/>
              <a:t>Commissioner Recruitment</a:t>
            </a:r>
          </a:p>
          <a:p>
            <a:pPr marL="231160" lvl="1" indent="-231160">
              <a:lnSpc>
                <a:spcPct val="82000"/>
              </a:lnSpc>
              <a:buFont typeface="Arial" panose="020B0604020202020204" pitchFamily="34" charset="0"/>
              <a:buChar char="•"/>
            </a:pPr>
            <a:r>
              <a:rPr lang="en-US" dirty="0"/>
              <a:t>Commissioners without Contacts</a:t>
            </a:r>
          </a:p>
          <a:p>
            <a:pPr marL="231160" lvl="1" indent="-231160">
              <a:lnSpc>
                <a:spcPct val="82000"/>
              </a:lnSpc>
              <a:buFont typeface="Arial" panose="020B0604020202020204" pitchFamily="34" charset="0"/>
              <a:buChar char="•"/>
            </a:pPr>
            <a:r>
              <a:rPr lang="en-US" b="1" dirty="0">
                <a:solidFill>
                  <a:srgbClr val="FF0000"/>
                </a:solidFill>
              </a:rPr>
              <a:t>Contacts In Progress</a:t>
            </a:r>
          </a:p>
          <a:p>
            <a:pPr marL="231160" lvl="1" indent="-231160">
              <a:lnSpc>
                <a:spcPct val="82000"/>
              </a:lnSpc>
              <a:buFont typeface="Arial" panose="020B0604020202020204" pitchFamily="34" charset="0"/>
              <a:buChar char="•"/>
            </a:pPr>
            <a:r>
              <a:rPr lang="en-US" b="1" dirty="0">
                <a:solidFill>
                  <a:srgbClr val="FF0000"/>
                </a:solidFill>
              </a:rPr>
              <a:t>Detailed Assessments with Comments</a:t>
            </a:r>
          </a:p>
          <a:p>
            <a:pPr marL="231160" lvl="1" indent="-231160">
              <a:lnSpc>
                <a:spcPct val="82000"/>
              </a:lnSpc>
              <a:buFont typeface="Arial" panose="020B0604020202020204" pitchFamily="34" charset="0"/>
              <a:buChar char="•"/>
            </a:pPr>
            <a:r>
              <a:rPr lang="en-US" b="1" dirty="0">
                <a:solidFill>
                  <a:srgbClr val="FF0000"/>
                </a:solidFill>
              </a:rPr>
              <a:t>District Contact Stats</a:t>
            </a:r>
          </a:p>
          <a:p>
            <a:pPr marL="231160" lvl="1" indent="-231160">
              <a:lnSpc>
                <a:spcPct val="82000"/>
              </a:lnSpc>
              <a:buFont typeface="Arial" panose="020B0604020202020204" pitchFamily="34" charset="0"/>
              <a:buChar char="•"/>
            </a:pPr>
            <a:r>
              <a:rPr lang="en-US" b="1" dirty="0">
                <a:solidFill>
                  <a:srgbClr val="FF0000"/>
                </a:solidFill>
              </a:rPr>
              <a:t>Newly Registered Commissioners</a:t>
            </a:r>
          </a:p>
          <a:p>
            <a:pPr marL="231160" lvl="1" indent="-231160">
              <a:lnSpc>
                <a:spcPct val="82000"/>
              </a:lnSpc>
              <a:buFont typeface="Arial" panose="020B0604020202020204" pitchFamily="34" charset="0"/>
              <a:buChar char="•"/>
            </a:pPr>
            <a:r>
              <a:rPr lang="en-US" b="1" dirty="0">
                <a:solidFill>
                  <a:srgbClr val="FF0000"/>
                </a:solidFill>
              </a:rPr>
              <a:t>Priority Needs Units</a:t>
            </a:r>
          </a:p>
          <a:p>
            <a:pPr marL="231160" lvl="1" indent="-231160">
              <a:lnSpc>
                <a:spcPct val="82000"/>
              </a:lnSpc>
              <a:buFont typeface="Arial" panose="020B0604020202020204" pitchFamily="34" charset="0"/>
              <a:buChar char="•"/>
            </a:pPr>
            <a:r>
              <a:rPr lang="en-US" b="1" dirty="0">
                <a:solidFill>
                  <a:srgbClr val="FF0000"/>
                </a:solidFill>
              </a:rPr>
              <a:t>Roundtable Attendance</a:t>
            </a:r>
            <a:endParaRPr lang="en-US" b="1" spc="-10" dirty="0">
              <a:solidFill>
                <a:srgbClr val="FF0000"/>
              </a:solidFill>
              <a:latin typeface="Franklin Gothic Medium Cond" panose="020B0606030402020204" pitchFamily="34" charset="0"/>
            </a:endParaRPr>
          </a:p>
          <a:p>
            <a:pPr marL="231160" lvl="1" indent="-231160">
              <a:lnSpc>
                <a:spcPct val="82000"/>
              </a:lnSpc>
              <a:buFont typeface="Arial" panose="020B0604020202020204" pitchFamily="34" charset="0"/>
              <a:buChar char="•"/>
            </a:pPr>
            <a:r>
              <a:rPr lang="en-US" b="1" dirty="0">
                <a:solidFill>
                  <a:srgbClr val="FF0000"/>
                </a:solidFill>
              </a:rPr>
              <a:t>Simple Assessments with Comments</a:t>
            </a:r>
          </a:p>
          <a:p>
            <a:pPr marL="231160" lvl="1" indent="-231160">
              <a:lnSpc>
                <a:spcPct val="82000"/>
              </a:lnSpc>
              <a:buFont typeface="Arial" panose="020B0604020202020204" pitchFamily="34" charset="0"/>
              <a:buChar char="•"/>
            </a:pPr>
            <a:r>
              <a:rPr lang="en-US" b="1" dirty="0">
                <a:solidFill>
                  <a:srgbClr val="FF0000"/>
                </a:solidFill>
              </a:rPr>
              <a:t>Units with Service Plan</a:t>
            </a:r>
          </a:p>
          <a:p>
            <a:endParaRPr lang="en-US" dirty="0"/>
          </a:p>
        </p:txBody>
      </p:sp>
      <p:sp>
        <p:nvSpPr>
          <p:cNvPr id="4" name="Slide Number Placeholder 3"/>
          <p:cNvSpPr>
            <a:spLocks noGrp="1"/>
          </p:cNvSpPr>
          <p:nvPr>
            <p:ph type="sldNum" sz="quarter" idx="5"/>
          </p:nvPr>
        </p:nvSpPr>
        <p:spPr/>
        <p:txBody>
          <a:bodyPr/>
          <a:lstStyle/>
          <a:p>
            <a:fld id="{960177C8-74F5-4D3B-AD4B-5115D5272281}" type="slidenum">
              <a:rPr lang="en-US" smtClean="0"/>
              <a:t>19</a:t>
            </a:fld>
            <a:endParaRPr lang="en-US" dirty="0"/>
          </a:p>
        </p:txBody>
      </p:sp>
    </p:spTree>
    <p:extLst>
      <p:ext uri="{BB962C8B-B14F-4D97-AF65-F5344CB8AC3E}">
        <p14:creationId xmlns:p14="http://schemas.microsoft.com/office/powerpoint/2010/main" val="1876535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lgn="just" defTabSz="924641">
              <a:lnSpc>
                <a:spcPct val="150000"/>
              </a:lnSpc>
              <a:defRPr/>
            </a:pPr>
            <a:r>
              <a:rPr lang="en-US" dirty="0"/>
              <a:t>Commissioner Tools training is available in 5 videos in the BSA Learn Center.</a:t>
            </a:r>
          </a:p>
          <a:p>
            <a:pPr marL="0" lvl="1" algn="just" defTabSz="924641">
              <a:lnSpc>
                <a:spcPct val="150000"/>
              </a:lnSpc>
              <a:defRPr/>
            </a:pPr>
            <a:endParaRPr lang="en-US" dirty="0"/>
          </a:p>
          <a:p>
            <a:pPr marL="0" lvl="1" algn="just" defTabSz="924641">
              <a:lnSpc>
                <a:spcPct val="150000"/>
              </a:lnSpc>
              <a:defRPr/>
            </a:pPr>
            <a:r>
              <a:rPr lang="en-US" dirty="0"/>
              <a:t>These videos are part of the online Commissioner Basic training. PowerPoints are also available on the Technology for Commissioners page</a:t>
            </a:r>
            <a:r>
              <a:rPr lang="en-US" b="1" dirty="0"/>
              <a:t>. </a:t>
            </a:r>
          </a:p>
          <a:p>
            <a:pPr marL="0" lvl="1"/>
            <a:endParaRPr lang="en-US" altLang="en-US" b="1" dirty="0">
              <a:latin typeface="Helvetica" charset="0"/>
              <a:ea typeface="MS PGothic" charset="-128"/>
              <a:cs typeface="Helvetica" charset="0"/>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51271" indent="-288950">
              <a:defRPr>
                <a:solidFill>
                  <a:schemeClr val="tx1"/>
                </a:solidFill>
                <a:latin typeface="Arial" charset="0"/>
                <a:ea typeface="Arial" charset="0"/>
                <a:cs typeface="Arial" charset="0"/>
              </a:defRPr>
            </a:lvl2pPr>
            <a:lvl3pPr marL="1155802" indent="-231160">
              <a:defRPr>
                <a:solidFill>
                  <a:schemeClr val="tx1"/>
                </a:solidFill>
                <a:latin typeface="Arial" charset="0"/>
                <a:ea typeface="Arial" charset="0"/>
                <a:cs typeface="Arial" charset="0"/>
              </a:defRPr>
            </a:lvl3pPr>
            <a:lvl4pPr marL="1618122" indent="-231160">
              <a:defRPr>
                <a:solidFill>
                  <a:schemeClr val="tx1"/>
                </a:solidFill>
                <a:latin typeface="Arial" charset="0"/>
                <a:ea typeface="Arial" charset="0"/>
                <a:cs typeface="Arial" charset="0"/>
              </a:defRPr>
            </a:lvl4pPr>
            <a:lvl5pPr marL="2080443" indent="-231160">
              <a:defRPr>
                <a:solidFill>
                  <a:schemeClr val="tx1"/>
                </a:solidFill>
                <a:latin typeface="Arial" charset="0"/>
                <a:ea typeface="Arial" charset="0"/>
                <a:cs typeface="Arial" charset="0"/>
              </a:defRPr>
            </a:lvl5pPr>
            <a:lvl6pPr marL="2542764" indent="-231160" eaLnBrk="0" fontAlgn="base" hangingPunct="0">
              <a:spcBef>
                <a:spcPct val="0"/>
              </a:spcBef>
              <a:spcAft>
                <a:spcPct val="0"/>
              </a:spcAft>
              <a:defRPr>
                <a:solidFill>
                  <a:schemeClr val="tx1"/>
                </a:solidFill>
                <a:latin typeface="Arial" charset="0"/>
                <a:ea typeface="Arial" charset="0"/>
                <a:cs typeface="Arial" charset="0"/>
              </a:defRPr>
            </a:lvl6pPr>
            <a:lvl7pPr marL="3005084" indent="-231160" eaLnBrk="0" fontAlgn="base" hangingPunct="0">
              <a:spcBef>
                <a:spcPct val="0"/>
              </a:spcBef>
              <a:spcAft>
                <a:spcPct val="0"/>
              </a:spcAft>
              <a:defRPr>
                <a:solidFill>
                  <a:schemeClr val="tx1"/>
                </a:solidFill>
                <a:latin typeface="Arial" charset="0"/>
                <a:ea typeface="Arial" charset="0"/>
                <a:cs typeface="Arial" charset="0"/>
              </a:defRPr>
            </a:lvl7pPr>
            <a:lvl8pPr marL="3467405" indent="-231160" eaLnBrk="0" fontAlgn="base" hangingPunct="0">
              <a:spcBef>
                <a:spcPct val="0"/>
              </a:spcBef>
              <a:spcAft>
                <a:spcPct val="0"/>
              </a:spcAft>
              <a:defRPr>
                <a:solidFill>
                  <a:schemeClr val="tx1"/>
                </a:solidFill>
                <a:latin typeface="Arial" charset="0"/>
                <a:ea typeface="Arial" charset="0"/>
                <a:cs typeface="Arial" charset="0"/>
              </a:defRPr>
            </a:lvl8pPr>
            <a:lvl9pPr marL="3929725" indent="-231160" eaLnBrk="0" fontAlgn="base" hangingPunct="0">
              <a:spcBef>
                <a:spcPct val="0"/>
              </a:spcBef>
              <a:spcAft>
                <a:spcPct val="0"/>
              </a:spcAft>
              <a:defRPr>
                <a:solidFill>
                  <a:schemeClr val="tx1"/>
                </a:solidFill>
                <a:latin typeface="Arial" charset="0"/>
                <a:ea typeface="Arial" charset="0"/>
                <a:cs typeface="Arial" charset="0"/>
              </a:defRPr>
            </a:lvl9pPr>
          </a:lstStyle>
          <a:p>
            <a:fld id="{8D5E4EBD-8BC1-FA4E-A1E6-8D356AFC3D45}" type="slidenum">
              <a:rPr lang="en-US" altLang="en-US"/>
              <a:pPr/>
              <a:t>20</a:t>
            </a:fld>
            <a:endParaRPr lang="en-US" altLang="en-US" dirty="0"/>
          </a:p>
        </p:txBody>
      </p:sp>
    </p:spTree>
    <p:extLst>
      <p:ext uri="{BB962C8B-B14F-4D97-AF65-F5344CB8AC3E}">
        <p14:creationId xmlns:p14="http://schemas.microsoft.com/office/powerpoint/2010/main" val="557042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US" dirty="0"/>
              <a:t>Summarize with these points:</a:t>
            </a:r>
          </a:p>
          <a:p>
            <a:pPr marL="173370" indent="-173370" algn="just">
              <a:lnSpc>
                <a:spcPct val="150000"/>
              </a:lnSpc>
              <a:buFont typeface="Arial" panose="020B0604020202020204" pitchFamily="34" charset="0"/>
              <a:buChar char="•"/>
            </a:pPr>
            <a:r>
              <a:rPr lang="en-US" altLang="en-US" dirty="0">
                <a:ea typeface="ヒラギノ角ゴ Pro W3" charset="-128"/>
                <a:cs typeface="ヒラギノ角ゴ Pro W3" charset="-128"/>
              </a:rPr>
              <a:t>A commissioner’s core task remains making contacts with units over the course of a year</a:t>
            </a:r>
          </a:p>
          <a:p>
            <a:pPr marL="173370" indent="-173370" algn="just">
              <a:lnSpc>
                <a:spcPct val="150000"/>
              </a:lnSpc>
              <a:buFont typeface="Arial" panose="020B0604020202020204" pitchFamily="34" charset="0"/>
              <a:buChar char="•"/>
            </a:pPr>
            <a:r>
              <a:rPr lang="en-US" dirty="0"/>
              <a:t>Unit contacts provide opportunities to coach/mentor unit leaders and to develop a healthy relationship between the unit and the commissioner </a:t>
            </a:r>
          </a:p>
          <a:p>
            <a:pPr marL="173370" indent="-173370" algn="just">
              <a:lnSpc>
                <a:spcPct val="150000"/>
              </a:lnSpc>
              <a:buFont typeface="Arial" panose="020B0604020202020204" pitchFamily="34" charset="0"/>
              <a:buChar char="•"/>
            </a:pPr>
            <a:r>
              <a:rPr lang="en-US" dirty="0"/>
              <a:t>Unit strengths and needs captured in these contacts are recorded in Commissioner Tools to provide actionable information</a:t>
            </a:r>
          </a:p>
          <a:p>
            <a:endParaRPr lang="en-US" b="1" dirty="0"/>
          </a:p>
        </p:txBody>
      </p:sp>
      <p:sp>
        <p:nvSpPr>
          <p:cNvPr id="4" name="Slide Number Placeholder 3"/>
          <p:cNvSpPr>
            <a:spLocks noGrp="1"/>
          </p:cNvSpPr>
          <p:nvPr>
            <p:ph type="sldNum" sz="quarter" idx="10"/>
          </p:nvPr>
        </p:nvSpPr>
        <p:spPr/>
        <p:txBody>
          <a:bodyPr/>
          <a:lstStyle/>
          <a:p>
            <a:fld id="{FCBE1668-4D6A-4C8F-8C32-819FE6F32F94}" type="slidenum">
              <a:rPr lang="en-US" smtClean="0"/>
              <a:t>21</a:t>
            </a:fld>
            <a:endParaRPr lang="en-US" dirty="0"/>
          </a:p>
        </p:txBody>
      </p:sp>
    </p:spTree>
    <p:extLst>
      <p:ext uri="{BB962C8B-B14F-4D97-AF65-F5344CB8AC3E}">
        <p14:creationId xmlns:p14="http://schemas.microsoft.com/office/powerpoint/2010/main" val="1413672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BE1668-4D6A-4C8F-8C32-819FE6F32F94}" type="slidenum">
              <a:rPr lang="en-US" smtClean="0"/>
              <a:t>22</a:t>
            </a:fld>
            <a:endParaRPr lang="en-US" dirty="0"/>
          </a:p>
        </p:txBody>
      </p:sp>
    </p:spTree>
    <p:extLst>
      <p:ext uri="{BB962C8B-B14F-4D97-AF65-F5344CB8AC3E}">
        <p14:creationId xmlns:p14="http://schemas.microsoft.com/office/powerpoint/2010/main" val="3654132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3110172"/>
          </a:xfrm>
        </p:spPr>
        <p:txBody>
          <a:bodyPr anchor="b"/>
          <a:lstStyle>
            <a:lvl1pPr algn="l">
              <a:defRPr sz="6000" b="1">
                <a:latin typeface="+mn-lt"/>
              </a:defRPr>
            </a:lvl1pPr>
          </a:lstStyle>
          <a:p>
            <a:r>
              <a:rPr lang="en-US" dirty="0"/>
              <a:t>Click to edit Master title style</a:t>
            </a:r>
          </a:p>
        </p:txBody>
      </p:sp>
      <p:sp>
        <p:nvSpPr>
          <p:cNvPr id="3" name="Subtitle 2"/>
          <p:cNvSpPr>
            <a:spLocks noGrp="1"/>
          </p:cNvSpPr>
          <p:nvPr>
            <p:ph type="subTitle" idx="1"/>
          </p:nvPr>
        </p:nvSpPr>
        <p:spPr>
          <a:xfrm>
            <a:off x="1143000" y="4466562"/>
            <a:ext cx="6858000" cy="1655762"/>
          </a:xfrm>
        </p:spPr>
        <p:txBody>
          <a:bodyPr>
            <a:norm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B1CDD878-4158-4535-8D50-36FC6CCDCBF2}"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dirty="0"/>
          </a:p>
        </p:txBody>
      </p:sp>
      <p:sp>
        <p:nvSpPr>
          <p:cNvPr id="7" name="Rectangle 6"/>
          <p:cNvSpPr/>
          <p:nvPr userDrawn="1"/>
        </p:nvSpPr>
        <p:spPr>
          <a:xfrm>
            <a:off x="685800" y="168625"/>
            <a:ext cx="6986847"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252050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15497"/>
            <a:ext cx="6994121"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Date Placeholder 3"/>
          <p:cNvSpPr>
            <a:spLocks noGrp="1"/>
          </p:cNvSpPr>
          <p:nvPr>
            <p:ph type="dt" sz="half" idx="10"/>
          </p:nvPr>
        </p:nvSpPr>
        <p:spPr/>
        <p:txBody>
          <a:bodyPr/>
          <a:lstStyle/>
          <a:p>
            <a:fld id="{B1CDD878-4158-4535-8D50-36FC6CCDCBF2}"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dirty="0"/>
          </a:p>
        </p:txBody>
      </p:sp>
    </p:spTree>
    <p:extLst>
      <p:ext uri="{BB962C8B-B14F-4D97-AF65-F5344CB8AC3E}">
        <p14:creationId xmlns:p14="http://schemas.microsoft.com/office/powerpoint/2010/main" val="4074422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b="1">
                <a:latin typeface="+mn-lt"/>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6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1CDD878-4158-4535-8D50-36FC6CCDCBF2}"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4D9CA-9B1C-4141-9749-0606B1A65E32}" type="slidenum">
              <a:rPr lang="en-US" smtClean="0"/>
              <a:t>‹#›</a:t>
            </a:fld>
            <a:endParaRPr lang="en-US" dirty="0"/>
          </a:p>
        </p:txBody>
      </p:sp>
      <p:sp>
        <p:nvSpPr>
          <p:cNvPr id="7" name="Rectangle 6"/>
          <p:cNvSpPr/>
          <p:nvPr userDrawn="1"/>
        </p:nvSpPr>
        <p:spPr>
          <a:xfrm>
            <a:off x="623888" y="228026"/>
            <a:ext cx="6990570" cy="646331"/>
          </a:xfrm>
          <a:prstGeom prst="rect">
            <a:avLst/>
          </a:prstGeom>
        </p:spPr>
        <p:txBody>
          <a:bodyPr wrap="square">
            <a:spAutoFit/>
          </a:bodyPr>
          <a:lstStyle/>
          <a:p>
            <a:r>
              <a:rPr lang="en-US" sz="3600" b="1" dirty="0">
                <a:solidFill>
                  <a:schemeClr val="bg1"/>
                </a:solidFill>
              </a:rPr>
              <a:t>College of Commissioner Science</a:t>
            </a:r>
          </a:p>
        </p:txBody>
      </p:sp>
    </p:spTree>
    <p:extLst>
      <p:ext uri="{BB962C8B-B14F-4D97-AF65-F5344CB8AC3E}">
        <p14:creationId xmlns:p14="http://schemas.microsoft.com/office/powerpoint/2010/main" val="15375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65373"/>
            <a:ext cx="6994121" cy="565899"/>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4" name="Content Placeholder 3"/>
          <p:cNvSpPr>
            <a:spLocks noGrp="1"/>
          </p:cNvSpPr>
          <p:nvPr>
            <p:ph sz="half" idx="2"/>
          </p:nvPr>
        </p:nvSpPr>
        <p:spPr>
          <a:xfrm>
            <a:off x="4629150" y="1825625"/>
            <a:ext cx="3886200" cy="435133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Date Placeholder 4"/>
          <p:cNvSpPr>
            <a:spLocks noGrp="1"/>
          </p:cNvSpPr>
          <p:nvPr>
            <p:ph type="dt" sz="half" idx="10"/>
          </p:nvPr>
        </p:nvSpPr>
        <p:spPr/>
        <p:txBody>
          <a:bodyPr/>
          <a:lstStyle/>
          <a:p>
            <a:fld id="{B1CDD878-4158-4535-8D50-36FC6CCDCBF2}"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B4D9CA-9B1C-4141-9749-0606B1A65E32}" type="slidenum">
              <a:rPr lang="en-US" smtClean="0"/>
              <a:t>‹#›</a:t>
            </a:fld>
            <a:endParaRPr lang="en-US" dirty="0"/>
          </a:p>
        </p:txBody>
      </p:sp>
    </p:spTree>
    <p:extLst>
      <p:ext uri="{BB962C8B-B14F-4D97-AF65-F5344CB8AC3E}">
        <p14:creationId xmlns:p14="http://schemas.microsoft.com/office/powerpoint/2010/main" val="2997000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650" y="215497"/>
            <a:ext cx="6969183" cy="549274"/>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29842" y="2505075"/>
            <a:ext cx="3868340"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5" name="Text Placeholder 4"/>
          <p:cNvSpPr>
            <a:spLocks noGrp="1"/>
          </p:cNvSpPr>
          <p:nvPr>
            <p:ph type="body" sz="quarter" idx="3"/>
          </p:nvPr>
        </p:nvSpPr>
        <p:spPr>
          <a:xfrm>
            <a:off x="4629150" y="1681163"/>
            <a:ext cx="3887391"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sz="3200" b="1"/>
            </a:lvl1pPr>
            <a:lvl2pPr>
              <a:defRPr sz="2800" b="1"/>
            </a:lvl2pPr>
            <a:lvl3pPr>
              <a:defRPr b="1"/>
            </a:lvl3pPr>
            <a:lvl4pPr>
              <a:defRPr b="1"/>
            </a:lvl4pPr>
            <a:lvl5pPr>
              <a:defRPr b="1"/>
            </a:lvl5pPr>
          </a:lstStyle>
          <a:p>
            <a:pPr lvl="0"/>
            <a:r>
              <a:rPr lang="en-US" dirty="0"/>
              <a:t>Edit Master text styles</a:t>
            </a:r>
          </a:p>
          <a:p>
            <a:pPr lvl="1"/>
            <a:r>
              <a:rPr lang="en-US" dirty="0"/>
              <a:t>Second level</a:t>
            </a:r>
          </a:p>
        </p:txBody>
      </p:sp>
      <p:sp>
        <p:nvSpPr>
          <p:cNvPr id="7" name="Date Placeholder 6"/>
          <p:cNvSpPr>
            <a:spLocks noGrp="1"/>
          </p:cNvSpPr>
          <p:nvPr>
            <p:ph type="dt" sz="half" idx="10"/>
          </p:nvPr>
        </p:nvSpPr>
        <p:spPr/>
        <p:txBody>
          <a:bodyPr/>
          <a:lstStyle/>
          <a:p>
            <a:fld id="{B1CDD878-4158-4535-8D50-36FC6CCDCBF2}" type="datetimeFigureOut">
              <a:rPr lang="en-US" smtClean="0"/>
              <a:t>11/8/2023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0B4D9CA-9B1C-4141-9749-0606B1A65E32}" type="slidenum">
              <a:rPr lang="en-US" smtClean="0"/>
              <a:t>‹#›</a:t>
            </a:fld>
            <a:endParaRPr lang="en-US" dirty="0"/>
          </a:p>
        </p:txBody>
      </p:sp>
    </p:spTree>
    <p:extLst>
      <p:ext uri="{BB962C8B-B14F-4D97-AF65-F5344CB8AC3E}">
        <p14:creationId xmlns:p14="http://schemas.microsoft.com/office/powerpoint/2010/main" val="119490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8640" y="248748"/>
            <a:ext cx="7040880" cy="540961"/>
          </a:xfrm>
        </p:spPr>
        <p:txBody>
          <a:bodyPr>
            <a:noAutofit/>
          </a:bodyPr>
          <a:lstStyle>
            <a:lvl1pPr>
              <a:defRPr sz="3600" b="1">
                <a:solidFill>
                  <a:schemeClr val="bg1"/>
                </a:solidFill>
                <a:latin typeface="+mn-lt"/>
              </a:defRPr>
            </a:lvl1pPr>
          </a:lstStyle>
          <a:p>
            <a:r>
              <a:rPr lang="en-US" dirty="0"/>
              <a:t>Click to edit Master title style</a:t>
            </a:r>
          </a:p>
        </p:txBody>
      </p:sp>
      <p:sp>
        <p:nvSpPr>
          <p:cNvPr id="3" name="Date Placeholder 2"/>
          <p:cNvSpPr>
            <a:spLocks noGrp="1"/>
          </p:cNvSpPr>
          <p:nvPr>
            <p:ph type="dt" sz="half" idx="10"/>
          </p:nvPr>
        </p:nvSpPr>
        <p:spPr/>
        <p:txBody>
          <a:bodyPr/>
          <a:lstStyle/>
          <a:p>
            <a:fld id="{B1CDD878-4158-4535-8D50-36FC6CCDCBF2}" type="datetimeFigureOut">
              <a:rPr lang="en-US" smtClean="0"/>
              <a:t>11/8/2023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0B4D9CA-9B1C-4141-9749-0606B1A65E32}" type="slidenum">
              <a:rPr lang="en-US" smtClean="0"/>
              <a:t>‹#›</a:t>
            </a:fld>
            <a:endParaRPr lang="en-US" dirty="0"/>
          </a:p>
        </p:txBody>
      </p:sp>
    </p:spTree>
    <p:extLst>
      <p:ext uri="{BB962C8B-B14F-4D97-AF65-F5344CB8AC3E}">
        <p14:creationId xmlns:p14="http://schemas.microsoft.com/office/powerpoint/2010/main" val="986392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DD878-4158-4535-8D50-36FC6CCDCBF2}" type="datetimeFigureOut">
              <a:rPr lang="en-US" smtClean="0"/>
              <a:t>11/8/2023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0B4D9CA-9B1C-4141-9749-0606B1A65E32}" type="slidenum">
              <a:rPr lang="en-US" smtClean="0"/>
              <a:t>‹#›</a:t>
            </a:fld>
            <a:endParaRPr lang="en-US" dirty="0"/>
          </a:p>
        </p:txBody>
      </p:sp>
    </p:spTree>
    <p:extLst>
      <p:ext uri="{BB962C8B-B14F-4D97-AF65-F5344CB8AC3E}">
        <p14:creationId xmlns:p14="http://schemas.microsoft.com/office/powerpoint/2010/main" val="2534219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FB3511-8F3E-43DB-B5F2-EB83E3B482B0}"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F9AD13-486B-4F6D-B6AE-BAE9803DA402}" type="slidenum">
              <a:rPr lang="en-US" smtClean="0"/>
              <a:t>‹#›</a:t>
            </a:fld>
            <a:endParaRPr lang="en-US" dirty="0"/>
          </a:p>
        </p:txBody>
      </p:sp>
    </p:spTree>
    <p:extLst>
      <p:ext uri="{BB962C8B-B14F-4D97-AF65-F5344CB8AC3E}">
        <p14:creationId xmlns:p14="http://schemas.microsoft.com/office/powerpoint/2010/main" val="2211893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DD878-4158-4535-8D50-36FC6CCDCBF2}" type="datetimeFigureOut">
              <a:rPr lang="en-US" smtClean="0"/>
              <a:t>11/8/2023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4D9CA-9B1C-4141-9749-0606B1A65E32}" type="slidenum">
              <a:rPr lang="en-US" smtClean="0"/>
              <a:t>‹#›</a:t>
            </a:fld>
            <a:endParaRPr lang="en-US" dirty="0"/>
          </a:p>
        </p:txBody>
      </p:sp>
      <p:pic>
        <p:nvPicPr>
          <p:cNvPr id="7" name="Picture 6"/>
          <p:cNvPicPr>
            <a:picLocks noChangeAspect="1"/>
          </p:cNvPicPr>
          <p:nvPr userDrawn="1"/>
        </p:nvPicPr>
        <p:blipFill>
          <a:blip r:embed="rId10">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0" y="-18689"/>
            <a:ext cx="9144000" cy="6740165"/>
          </a:xfrm>
          <a:prstGeom prst="rect">
            <a:avLst/>
          </a:prstGeom>
        </p:spPr>
      </p:pic>
      <p:sp>
        <p:nvSpPr>
          <p:cNvPr id="11" name="TextBox 10"/>
          <p:cNvSpPr txBox="1"/>
          <p:nvPr userDrawn="1"/>
        </p:nvSpPr>
        <p:spPr>
          <a:xfrm>
            <a:off x="461689" y="219535"/>
            <a:ext cx="184731" cy="584775"/>
          </a:xfrm>
          <a:prstGeom prst="rect">
            <a:avLst/>
          </a:prstGeom>
          <a:noFill/>
        </p:spPr>
        <p:txBody>
          <a:bodyPr wrap="none" rtlCol="0">
            <a:spAutoFit/>
          </a:bodyPr>
          <a:lstStyle/>
          <a:p>
            <a:endParaRPr lang="en-US" sz="3200" b="1" dirty="0">
              <a:solidFill>
                <a:schemeClr val="bg1"/>
              </a:solidFill>
            </a:endParaRPr>
          </a:p>
        </p:txBody>
      </p:sp>
      <p:pic>
        <p:nvPicPr>
          <p:cNvPr id="8" name="Picture 7"/>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767825" y="141162"/>
            <a:ext cx="1251483" cy="1251483"/>
          </a:xfrm>
          <a:prstGeom prst="rect">
            <a:avLst/>
          </a:prstGeom>
        </p:spPr>
      </p:pic>
    </p:spTree>
    <p:extLst>
      <p:ext uri="{BB962C8B-B14F-4D97-AF65-F5344CB8AC3E}">
        <p14:creationId xmlns:p14="http://schemas.microsoft.com/office/powerpoint/2010/main" val="34176188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amp;ehk=bVPdU12iFZy7jp"/><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earnmoneyat.com/help/contact.ph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jpg&amp;ehk=U25PveUZFiu"/><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haidir.web.id/2013/04/trik-menebak-tanggal-lahir.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amp;ehk=1HYua1BdZV933u2mZTg1ZA&amp;r=0&amp;pid=OfficeInsert"/><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arkansasgopwing.blogspot.com/2014/01/a-lot-of-things-we-dont-need-from-dc.html"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2129" y="1494424"/>
            <a:ext cx="7772400" cy="2740119"/>
          </a:xfrm>
        </p:spPr>
        <p:txBody>
          <a:bodyPr>
            <a:noAutofit/>
          </a:bodyPr>
          <a:lstStyle/>
          <a:p>
            <a:pPr algn="ctr"/>
            <a:r>
              <a:rPr lang="en-US" dirty="0"/>
              <a:t>BCS 104</a:t>
            </a:r>
            <a:br>
              <a:rPr lang="en-US" dirty="0"/>
            </a:br>
            <a:br>
              <a:rPr lang="en-US" sz="2800" dirty="0"/>
            </a:br>
            <a:r>
              <a:rPr lang="en-US" dirty="0"/>
              <a:t>Contacting Units</a:t>
            </a:r>
          </a:p>
        </p:txBody>
      </p:sp>
      <p:sp>
        <p:nvSpPr>
          <p:cNvPr id="4" name="TextBox 2">
            <a:extLst>
              <a:ext uri="{FF2B5EF4-FFF2-40B4-BE49-F238E27FC236}">
                <a16:creationId xmlns:a16="http://schemas.microsoft.com/office/drawing/2014/main" id="{F1EC568F-F100-44E4-BBF4-48B0BC49F61A}"/>
              </a:ext>
            </a:extLst>
          </p:cNvPr>
          <p:cNvSpPr txBox="1"/>
          <p:nvPr/>
        </p:nvSpPr>
        <p:spPr>
          <a:xfrm>
            <a:off x="5388429" y="6003356"/>
            <a:ext cx="308610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solidFill>
                  <a:schemeClr val="bg1">
                    <a:lumMod val="65000"/>
                  </a:schemeClr>
                </a:solidFill>
              </a:rPr>
              <a:t>Revision date 4/1/2021</a:t>
            </a:r>
          </a:p>
        </p:txBody>
      </p:sp>
      <p:sp>
        <p:nvSpPr>
          <p:cNvPr id="3" name="TextBox 2">
            <a:extLst>
              <a:ext uri="{FF2B5EF4-FFF2-40B4-BE49-F238E27FC236}">
                <a16:creationId xmlns:a16="http://schemas.microsoft.com/office/drawing/2014/main" id="{9043291C-FB84-9AC6-33E7-1F76D554B8DF}"/>
              </a:ext>
            </a:extLst>
          </p:cNvPr>
          <p:cNvSpPr txBox="1"/>
          <p:nvPr/>
        </p:nvSpPr>
        <p:spPr>
          <a:xfrm>
            <a:off x="3782788" y="4934644"/>
            <a:ext cx="4376056" cy="461665"/>
          </a:xfrm>
          <a:prstGeom prst="rect">
            <a:avLst/>
          </a:prstGeom>
          <a:noFill/>
        </p:spPr>
        <p:txBody>
          <a:bodyPr wrap="square" rtlCol="0">
            <a:spAutoFit/>
          </a:bodyPr>
          <a:lstStyle/>
          <a:p>
            <a:r>
              <a:rPr lang="en-US" sz="2400" dirty="0"/>
              <a:t>Discussion Leader:  Rick Cordray</a:t>
            </a:r>
          </a:p>
        </p:txBody>
      </p:sp>
    </p:spTree>
    <p:extLst>
      <p:ext uri="{BB962C8B-B14F-4D97-AF65-F5344CB8AC3E}">
        <p14:creationId xmlns:p14="http://schemas.microsoft.com/office/powerpoint/2010/main" val="390930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A1F285-D97C-4ABF-8BBA-94B03724B5E2}"/>
              </a:ext>
            </a:extLst>
          </p:cNvPr>
          <p:cNvSpPr>
            <a:spLocks noGrp="1"/>
          </p:cNvSpPr>
          <p:nvPr>
            <p:ph idx="1"/>
          </p:nvPr>
        </p:nvSpPr>
        <p:spPr>
          <a:xfrm>
            <a:off x="492172" y="1771034"/>
            <a:ext cx="7886700" cy="4351338"/>
          </a:xfrm>
        </p:spPr>
        <p:txBody>
          <a:bodyPr>
            <a:normAutofit/>
          </a:bodyPr>
          <a:lstStyle/>
          <a:p>
            <a:r>
              <a:rPr lang="en-US" dirty="0"/>
              <a:t>Describe how the concept of unit service is demonstrated in frequent unit contacts</a:t>
            </a:r>
          </a:p>
          <a:p>
            <a:r>
              <a:rPr lang="en-US" dirty="0"/>
              <a:t>Identify ways to demonstrate good unit service as we serve as a coach/mentor and representative of the BSA</a:t>
            </a:r>
          </a:p>
          <a:p>
            <a:r>
              <a:rPr lang="en-US" dirty="0"/>
              <a:t>Explain the importance of using Commissioner Tools to record and manage unit contacts</a:t>
            </a:r>
          </a:p>
        </p:txBody>
      </p:sp>
      <p:sp>
        <p:nvSpPr>
          <p:cNvPr id="4" name="Title 1">
            <a:extLst>
              <a:ext uri="{FF2B5EF4-FFF2-40B4-BE49-F238E27FC236}">
                <a16:creationId xmlns:a16="http://schemas.microsoft.com/office/drawing/2014/main" id="{13801C98-4A5C-4707-9E91-2D9C76E7D5B5}"/>
              </a:ext>
            </a:extLst>
          </p:cNvPr>
          <p:cNvSpPr>
            <a:spLocks noGrp="1"/>
          </p:cNvSpPr>
          <p:nvPr>
            <p:ph type="title"/>
          </p:nvPr>
        </p:nvSpPr>
        <p:spPr/>
        <p:txBody>
          <a:bodyPr/>
          <a:lstStyle/>
          <a:p>
            <a:r>
              <a:rPr lang="en-US" dirty="0"/>
              <a:t>Course Objectives</a:t>
            </a:r>
          </a:p>
        </p:txBody>
      </p:sp>
    </p:spTree>
    <p:extLst>
      <p:ext uri="{BB962C8B-B14F-4D97-AF65-F5344CB8AC3E}">
        <p14:creationId xmlns:p14="http://schemas.microsoft.com/office/powerpoint/2010/main" val="107618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6296BB-8BB7-4FE7-901B-C25C9A827662}"/>
              </a:ext>
            </a:extLst>
          </p:cNvPr>
          <p:cNvSpPr txBox="1">
            <a:spLocks noChangeArrowheads="1"/>
          </p:cNvSpPr>
          <p:nvPr/>
        </p:nvSpPr>
        <p:spPr bwMode="auto">
          <a:xfrm>
            <a:off x="432358" y="2425405"/>
            <a:ext cx="8160731" cy="34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228600" indent="-228600" defTabSz="914400">
              <a:lnSpc>
                <a:spcPct val="90000"/>
              </a:lnSpc>
              <a:spcBef>
                <a:spcPts val="1000"/>
              </a:spcBef>
              <a:spcAft>
                <a:spcPts val="1200"/>
              </a:spcAft>
            </a:pPr>
            <a:r>
              <a:rPr lang="en-US" altLang="en-US" b="1" dirty="0">
                <a:latin typeface="+mn-lt"/>
                <a:ea typeface="+mn-ea"/>
              </a:rPr>
              <a:t>Supporting unit growth and retention</a:t>
            </a:r>
          </a:p>
          <a:p>
            <a:pPr marL="228600" indent="-228600" defTabSz="914400">
              <a:lnSpc>
                <a:spcPct val="90000"/>
              </a:lnSpc>
              <a:spcBef>
                <a:spcPts val="1000"/>
              </a:spcBef>
              <a:spcAft>
                <a:spcPts val="1200"/>
              </a:spcAft>
            </a:pPr>
            <a:r>
              <a:rPr lang="en-US" altLang="en-US" b="1" dirty="0">
                <a:latin typeface="+mn-lt"/>
                <a:ea typeface="+mn-ea"/>
              </a:rPr>
              <a:t>Contacting units </a:t>
            </a:r>
          </a:p>
          <a:p>
            <a:pPr marL="228600" indent="-228600" defTabSz="914400">
              <a:lnSpc>
                <a:spcPct val="90000"/>
              </a:lnSpc>
              <a:spcBef>
                <a:spcPts val="1000"/>
              </a:spcBef>
              <a:spcAft>
                <a:spcPts val="1200"/>
              </a:spcAft>
            </a:pPr>
            <a:r>
              <a:rPr lang="en-US" altLang="en-US" b="1" dirty="0">
                <a:latin typeface="+mn-lt"/>
                <a:ea typeface="+mn-ea"/>
              </a:rPr>
              <a:t>Linking unit needs</a:t>
            </a:r>
          </a:p>
          <a:p>
            <a:pPr marL="228600" indent="-228600" defTabSz="914400">
              <a:lnSpc>
                <a:spcPct val="90000"/>
              </a:lnSpc>
              <a:spcBef>
                <a:spcPts val="1000"/>
              </a:spcBef>
              <a:spcAft>
                <a:spcPts val="1200"/>
              </a:spcAft>
            </a:pPr>
            <a:r>
              <a:rPr lang="en-US" altLang="en-US" b="1" dirty="0">
                <a:latin typeface="+mn-lt"/>
                <a:ea typeface="+mn-ea"/>
              </a:rPr>
              <a:t>Supporting timely charter renewals</a:t>
            </a:r>
          </a:p>
          <a:p>
            <a:pPr marL="228600" indent="-228600" defTabSz="914400">
              <a:lnSpc>
                <a:spcPct val="90000"/>
              </a:lnSpc>
              <a:spcBef>
                <a:spcPts val="1000"/>
              </a:spcBef>
              <a:spcAft>
                <a:spcPts val="1200"/>
              </a:spcAft>
            </a:pPr>
            <a:r>
              <a:rPr lang="en-US" altLang="en-US" b="1" dirty="0">
                <a:latin typeface="+mn-lt"/>
                <a:ea typeface="+mn-ea"/>
              </a:rPr>
              <a:t>Supporting unit leaders</a:t>
            </a:r>
          </a:p>
        </p:txBody>
      </p:sp>
      <p:sp>
        <p:nvSpPr>
          <p:cNvPr id="3" name="Title 2">
            <a:extLst>
              <a:ext uri="{FF2B5EF4-FFF2-40B4-BE49-F238E27FC236}">
                <a16:creationId xmlns:a16="http://schemas.microsoft.com/office/drawing/2014/main" id="{9825EF6C-7C70-4C28-A7EA-9B73BEE44DBC}"/>
              </a:ext>
            </a:extLst>
          </p:cNvPr>
          <p:cNvSpPr>
            <a:spLocks noGrp="1"/>
          </p:cNvSpPr>
          <p:nvPr>
            <p:ph type="title"/>
          </p:nvPr>
        </p:nvSpPr>
        <p:spPr>
          <a:xfrm>
            <a:off x="628650" y="215497"/>
            <a:ext cx="6994121" cy="540961"/>
          </a:xfrm>
        </p:spPr>
        <p:txBody>
          <a:bodyPr/>
          <a:lstStyle/>
          <a:p>
            <a:r>
              <a:rPr lang="en-US" dirty="0"/>
              <a:t>Commissioner Objectives</a:t>
            </a:r>
          </a:p>
        </p:txBody>
      </p:sp>
    </p:spTree>
    <p:extLst>
      <p:ext uri="{BB962C8B-B14F-4D97-AF65-F5344CB8AC3E}">
        <p14:creationId xmlns:p14="http://schemas.microsoft.com/office/powerpoint/2010/main" val="1442007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369503" y="2423886"/>
            <a:ext cx="7773011" cy="3178627"/>
          </a:xfrm>
        </p:spPr>
        <p:txBody>
          <a:bodyPr>
            <a:normAutofit/>
          </a:bodyPr>
          <a:lstStyle/>
          <a:p>
            <a:pPr lvl="1" algn="ctr">
              <a:buNone/>
              <a:defRPr/>
            </a:pPr>
            <a:r>
              <a:rPr lang="en-US" sz="3600" dirty="0"/>
              <a:t>Contacting units and capturing in Commissioner Tools their strengths, needs, and a Unit Service Plan that enables continuing improvement.</a:t>
            </a:r>
          </a:p>
          <a:p>
            <a:pPr lvl="1" eaLnBrk="1" hangingPunct="1">
              <a:buFont typeface="Arial" panose="020B0604020202020204" pitchFamily="34" charset="0"/>
              <a:buNone/>
              <a:defRPr/>
            </a:pPr>
            <a:endParaRPr lang="en-US" altLang="en-US" dirty="0">
              <a:latin typeface="Helvetica" panose="020B0604020202020204" pitchFamily="34" charset="0"/>
              <a:ea typeface="ＭＳ Ｐゴシック" panose="020B0600070205080204" pitchFamily="34" charset="-128"/>
              <a:cs typeface="Helvetica" panose="020B0604020202020204" pitchFamily="34" charset="0"/>
            </a:endParaRPr>
          </a:p>
          <a:p>
            <a:pPr eaLnBrk="1" hangingPunct="1">
              <a:buFont typeface="Arial" panose="020B0604020202020204" pitchFamily="34" charset="0"/>
              <a:buNone/>
              <a:defRPr/>
            </a:pPr>
            <a:endParaRPr lang="en-US" altLang="en-US" dirty="0">
              <a:latin typeface="Helvetica" panose="020B0604020202020204" pitchFamily="34" charset="0"/>
              <a:ea typeface="ＭＳ Ｐゴシック" panose="020B0600070205080204" pitchFamily="34" charset="-128"/>
              <a:cs typeface="Helvetica" panose="020B0604020202020204" pitchFamily="34" charset="0"/>
            </a:endParaRPr>
          </a:p>
        </p:txBody>
      </p:sp>
      <p:sp>
        <p:nvSpPr>
          <p:cNvPr id="4" name="Title 2">
            <a:extLst>
              <a:ext uri="{FF2B5EF4-FFF2-40B4-BE49-F238E27FC236}">
                <a16:creationId xmlns:a16="http://schemas.microsoft.com/office/drawing/2014/main" id="{9825EF6C-7C70-4C28-A7EA-9B73BEE44DBC}"/>
              </a:ext>
            </a:extLst>
          </p:cNvPr>
          <p:cNvSpPr>
            <a:spLocks noGrp="1"/>
          </p:cNvSpPr>
          <p:nvPr>
            <p:ph type="title"/>
          </p:nvPr>
        </p:nvSpPr>
        <p:spPr>
          <a:xfrm>
            <a:off x="628650" y="215497"/>
            <a:ext cx="6994121" cy="540961"/>
          </a:xfrm>
        </p:spPr>
        <p:txBody>
          <a:bodyPr/>
          <a:lstStyle/>
          <a:p>
            <a:r>
              <a:rPr lang="en-US" dirty="0"/>
              <a:t>Focus of this Course</a:t>
            </a:r>
          </a:p>
        </p:txBody>
      </p:sp>
    </p:spTree>
    <p:extLst>
      <p:ext uri="{BB962C8B-B14F-4D97-AF65-F5344CB8AC3E}">
        <p14:creationId xmlns:p14="http://schemas.microsoft.com/office/powerpoint/2010/main" val="760710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913368" y="1994848"/>
            <a:ext cx="5851477" cy="214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marL="0" indent="0">
              <a:buNone/>
              <a:defRPr/>
            </a:pPr>
            <a:r>
              <a:rPr lang="en-US" b="1" dirty="0">
                <a:ea typeface="ヒラギノ角ゴ Pro W3"/>
              </a:rPr>
              <a:t>BSA has defined a </a:t>
            </a:r>
            <a:r>
              <a:rPr lang="en-US" b="1" u="sng" dirty="0">
                <a:ea typeface="ヒラギノ角ゴ Pro W3"/>
              </a:rPr>
              <a:t>unit contact</a:t>
            </a:r>
            <a:r>
              <a:rPr lang="en-US" b="1" dirty="0">
                <a:ea typeface="ヒラギノ角ゴ Pro W3"/>
              </a:rPr>
              <a:t> as “a meaningful exchange between a commissioner and 1 or more members of the unit.”</a:t>
            </a:r>
          </a:p>
        </p:txBody>
      </p:sp>
      <p:sp>
        <p:nvSpPr>
          <p:cNvPr id="6" name="Title 2">
            <a:extLst>
              <a:ext uri="{FF2B5EF4-FFF2-40B4-BE49-F238E27FC236}">
                <a16:creationId xmlns:a16="http://schemas.microsoft.com/office/drawing/2014/main" id="{9825EF6C-7C70-4C28-A7EA-9B73BEE44DBC}"/>
              </a:ext>
            </a:extLst>
          </p:cNvPr>
          <p:cNvSpPr>
            <a:spLocks noGrp="1"/>
          </p:cNvSpPr>
          <p:nvPr>
            <p:ph type="title"/>
          </p:nvPr>
        </p:nvSpPr>
        <p:spPr>
          <a:xfrm>
            <a:off x="628650" y="215497"/>
            <a:ext cx="6994121" cy="540961"/>
          </a:xfrm>
        </p:spPr>
        <p:txBody>
          <a:bodyPr/>
          <a:lstStyle/>
          <a:p>
            <a:r>
              <a:rPr lang="en-US" altLang="en-US" dirty="0"/>
              <a:t>What is a Unit Contact?</a:t>
            </a:r>
            <a:endParaRPr lang="en-US" dirty="0"/>
          </a:p>
        </p:txBody>
      </p:sp>
      <p:pic>
        <p:nvPicPr>
          <p:cNvPr id="7" name="Picture 6">
            <a:extLst>
              <a:ext uri="{FF2B5EF4-FFF2-40B4-BE49-F238E27FC236}">
                <a16:creationId xmlns:a16="http://schemas.microsoft.com/office/drawing/2014/main" id="{CA4AF37A-5917-4986-870D-DD1E23CEFB2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702406" y="3874014"/>
            <a:ext cx="2124878" cy="2124878"/>
          </a:xfrm>
          <a:prstGeom prst="rect">
            <a:avLst/>
          </a:prstGeom>
        </p:spPr>
      </p:pic>
    </p:spTree>
    <p:extLst>
      <p:ext uri="{BB962C8B-B14F-4D97-AF65-F5344CB8AC3E}">
        <p14:creationId xmlns:p14="http://schemas.microsoft.com/office/powerpoint/2010/main" val="550322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Box 1"/>
          <p:cNvSpPr txBox="1">
            <a:spLocks noChangeArrowheads="1"/>
          </p:cNvSpPr>
          <p:nvPr/>
        </p:nvSpPr>
        <p:spPr bwMode="auto">
          <a:xfrm>
            <a:off x="546275" y="2100163"/>
            <a:ext cx="789295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r>
              <a:rPr lang="en-US" b="1" dirty="0">
                <a:solidFill>
                  <a:srgbClr val="000000"/>
                </a:solidFill>
                <a:latin typeface="+mn-lt"/>
              </a:rPr>
              <a:t>To prepare youth to make ethical and moral choices over their lifetimes by instilling in them the values of the Scout Oath and Law.</a:t>
            </a:r>
            <a:endParaRPr lang="en-US" altLang="en-US" b="1" dirty="0">
              <a:latin typeface="+mn-lt"/>
            </a:endParaRPr>
          </a:p>
        </p:txBody>
      </p:sp>
      <p:pic>
        <p:nvPicPr>
          <p:cNvPr id="3" name="Picture 2">
            <a:extLst>
              <a:ext uri="{FF2B5EF4-FFF2-40B4-BE49-F238E27FC236}">
                <a16:creationId xmlns:a16="http://schemas.microsoft.com/office/drawing/2014/main" id="{D96314BA-9831-46F4-962F-759D2C3DB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1186" y="4684538"/>
            <a:ext cx="2257425" cy="1428750"/>
          </a:xfrm>
          <a:prstGeom prst="rect">
            <a:avLst/>
          </a:prstGeom>
        </p:spPr>
      </p:pic>
      <p:sp>
        <p:nvSpPr>
          <p:cNvPr id="4" name="Title 2">
            <a:extLst>
              <a:ext uri="{FF2B5EF4-FFF2-40B4-BE49-F238E27FC236}">
                <a16:creationId xmlns:a16="http://schemas.microsoft.com/office/drawing/2014/main" id="{9825EF6C-7C70-4C28-A7EA-9B73BEE44DBC}"/>
              </a:ext>
            </a:extLst>
          </p:cNvPr>
          <p:cNvSpPr>
            <a:spLocks noGrp="1"/>
          </p:cNvSpPr>
          <p:nvPr>
            <p:ph type="title"/>
          </p:nvPr>
        </p:nvSpPr>
        <p:spPr>
          <a:xfrm>
            <a:off x="628650" y="215497"/>
            <a:ext cx="6994121" cy="540961"/>
          </a:xfrm>
        </p:spPr>
        <p:txBody>
          <a:bodyPr/>
          <a:lstStyle/>
          <a:p>
            <a:r>
              <a:rPr lang="en-US" altLang="en-US" dirty="0"/>
              <a:t>Supporting Our Mission</a:t>
            </a:r>
            <a:endParaRPr lang="en-US" dirty="0"/>
          </a:p>
        </p:txBody>
      </p:sp>
    </p:spTree>
    <p:extLst>
      <p:ext uri="{BB962C8B-B14F-4D97-AF65-F5344CB8AC3E}">
        <p14:creationId xmlns:p14="http://schemas.microsoft.com/office/powerpoint/2010/main" val="189215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066800"/>
            <a:ext cx="8229600" cy="914400"/>
          </a:xfrm>
        </p:spPr>
        <p:txBody>
          <a:bodyPr/>
          <a:lstStyle/>
          <a:p>
            <a:pPr eaLnBrk="1" hangingPunct="1"/>
            <a:r>
              <a:rPr lang="en-US" altLang="en-US" b="1" dirty="0">
                <a:latin typeface="Helvetica" charset="0"/>
                <a:ea typeface="MS PGothic" charset="-128"/>
              </a:rPr>
              <a:t>Who makes unit contacts?</a:t>
            </a:r>
          </a:p>
        </p:txBody>
      </p:sp>
      <p:sp>
        <p:nvSpPr>
          <p:cNvPr id="2" name="Rectangle 1"/>
          <p:cNvSpPr/>
          <p:nvPr/>
        </p:nvSpPr>
        <p:spPr>
          <a:xfrm>
            <a:off x="1251857" y="2505891"/>
            <a:ext cx="5943600" cy="1569660"/>
          </a:xfrm>
          <a:prstGeom prst="rect">
            <a:avLst/>
          </a:prstGeom>
        </p:spPr>
        <p:txBody>
          <a:bodyPr wrap="square">
            <a:spAutoFit/>
          </a:bodyPr>
          <a:lstStyle/>
          <a:p>
            <a:pPr marL="571500" indent="-571500">
              <a:buFont typeface="Arial" charset="0"/>
              <a:buChar char="•"/>
              <a:defRPr/>
            </a:pPr>
            <a:r>
              <a:rPr lang="en-US" sz="3200" b="1" dirty="0">
                <a:ea typeface="ヒラギノ角ゴ Pro W3"/>
              </a:rPr>
              <a:t>Any commissioner</a:t>
            </a:r>
          </a:p>
          <a:p>
            <a:pPr marL="571500" indent="-571500">
              <a:buFont typeface="Arial" charset="0"/>
              <a:buChar char="•"/>
              <a:defRPr/>
            </a:pPr>
            <a:endParaRPr lang="en-US" sz="3200" b="1" dirty="0">
              <a:ea typeface="ヒラギノ角ゴ Pro W3"/>
            </a:endParaRPr>
          </a:p>
          <a:p>
            <a:pPr marL="571500" indent="-571500">
              <a:buFont typeface="Arial" charset="0"/>
              <a:buChar char="•"/>
              <a:defRPr/>
            </a:pPr>
            <a:r>
              <a:rPr lang="en-US" sz="3200" b="1" dirty="0">
                <a:ea typeface="ヒラギノ角ゴ Pro W3"/>
              </a:rPr>
              <a:t>Professional</a:t>
            </a:r>
          </a:p>
        </p:txBody>
      </p:sp>
      <p:sp>
        <p:nvSpPr>
          <p:cNvPr id="4" name="Title 2">
            <a:extLst>
              <a:ext uri="{FF2B5EF4-FFF2-40B4-BE49-F238E27FC236}">
                <a16:creationId xmlns:a16="http://schemas.microsoft.com/office/drawing/2014/main" id="{9825EF6C-7C70-4C28-A7EA-9B73BEE44DBC}"/>
              </a:ext>
            </a:extLst>
          </p:cNvPr>
          <p:cNvSpPr txBox="1">
            <a:spLocks/>
          </p:cNvSpPr>
          <p:nvPr/>
        </p:nvSpPr>
        <p:spPr>
          <a:xfrm>
            <a:off x="628650" y="215497"/>
            <a:ext cx="6994121"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dirty="0">
                <a:latin typeface="Helvetica" charset="0"/>
              </a:rPr>
              <a:t>Who Makes Unit Contacts?</a:t>
            </a:r>
            <a:endParaRPr lang="en-US" dirty="0"/>
          </a:p>
        </p:txBody>
      </p:sp>
      <p:pic>
        <p:nvPicPr>
          <p:cNvPr id="5" name="Picture 4">
            <a:extLst>
              <a:ext uri="{FF2B5EF4-FFF2-40B4-BE49-F238E27FC236}">
                <a16:creationId xmlns:a16="http://schemas.microsoft.com/office/drawing/2014/main" id="{F95793EF-9977-461F-A744-7342262BF4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6663" y="3195945"/>
            <a:ext cx="1980632" cy="2468076"/>
          </a:xfrm>
          <a:prstGeom prst="rect">
            <a:avLst/>
          </a:prstGeom>
        </p:spPr>
      </p:pic>
    </p:spTree>
    <p:extLst>
      <p:ext uri="{BB962C8B-B14F-4D97-AF65-F5344CB8AC3E}">
        <p14:creationId xmlns:p14="http://schemas.microsoft.com/office/powerpoint/2010/main" val="27087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182880"/>
            <a:ext cx="8229600" cy="840475"/>
          </a:xfrm>
        </p:spPr>
        <p:txBody>
          <a:bodyPr/>
          <a:lstStyle/>
          <a:p>
            <a:pPr eaLnBrk="1" hangingPunct="1"/>
            <a:r>
              <a:rPr lang="en-US" altLang="en-US" sz="3500" b="1" dirty="0">
                <a:ea typeface="MS PGothic" charset="-128"/>
              </a:rPr>
              <a:t>Where and How are Unit </a:t>
            </a:r>
            <a:r>
              <a:rPr lang="en-US" altLang="en-US" sz="3500" dirty="0">
                <a:ea typeface="MS PGothic" charset="-128"/>
              </a:rPr>
              <a:t>C</a:t>
            </a:r>
            <a:r>
              <a:rPr lang="en-US" altLang="en-US" sz="3500" b="1" dirty="0">
                <a:ea typeface="MS PGothic" charset="-128"/>
              </a:rPr>
              <a:t>ontacts </a:t>
            </a:r>
            <a:r>
              <a:rPr lang="en-US" altLang="en-US" sz="3500" dirty="0">
                <a:ea typeface="MS PGothic" charset="-128"/>
              </a:rPr>
              <a:t>M</a:t>
            </a:r>
            <a:r>
              <a:rPr lang="en-US" altLang="en-US" sz="3500" b="1" dirty="0">
                <a:ea typeface="MS PGothic" charset="-128"/>
              </a:rPr>
              <a:t>ade?</a:t>
            </a:r>
          </a:p>
        </p:txBody>
      </p:sp>
      <p:sp>
        <p:nvSpPr>
          <p:cNvPr id="2" name="Rectangle 1"/>
          <p:cNvSpPr/>
          <p:nvPr/>
        </p:nvSpPr>
        <p:spPr>
          <a:xfrm>
            <a:off x="439276" y="1529459"/>
            <a:ext cx="7086600" cy="4462760"/>
          </a:xfrm>
          <a:prstGeom prst="rect">
            <a:avLst/>
          </a:prstGeom>
        </p:spPr>
        <p:txBody>
          <a:bodyPr wrap="square">
            <a:spAutoFit/>
          </a:bodyPr>
          <a:lstStyle/>
          <a:p>
            <a:pPr marL="285750" lvl="1" indent="-285750">
              <a:spcAft>
                <a:spcPts val="1200"/>
              </a:spcAft>
              <a:buFont typeface="Arial" charset="0"/>
              <a:buChar char="•"/>
            </a:pPr>
            <a:r>
              <a:rPr lang="en-US" altLang="en-US" sz="3200" b="1" baseline="0" dirty="0">
                <a:ea typeface="MS PGothic" charset="-128"/>
                <a:cs typeface="Helvetica" charset="0"/>
              </a:rPr>
              <a:t>Visit to a unit meeting</a:t>
            </a:r>
          </a:p>
          <a:p>
            <a:pPr marL="285750" lvl="1" indent="-285750">
              <a:spcAft>
                <a:spcPts val="1200"/>
              </a:spcAft>
              <a:buFont typeface="Arial" charset="0"/>
              <a:buChar char="•"/>
            </a:pPr>
            <a:r>
              <a:rPr lang="en-US" altLang="en-US" sz="3200" b="1" baseline="0" dirty="0">
                <a:ea typeface="MS PGothic" charset="-128"/>
                <a:cs typeface="Helvetica" charset="0"/>
              </a:rPr>
              <a:t>Visit to a committee meeting</a:t>
            </a:r>
          </a:p>
          <a:p>
            <a:pPr marL="285750" lvl="1" indent="-285750">
              <a:spcAft>
                <a:spcPts val="1200"/>
              </a:spcAft>
              <a:buFont typeface="Arial" charset="0"/>
              <a:buChar char="•"/>
            </a:pPr>
            <a:r>
              <a:rPr lang="en-US" sz="3200" b="1" dirty="0">
                <a:ea typeface="ヒラギノ角ゴ Pro W3"/>
              </a:rPr>
              <a:t>Visit to a unit activity</a:t>
            </a:r>
          </a:p>
          <a:p>
            <a:pPr marL="285750" lvl="1" indent="-285750">
              <a:spcAft>
                <a:spcPts val="1200"/>
              </a:spcAft>
              <a:buFont typeface="Arial" charset="0"/>
              <a:buChar char="•"/>
            </a:pPr>
            <a:r>
              <a:rPr lang="en-US" sz="3200" b="1" baseline="0" dirty="0">
                <a:ea typeface="ヒラギノ角ゴ Pro W3"/>
                <a:cs typeface="Helvetica" charset="0"/>
              </a:rPr>
              <a:t>Individual contact </a:t>
            </a:r>
          </a:p>
          <a:p>
            <a:pPr marL="285750" lvl="1" indent="-285750">
              <a:spcAft>
                <a:spcPts val="1200"/>
              </a:spcAft>
              <a:buFont typeface="Arial" charset="0"/>
              <a:buChar char="•"/>
            </a:pPr>
            <a:r>
              <a:rPr lang="en-US" sz="3200" b="1" baseline="0" dirty="0">
                <a:ea typeface="ヒラギノ角ゴ Pro W3"/>
                <a:cs typeface="Helvetica" charset="0"/>
              </a:rPr>
              <a:t>A meaningful phone conversation </a:t>
            </a:r>
          </a:p>
          <a:p>
            <a:pPr marL="285750" lvl="1" indent="-285750">
              <a:spcAft>
                <a:spcPts val="1200"/>
              </a:spcAft>
              <a:buFont typeface="Arial" charset="0"/>
              <a:buChar char="•"/>
            </a:pPr>
            <a:r>
              <a:rPr lang="en-US" sz="3200" b="1" dirty="0">
                <a:ea typeface="ヒラギノ角ゴ Pro W3"/>
                <a:cs typeface="Helvetica" charset="0"/>
              </a:rPr>
              <a:t>E</a:t>
            </a:r>
            <a:r>
              <a:rPr lang="en-US" sz="3200" b="1" baseline="0" dirty="0">
                <a:ea typeface="ヒラギノ角ゴ Pro W3"/>
                <a:cs typeface="Helvetica" charset="0"/>
              </a:rPr>
              <a:t>mail exchange</a:t>
            </a:r>
          </a:p>
          <a:p>
            <a:pPr marL="285750" lvl="1" indent="-285750">
              <a:spcAft>
                <a:spcPts val="1200"/>
              </a:spcAft>
              <a:buFont typeface="Arial" charset="0"/>
              <a:buChar char="•"/>
            </a:pPr>
            <a:r>
              <a:rPr lang="en-US" sz="3200" b="1" dirty="0">
                <a:ea typeface="ヒラギノ角ゴ Pro W3"/>
                <a:cs typeface="Helvetica" charset="0"/>
              </a:rPr>
              <a:t>Text messages</a:t>
            </a:r>
            <a:endParaRPr lang="en-US" sz="3200" b="1" baseline="0" dirty="0">
              <a:ea typeface="MS PGothic" charset="-128"/>
              <a:cs typeface="Helvetica" charset="0"/>
            </a:endParaRPr>
          </a:p>
        </p:txBody>
      </p:sp>
      <p:pic>
        <p:nvPicPr>
          <p:cNvPr id="5" name="Picture 4"/>
          <p:cNvPicPr>
            <a:picLocks noChangeAspect="1"/>
          </p:cNvPicPr>
          <p:nvPr/>
        </p:nvPicPr>
        <p:blipFill>
          <a:blip r:embed="rId3"/>
          <a:stretch>
            <a:fillRect/>
          </a:stretch>
        </p:blipFill>
        <p:spPr>
          <a:xfrm>
            <a:off x="6338051" y="4843511"/>
            <a:ext cx="1293199" cy="1373522"/>
          </a:xfrm>
          <a:prstGeom prst="rect">
            <a:avLst/>
          </a:prstGeom>
        </p:spPr>
      </p:pic>
      <p:pic>
        <p:nvPicPr>
          <p:cNvPr id="6" name="Picture 5">
            <a:extLst>
              <a:ext uri="{FF2B5EF4-FFF2-40B4-BE49-F238E27FC236}">
                <a16:creationId xmlns:a16="http://schemas.microsoft.com/office/drawing/2014/main" id="{577CA107-25CE-45DE-959D-67156DDBAE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6466" y="1778125"/>
            <a:ext cx="1700968" cy="1700968"/>
          </a:xfrm>
          <a:prstGeom prst="rect">
            <a:avLst/>
          </a:prstGeom>
        </p:spPr>
      </p:pic>
    </p:spTree>
    <p:extLst>
      <p:ext uri="{BB962C8B-B14F-4D97-AF65-F5344CB8AC3E}">
        <p14:creationId xmlns:p14="http://schemas.microsoft.com/office/powerpoint/2010/main" val="81862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101222"/>
            <a:ext cx="8229600" cy="881417"/>
          </a:xfrm>
        </p:spPr>
        <p:txBody>
          <a:bodyPr/>
          <a:lstStyle/>
          <a:p>
            <a:pPr eaLnBrk="1" hangingPunct="1"/>
            <a:r>
              <a:rPr lang="en-US" altLang="en-US" sz="3200" b="1" dirty="0">
                <a:latin typeface="Helvetica" charset="0"/>
                <a:ea typeface="MS PGothic" charset="-128"/>
              </a:rPr>
              <a:t>When to Make / Frequency of </a:t>
            </a:r>
            <a:r>
              <a:rPr lang="en-US" altLang="en-US" sz="3200" dirty="0">
                <a:latin typeface="Helvetica" charset="0"/>
                <a:ea typeface="MS PGothic" charset="-128"/>
              </a:rPr>
              <a:t>C</a:t>
            </a:r>
            <a:r>
              <a:rPr lang="en-US" altLang="en-US" sz="3200" b="1" dirty="0">
                <a:latin typeface="Helvetica" charset="0"/>
                <a:ea typeface="MS PGothic" charset="-128"/>
              </a:rPr>
              <a:t>ontacts?</a:t>
            </a:r>
          </a:p>
        </p:txBody>
      </p:sp>
      <p:sp>
        <p:nvSpPr>
          <p:cNvPr id="2" name="Rectangle 1"/>
          <p:cNvSpPr/>
          <p:nvPr/>
        </p:nvSpPr>
        <p:spPr>
          <a:xfrm>
            <a:off x="485589" y="2257377"/>
            <a:ext cx="6616960" cy="2893100"/>
          </a:xfrm>
          <a:prstGeom prst="rect">
            <a:avLst/>
          </a:prstGeom>
        </p:spPr>
        <p:txBody>
          <a:bodyPr wrap="square">
            <a:spAutoFit/>
          </a:bodyPr>
          <a:lstStyle/>
          <a:p>
            <a:pPr marL="285750" lvl="1" indent="-285750">
              <a:spcAft>
                <a:spcPts val="1200"/>
              </a:spcAft>
              <a:buFont typeface="Arial" charset="0"/>
              <a:buChar char="•"/>
            </a:pPr>
            <a:r>
              <a:rPr lang="en-US" altLang="en-US" sz="3200" b="1" baseline="0" dirty="0">
                <a:ea typeface="MS PGothic" charset="-128"/>
                <a:cs typeface="Helvetica" charset="0"/>
              </a:rPr>
              <a:t>Make as many contacts as needed</a:t>
            </a:r>
          </a:p>
          <a:p>
            <a:pPr marL="285750" lvl="1" indent="-285750">
              <a:spcAft>
                <a:spcPts val="1200"/>
              </a:spcAft>
              <a:buFont typeface="Arial" charset="0"/>
              <a:buChar char="•"/>
            </a:pPr>
            <a:r>
              <a:rPr lang="en-US" altLang="en-US" sz="3200" b="1" baseline="0" dirty="0">
                <a:ea typeface="MS PGothic" charset="-128"/>
                <a:cs typeface="Helvetica" charset="0"/>
              </a:rPr>
              <a:t>Recommend at least monthly</a:t>
            </a:r>
          </a:p>
          <a:p>
            <a:pPr marL="285750" lvl="1" indent="-285750">
              <a:spcAft>
                <a:spcPts val="1200"/>
              </a:spcAft>
              <a:buFont typeface="Arial" charset="0"/>
              <a:buChar char="•"/>
            </a:pPr>
            <a:r>
              <a:rPr lang="en-US" sz="3200" b="1" baseline="0" dirty="0">
                <a:ea typeface="ヒラギノ角ゴ Pro W3"/>
                <a:cs typeface="Helvetica" charset="0"/>
              </a:rPr>
              <a:t>Prioritize contacts based on need</a:t>
            </a:r>
            <a:endParaRPr lang="en-US" sz="3200" b="1" baseline="0" dirty="0">
              <a:ea typeface="MS PGothic" charset="-128"/>
              <a:cs typeface="Helvetica" charset="0"/>
            </a:endParaRPr>
          </a:p>
          <a:p>
            <a:pPr marL="0" lvl="1"/>
            <a:endParaRPr lang="en-US" altLang="en-US" sz="2800" b="0" baseline="0" dirty="0">
              <a:latin typeface="Helvetica" charset="0"/>
              <a:ea typeface="MS PGothic" charset="-128"/>
              <a:cs typeface="Helvetica" charset="0"/>
            </a:endParaRPr>
          </a:p>
          <a:p>
            <a:pPr marL="285750" lvl="1" indent="-285750">
              <a:buFont typeface="Arial" charset="0"/>
              <a:buChar char="•"/>
            </a:pPr>
            <a:endParaRPr lang="en-US" sz="2800" b="0" baseline="0" dirty="0">
              <a:latin typeface="Helvetica" charset="0"/>
              <a:ea typeface="MS PGothic" charset="-128"/>
              <a:cs typeface="Helvetica" charset="0"/>
            </a:endParaRPr>
          </a:p>
        </p:txBody>
      </p:sp>
      <p:pic>
        <p:nvPicPr>
          <p:cNvPr id="4" name="Picture 3">
            <a:extLst>
              <a:ext uri="{FF2B5EF4-FFF2-40B4-BE49-F238E27FC236}">
                <a16:creationId xmlns:a16="http://schemas.microsoft.com/office/drawing/2014/main" id="{1DCBFC43-0537-4AD6-84BE-E232B4C089A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94060" y="4762941"/>
            <a:ext cx="1735540" cy="1301655"/>
          </a:xfrm>
          <a:prstGeom prst="rect">
            <a:avLst/>
          </a:prstGeom>
        </p:spPr>
      </p:pic>
    </p:spTree>
    <p:extLst>
      <p:ext uri="{BB962C8B-B14F-4D97-AF65-F5344CB8AC3E}">
        <p14:creationId xmlns:p14="http://schemas.microsoft.com/office/powerpoint/2010/main" val="11589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825EF6C-7C70-4C28-A7EA-9B73BEE44DBC}"/>
              </a:ext>
            </a:extLst>
          </p:cNvPr>
          <p:cNvSpPr txBox="1">
            <a:spLocks/>
          </p:cNvSpPr>
          <p:nvPr/>
        </p:nvSpPr>
        <p:spPr>
          <a:xfrm>
            <a:off x="83480" y="255896"/>
            <a:ext cx="7704657"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dirty="0"/>
              <a:t>Some Basic Ground Rules for Unit Visits</a:t>
            </a:r>
          </a:p>
        </p:txBody>
      </p:sp>
      <p:sp>
        <p:nvSpPr>
          <p:cNvPr id="6" name="TextBox 5"/>
          <p:cNvSpPr txBox="1">
            <a:spLocks noChangeArrowheads="1"/>
          </p:cNvSpPr>
          <p:nvPr/>
        </p:nvSpPr>
        <p:spPr bwMode="auto">
          <a:xfrm>
            <a:off x="758225" y="2540488"/>
            <a:ext cx="7489663"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ts val="0"/>
              </a:spcBef>
              <a:spcAft>
                <a:spcPts val="1200"/>
              </a:spcAft>
            </a:pPr>
            <a:r>
              <a:rPr lang="en-US" altLang="en-US" b="1" dirty="0">
                <a:latin typeface="+mn-lt"/>
                <a:cs typeface="Helvetica" charset="0"/>
              </a:rPr>
              <a:t> Call in advance</a:t>
            </a:r>
          </a:p>
          <a:p>
            <a:pPr>
              <a:spcBef>
                <a:spcPts val="0"/>
              </a:spcBef>
              <a:spcAft>
                <a:spcPts val="1200"/>
              </a:spcAft>
            </a:pPr>
            <a:r>
              <a:rPr lang="en-US" altLang="en-US" b="1" dirty="0">
                <a:latin typeface="+mn-lt"/>
                <a:cs typeface="Helvetica" charset="0"/>
              </a:rPr>
              <a:t> Visit the entire meeting</a:t>
            </a:r>
          </a:p>
          <a:p>
            <a:pPr>
              <a:spcBef>
                <a:spcPts val="0"/>
              </a:spcBef>
              <a:spcAft>
                <a:spcPts val="1200"/>
              </a:spcAft>
            </a:pPr>
            <a:r>
              <a:rPr lang="en-US" altLang="en-US" b="1" dirty="0">
                <a:latin typeface="+mn-lt"/>
                <a:cs typeface="Helvetica" charset="0"/>
              </a:rPr>
              <a:t> Should not participate in the meeting</a:t>
            </a:r>
          </a:p>
          <a:p>
            <a:pPr>
              <a:spcBef>
                <a:spcPts val="0"/>
              </a:spcBef>
              <a:spcAft>
                <a:spcPts val="1200"/>
              </a:spcAft>
            </a:pPr>
            <a:r>
              <a:rPr lang="en-US" altLang="en-US" b="1" dirty="0">
                <a:latin typeface="+mn-lt"/>
                <a:cs typeface="Helvetica" charset="0"/>
              </a:rPr>
              <a:t> Full and proper uniforms are to be worn</a:t>
            </a:r>
          </a:p>
        </p:txBody>
      </p:sp>
    </p:spTree>
    <p:extLst>
      <p:ext uri="{BB962C8B-B14F-4D97-AF65-F5344CB8AC3E}">
        <p14:creationId xmlns:p14="http://schemas.microsoft.com/office/powerpoint/2010/main" val="1037704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066800"/>
            <a:ext cx="8229600" cy="914400"/>
          </a:xfrm>
        </p:spPr>
        <p:txBody>
          <a:bodyPr/>
          <a:lstStyle/>
          <a:p>
            <a:pPr eaLnBrk="1" hangingPunct="1"/>
            <a:r>
              <a:rPr lang="en-US" altLang="en-US" b="1" dirty="0">
                <a:latin typeface="Helvetica" charset="0"/>
                <a:ea typeface="MS PGothic" charset="-128"/>
              </a:rPr>
              <a:t>Who makes unit contacts?</a:t>
            </a:r>
          </a:p>
        </p:txBody>
      </p:sp>
      <p:sp>
        <p:nvSpPr>
          <p:cNvPr id="4" name="Title 2">
            <a:extLst>
              <a:ext uri="{FF2B5EF4-FFF2-40B4-BE49-F238E27FC236}">
                <a16:creationId xmlns:a16="http://schemas.microsoft.com/office/drawing/2014/main" id="{9825EF6C-7C70-4C28-A7EA-9B73BEE44DBC}"/>
              </a:ext>
            </a:extLst>
          </p:cNvPr>
          <p:cNvSpPr txBox="1">
            <a:spLocks/>
          </p:cNvSpPr>
          <p:nvPr/>
        </p:nvSpPr>
        <p:spPr>
          <a:xfrm>
            <a:off x="710536" y="228600"/>
            <a:ext cx="6994121"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dirty="0">
                <a:latin typeface="Helvetica" charset="0"/>
              </a:rPr>
              <a:t>Contact Do’s and Don’ts</a:t>
            </a:r>
          </a:p>
        </p:txBody>
      </p:sp>
      <p:pic>
        <p:nvPicPr>
          <p:cNvPr id="5" name="Picture 4">
            <a:extLst>
              <a:ext uri="{FF2B5EF4-FFF2-40B4-BE49-F238E27FC236}">
                <a16:creationId xmlns:a16="http://schemas.microsoft.com/office/drawing/2014/main" id="{44AD504D-C29B-4BFA-972C-3D3576ED361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49738" y="3104865"/>
            <a:ext cx="6876835" cy="1685499"/>
          </a:xfrm>
          <a:prstGeom prst="rect">
            <a:avLst/>
          </a:prstGeom>
        </p:spPr>
      </p:pic>
    </p:spTree>
    <p:extLst>
      <p:ext uri="{BB962C8B-B14F-4D97-AF65-F5344CB8AC3E}">
        <p14:creationId xmlns:p14="http://schemas.microsoft.com/office/powerpoint/2010/main" val="920444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825EF6C-7C70-4C28-A7EA-9B73BEE44DBC}"/>
              </a:ext>
            </a:extLst>
          </p:cNvPr>
          <p:cNvSpPr txBox="1">
            <a:spLocks/>
          </p:cNvSpPr>
          <p:nvPr/>
        </p:nvSpPr>
        <p:spPr>
          <a:xfrm>
            <a:off x="83480" y="255896"/>
            <a:ext cx="7704657"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sz="3200" dirty="0"/>
              <a:t>Building Relationships with our Units</a:t>
            </a:r>
          </a:p>
        </p:txBody>
      </p:sp>
      <p:sp>
        <p:nvSpPr>
          <p:cNvPr id="6" name="TextBox 5"/>
          <p:cNvSpPr txBox="1">
            <a:spLocks noChangeArrowheads="1"/>
          </p:cNvSpPr>
          <p:nvPr/>
        </p:nvSpPr>
        <p:spPr bwMode="auto">
          <a:xfrm>
            <a:off x="465617" y="2032269"/>
            <a:ext cx="782427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ts val="0"/>
              </a:spcBef>
              <a:buNone/>
            </a:pPr>
            <a:r>
              <a:rPr lang="en-US" b="1" dirty="0"/>
              <a:t>Our success supporting a unit depends on a healthy and trusting relationship with the unit’s leadership. </a:t>
            </a:r>
            <a:endParaRPr lang="en-US" altLang="en-US" b="1" dirty="0">
              <a:latin typeface="+mn-lt"/>
              <a:cs typeface="Helvetica" charset="0"/>
            </a:endParaRPr>
          </a:p>
        </p:txBody>
      </p:sp>
      <p:sp>
        <p:nvSpPr>
          <p:cNvPr id="5" name="TextBox 4"/>
          <p:cNvSpPr txBox="1">
            <a:spLocks noChangeArrowheads="1"/>
          </p:cNvSpPr>
          <p:nvPr/>
        </p:nvSpPr>
        <p:spPr bwMode="auto">
          <a:xfrm>
            <a:off x="465617" y="4298732"/>
            <a:ext cx="782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ts val="0"/>
              </a:spcBef>
              <a:buNone/>
            </a:pPr>
            <a:r>
              <a:rPr lang="en-US" b="1" dirty="0"/>
              <a:t>What are some things people value in a relationship?</a:t>
            </a:r>
            <a:endParaRPr lang="en-US" altLang="en-US" b="1" dirty="0">
              <a:latin typeface="+mn-lt"/>
              <a:cs typeface="Helvetica" charset="0"/>
            </a:endParaRPr>
          </a:p>
        </p:txBody>
      </p:sp>
    </p:spTree>
    <p:extLst>
      <p:ext uri="{BB962C8B-B14F-4D97-AF65-F5344CB8AC3E}">
        <p14:creationId xmlns:p14="http://schemas.microsoft.com/office/powerpoint/2010/main" val="746105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 10 Relationship Values</a:t>
            </a:r>
          </a:p>
        </p:txBody>
      </p:sp>
      <p:sp>
        <p:nvSpPr>
          <p:cNvPr id="3" name="Content Placeholder 2"/>
          <p:cNvSpPr>
            <a:spLocks noGrp="1"/>
          </p:cNvSpPr>
          <p:nvPr>
            <p:ph idx="1"/>
          </p:nvPr>
        </p:nvSpPr>
        <p:spPr>
          <a:xfrm>
            <a:off x="156935" y="1517196"/>
            <a:ext cx="7886700" cy="1240518"/>
          </a:xfrm>
        </p:spPr>
        <p:txBody>
          <a:bodyPr>
            <a:normAutofit/>
          </a:bodyPr>
          <a:lstStyle/>
          <a:p>
            <a:pPr marL="0" indent="0">
              <a:buNone/>
            </a:pPr>
            <a:r>
              <a:rPr lang="en-US" sz="3600" dirty="0"/>
              <a:t>The top 10 values people want in a relationship?</a:t>
            </a:r>
          </a:p>
        </p:txBody>
      </p:sp>
      <p:sp>
        <p:nvSpPr>
          <p:cNvPr id="4" name="TextBox 3"/>
          <p:cNvSpPr txBox="1"/>
          <p:nvPr/>
        </p:nvSpPr>
        <p:spPr>
          <a:xfrm>
            <a:off x="235857" y="2902857"/>
            <a:ext cx="4535714" cy="523220"/>
          </a:xfrm>
          <a:prstGeom prst="rect">
            <a:avLst/>
          </a:prstGeom>
          <a:noFill/>
        </p:spPr>
        <p:txBody>
          <a:bodyPr wrap="square" rtlCol="0">
            <a:spAutoFit/>
          </a:bodyPr>
          <a:lstStyle/>
          <a:p>
            <a:r>
              <a:rPr lang="en-US" sz="2800" b="1" dirty="0"/>
              <a:t>Appreciate people’s worth</a:t>
            </a:r>
          </a:p>
        </p:txBody>
      </p:sp>
      <p:sp>
        <p:nvSpPr>
          <p:cNvPr id="5" name="TextBox 4"/>
          <p:cNvSpPr txBox="1"/>
          <p:nvPr/>
        </p:nvSpPr>
        <p:spPr>
          <a:xfrm>
            <a:off x="235857" y="3551464"/>
            <a:ext cx="2095461" cy="523220"/>
          </a:xfrm>
          <a:prstGeom prst="rect">
            <a:avLst/>
          </a:prstGeom>
          <a:noFill/>
        </p:spPr>
        <p:txBody>
          <a:bodyPr wrap="square" rtlCol="0">
            <a:spAutoFit/>
          </a:bodyPr>
          <a:lstStyle/>
          <a:p>
            <a:r>
              <a:rPr lang="en-US" sz="2800" b="1" dirty="0"/>
              <a:t>Empathetic</a:t>
            </a:r>
          </a:p>
        </p:txBody>
      </p:sp>
      <p:sp>
        <p:nvSpPr>
          <p:cNvPr id="6" name="TextBox 5"/>
          <p:cNvSpPr txBox="1"/>
          <p:nvPr/>
        </p:nvSpPr>
        <p:spPr>
          <a:xfrm>
            <a:off x="235857" y="4200071"/>
            <a:ext cx="3701817" cy="523220"/>
          </a:xfrm>
          <a:prstGeom prst="rect">
            <a:avLst/>
          </a:prstGeom>
          <a:noFill/>
        </p:spPr>
        <p:txBody>
          <a:bodyPr wrap="square" rtlCol="0">
            <a:spAutoFit/>
          </a:bodyPr>
          <a:lstStyle/>
          <a:p>
            <a:r>
              <a:rPr lang="en-US" sz="2800" b="1" dirty="0"/>
              <a:t>Communicate openly</a:t>
            </a:r>
          </a:p>
        </p:txBody>
      </p:sp>
      <p:sp>
        <p:nvSpPr>
          <p:cNvPr id="7" name="TextBox 6"/>
          <p:cNvSpPr txBox="1"/>
          <p:nvPr/>
        </p:nvSpPr>
        <p:spPr>
          <a:xfrm>
            <a:off x="235858" y="4848678"/>
            <a:ext cx="1234618" cy="523220"/>
          </a:xfrm>
          <a:prstGeom prst="rect">
            <a:avLst/>
          </a:prstGeom>
          <a:noFill/>
        </p:spPr>
        <p:txBody>
          <a:bodyPr wrap="square" rtlCol="0">
            <a:spAutoFit/>
          </a:bodyPr>
          <a:lstStyle/>
          <a:p>
            <a:r>
              <a:rPr lang="en-US" sz="2800" b="1" dirty="0"/>
              <a:t>Listen</a:t>
            </a:r>
          </a:p>
        </p:txBody>
      </p:sp>
      <p:sp>
        <p:nvSpPr>
          <p:cNvPr id="8" name="TextBox 7"/>
          <p:cNvSpPr txBox="1"/>
          <p:nvPr/>
        </p:nvSpPr>
        <p:spPr>
          <a:xfrm>
            <a:off x="5479145" y="5500209"/>
            <a:ext cx="2557543" cy="523220"/>
          </a:xfrm>
          <a:prstGeom prst="rect">
            <a:avLst/>
          </a:prstGeom>
          <a:noFill/>
        </p:spPr>
        <p:txBody>
          <a:bodyPr wrap="square" rtlCol="0">
            <a:spAutoFit/>
          </a:bodyPr>
          <a:lstStyle/>
          <a:p>
            <a:r>
              <a:rPr lang="en-US" sz="2800" b="1" dirty="0"/>
              <a:t>People person</a:t>
            </a:r>
          </a:p>
        </p:txBody>
      </p:sp>
      <p:sp>
        <p:nvSpPr>
          <p:cNvPr id="9" name="TextBox 8"/>
          <p:cNvSpPr txBox="1"/>
          <p:nvPr/>
        </p:nvSpPr>
        <p:spPr>
          <a:xfrm>
            <a:off x="5479147" y="2902856"/>
            <a:ext cx="1532558" cy="523220"/>
          </a:xfrm>
          <a:prstGeom prst="rect">
            <a:avLst/>
          </a:prstGeom>
          <a:noFill/>
        </p:spPr>
        <p:txBody>
          <a:bodyPr wrap="square" rtlCol="0">
            <a:spAutoFit/>
          </a:bodyPr>
          <a:lstStyle/>
          <a:p>
            <a:r>
              <a:rPr lang="en-US" sz="2800" b="1" dirty="0"/>
              <a:t>Positive</a:t>
            </a:r>
          </a:p>
        </p:txBody>
      </p:sp>
      <p:sp>
        <p:nvSpPr>
          <p:cNvPr id="10" name="TextBox 9"/>
          <p:cNvSpPr txBox="1"/>
          <p:nvPr/>
        </p:nvSpPr>
        <p:spPr>
          <a:xfrm>
            <a:off x="5479147" y="3551463"/>
            <a:ext cx="1555738" cy="523220"/>
          </a:xfrm>
          <a:prstGeom prst="rect">
            <a:avLst/>
          </a:prstGeom>
          <a:noFill/>
        </p:spPr>
        <p:txBody>
          <a:bodyPr wrap="square" rtlCol="0">
            <a:spAutoFit/>
          </a:bodyPr>
          <a:lstStyle/>
          <a:p>
            <a:r>
              <a:rPr lang="en-US" sz="2800" b="1" dirty="0"/>
              <a:t>Reliable</a:t>
            </a:r>
          </a:p>
        </p:txBody>
      </p:sp>
      <p:sp>
        <p:nvSpPr>
          <p:cNvPr id="11" name="TextBox 10"/>
          <p:cNvSpPr txBox="1"/>
          <p:nvPr/>
        </p:nvSpPr>
        <p:spPr>
          <a:xfrm>
            <a:off x="5479147" y="4848677"/>
            <a:ext cx="2238496" cy="523220"/>
          </a:xfrm>
          <a:prstGeom prst="rect">
            <a:avLst/>
          </a:prstGeom>
          <a:noFill/>
        </p:spPr>
        <p:txBody>
          <a:bodyPr wrap="square" rtlCol="0">
            <a:spAutoFit/>
          </a:bodyPr>
          <a:lstStyle/>
          <a:p>
            <a:r>
              <a:rPr lang="en-US" sz="2800" b="1" dirty="0"/>
              <a:t>Trustworthy</a:t>
            </a:r>
          </a:p>
        </p:txBody>
      </p:sp>
      <p:sp>
        <p:nvSpPr>
          <p:cNvPr id="12" name="TextBox 11"/>
          <p:cNvSpPr txBox="1"/>
          <p:nvPr/>
        </p:nvSpPr>
        <p:spPr>
          <a:xfrm>
            <a:off x="5479147" y="4200070"/>
            <a:ext cx="2632172" cy="523220"/>
          </a:xfrm>
          <a:prstGeom prst="rect">
            <a:avLst/>
          </a:prstGeom>
          <a:noFill/>
        </p:spPr>
        <p:txBody>
          <a:bodyPr wrap="square" rtlCol="0">
            <a:spAutoFit/>
          </a:bodyPr>
          <a:lstStyle/>
          <a:p>
            <a:r>
              <a:rPr lang="en-US" sz="2800" b="1" dirty="0"/>
              <a:t>Understanding</a:t>
            </a:r>
          </a:p>
        </p:txBody>
      </p:sp>
      <p:sp>
        <p:nvSpPr>
          <p:cNvPr id="13" name="TextBox 12"/>
          <p:cNvSpPr txBox="1"/>
          <p:nvPr/>
        </p:nvSpPr>
        <p:spPr>
          <a:xfrm>
            <a:off x="235850" y="5497285"/>
            <a:ext cx="4953007" cy="523220"/>
          </a:xfrm>
          <a:prstGeom prst="rect">
            <a:avLst/>
          </a:prstGeom>
          <a:noFill/>
        </p:spPr>
        <p:txBody>
          <a:bodyPr wrap="square" rtlCol="0">
            <a:spAutoFit/>
          </a:bodyPr>
          <a:lstStyle/>
          <a:p>
            <a:r>
              <a:rPr lang="en-US" sz="2800" b="1" dirty="0"/>
              <a:t>Willing to find common ground</a:t>
            </a:r>
          </a:p>
        </p:txBody>
      </p:sp>
    </p:spTree>
    <p:extLst>
      <p:ext uri="{BB962C8B-B14F-4D97-AF65-F5344CB8AC3E}">
        <p14:creationId xmlns:p14="http://schemas.microsoft.com/office/powerpoint/2010/main" val="1983999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Relationship Pyramid</a:t>
            </a:r>
          </a:p>
        </p:txBody>
      </p:sp>
      <p:pic>
        <p:nvPicPr>
          <p:cNvPr id="3" name="Picture 2">
            <a:extLst>
              <a:ext uri="{FF2B5EF4-FFF2-40B4-BE49-F238E27FC236}">
                <a16:creationId xmlns:a16="http://schemas.microsoft.com/office/drawing/2014/main" id="{E1765E6E-D56C-47C7-9255-DD313D2992F0}"/>
              </a:ext>
            </a:extLst>
          </p:cNvPr>
          <p:cNvPicPr>
            <a:picLocks noChangeAspect="1"/>
          </p:cNvPicPr>
          <p:nvPr/>
        </p:nvPicPr>
        <p:blipFill>
          <a:blip r:embed="rId3"/>
          <a:stretch>
            <a:fillRect/>
          </a:stretch>
        </p:blipFill>
        <p:spPr>
          <a:xfrm>
            <a:off x="497393" y="1936703"/>
            <a:ext cx="7732208" cy="4176713"/>
          </a:xfrm>
          <a:prstGeom prst="rect">
            <a:avLst/>
          </a:prstGeom>
        </p:spPr>
      </p:pic>
    </p:spTree>
    <p:extLst>
      <p:ext uri="{BB962C8B-B14F-4D97-AF65-F5344CB8AC3E}">
        <p14:creationId xmlns:p14="http://schemas.microsoft.com/office/powerpoint/2010/main" val="489133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1E99D-0929-4162-B6E2-0E58F8C89F84}"/>
              </a:ext>
            </a:extLst>
          </p:cNvPr>
          <p:cNvSpPr>
            <a:spLocks noGrp="1"/>
          </p:cNvSpPr>
          <p:nvPr>
            <p:ph type="title"/>
          </p:nvPr>
        </p:nvSpPr>
        <p:spPr>
          <a:xfrm>
            <a:off x="776175" y="-190903"/>
            <a:ext cx="6994121" cy="1308503"/>
          </a:xfrm>
        </p:spPr>
        <p:txBody>
          <a:bodyPr/>
          <a:lstStyle/>
          <a:p>
            <a:r>
              <a:rPr lang="en-US" dirty="0"/>
              <a:t>Commissioner Tools and </a:t>
            </a:r>
            <a:br>
              <a:rPr lang="en-US" dirty="0"/>
            </a:br>
            <a:r>
              <a:rPr lang="en-US" dirty="0"/>
              <a:t>Journey to Excellence</a:t>
            </a:r>
          </a:p>
        </p:txBody>
      </p:sp>
      <p:pic>
        <p:nvPicPr>
          <p:cNvPr id="1026" name="Picture 2">
            <a:extLst>
              <a:ext uri="{FF2B5EF4-FFF2-40B4-BE49-F238E27FC236}">
                <a16:creationId xmlns:a16="http://schemas.microsoft.com/office/drawing/2014/main" id="{255B13DC-ADF3-4B56-B33A-255805A91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850" y="2671320"/>
            <a:ext cx="6972300"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936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825EF6C-7C70-4C28-A7EA-9B73BEE44DBC}"/>
              </a:ext>
            </a:extLst>
          </p:cNvPr>
          <p:cNvSpPr txBox="1">
            <a:spLocks/>
          </p:cNvSpPr>
          <p:nvPr/>
        </p:nvSpPr>
        <p:spPr>
          <a:xfrm>
            <a:off x="504104" y="292472"/>
            <a:ext cx="7704657"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dirty="0"/>
              <a:t>Commissioner Tools</a:t>
            </a:r>
          </a:p>
        </p:txBody>
      </p:sp>
      <p:sp>
        <p:nvSpPr>
          <p:cNvPr id="6" name="TextBox 5"/>
          <p:cNvSpPr txBox="1">
            <a:spLocks noChangeArrowheads="1"/>
          </p:cNvSpPr>
          <p:nvPr/>
        </p:nvSpPr>
        <p:spPr bwMode="auto">
          <a:xfrm>
            <a:off x="465617" y="2032269"/>
            <a:ext cx="782427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ts val="0"/>
              </a:spcBef>
              <a:buNone/>
            </a:pPr>
            <a:r>
              <a:rPr lang="en-US" b="1" dirty="0"/>
              <a:t>After making contact with your units, what do you do with the information you have acquired?</a:t>
            </a:r>
            <a:endParaRPr lang="en-US" altLang="en-US" b="1" dirty="0">
              <a:latin typeface="+mn-lt"/>
              <a:cs typeface="Helvetica" charset="0"/>
            </a:endParaRPr>
          </a:p>
        </p:txBody>
      </p:sp>
      <p:sp>
        <p:nvSpPr>
          <p:cNvPr id="7" name="TextBox 6"/>
          <p:cNvSpPr txBox="1">
            <a:spLocks noChangeArrowheads="1"/>
          </p:cNvSpPr>
          <p:nvPr/>
        </p:nvSpPr>
        <p:spPr bwMode="auto">
          <a:xfrm>
            <a:off x="465617" y="3840475"/>
            <a:ext cx="782427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ts val="0"/>
              </a:spcBef>
              <a:buNone/>
            </a:pPr>
            <a:r>
              <a:rPr lang="en-US" b="1" dirty="0"/>
              <a:t>You enter a contact report in Commissioner Tools </a:t>
            </a:r>
            <a:r>
              <a:rPr lang="mr-IN" b="1" dirty="0"/>
              <a:t>–</a:t>
            </a:r>
            <a:r>
              <a:rPr lang="en-US" b="1" dirty="0"/>
              <a:t> the software developed by commissioners, for commissioners, to enable fast and efficient unit service.</a:t>
            </a:r>
            <a:endParaRPr lang="en-US" altLang="en-US" b="1" dirty="0">
              <a:latin typeface="+mn-lt"/>
              <a:cs typeface="Helvetica" charset="0"/>
            </a:endParaRPr>
          </a:p>
        </p:txBody>
      </p:sp>
    </p:spTree>
    <p:extLst>
      <p:ext uri="{BB962C8B-B14F-4D97-AF65-F5344CB8AC3E}">
        <p14:creationId xmlns:p14="http://schemas.microsoft.com/office/powerpoint/2010/main" val="123417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825EF6C-7C70-4C28-A7EA-9B73BEE44DBC}"/>
              </a:ext>
            </a:extLst>
          </p:cNvPr>
          <p:cNvSpPr txBox="1">
            <a:spLocks/>
          </p:cNvSpPr>
          <p:nvPr/>
        </p:nvSpPr>
        <p:spPr>
          <a:xfrm>
            <a:off x="248072" y="274184"/>
            <a:ext cx="7704657"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dirty="0"/>
              <a:t>Commissioner Tools</a:t>
            </a:r>
          </a:p>
        </p:txBody>
      </p:sp>
      <p:sp>
        <p:nvSpPr>
          <p:cNvPr id="3" name="TextBox 2"/>
          <p:cNvSpPr txBox="1"/>
          <p:nvPr/>
        </p:nvSpPr>
        <p:spPr>
          <a:xfrm>
            <a:off x="302921" y="1260389"/>
            <a:ext cx="6295587" cy="369332"/>
          </a:xfrm>
          <a:prstGeom prst="rect">
            <a:avLst/>
          </a:prstGeom>
          <a:noFill/>
        </p:spPr>
        <p:txBody>
          <a:bodyPr wrap="square" rtlCol="0">
            <a:spAutoFit/>
          </a:bodyPr>
          <a:lstStyle/>
          <a:p>
            <a:r>
              <a:rPr lang="en-US" b="1" dirty="0"/>
              <a:t>An example of a unit’s Commissioner Tools page in My.Scouting</a:t>
            </a:r>
            <a:endParaRPr lang="en-US" dirty="0"/>
          </a:p>
        </p:txBody>
      </p:sp>
      <p:pic>
        <p:nvPicPr>
          <p:cNvPr id="6" name="Picture 5">
            <a:extLst>
              <a:ext uri="{FF2B5EF4-FFF2-40B4-BE49-F238E27FC236}">
                <a16:creationId xmlns:a16="http://schemas.microsoft.com/office/drawing/2014/main" id="{B3DEFFFC-23E8-43E4-B6A6-9B103927B47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4616" y="1629721"/>
            <a:ext cx="7758113" cy="5098410"/>
          </a:xfrm>
          <a:prstGeom prst="rect">
            <a:avLst/>
          </a:prstGeom>
          <a:noFill/>
          <a:ln>
            <a:noFill/>
          </a:ln>
        </p:spPr>
      </p:pic>
    </p:spTree>
    <p:extLst>
      <p:ext uri="{BB962C8B-B14F-4D97-AF65-F5344CB8AC3E}">
        <p14:creationId xmlns:p14="http://schemas.microsoft.com/office/powerpoint/2010/main" val="2319508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825EF6C-7C70-4C28-A7EA-9B73BEE44DBC}"/>
              </a:ext>
            </a:extLst>
          </p:cNvPr>
          <p:cNvSpPr txBox="1">
            <a:spLocks/>
          </p:cNvSpPr>
          <p:nvPr/>
        </p:nvSpPr>
        <p:spPr>
          <a:xfrm>
            <a:off x="266360" y="201032"/>
            <a:ext cx="7704657"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dirty="0"/>
              <a:t>Commissioner Tools</a:t>
            </a:r>
          </a:p>
        </p:txBody>
      </p:sp>
      <p:sp>
        <p:nvSpPr>
          <p:cNvPr id="3" name="TextBox 2"/>
          <p:cNvSpPr txBox="1"/>
          <p:nvPr/>
        </p:nvSpPr>
        <p:spPr>
          <a:xfrm>
            <a:off x="302920" y="1192022"/>
            <a:ext cx="6295587" cy="646331"/>
          </a:xfrm>
          <a:prstGeom prst="rect">
            <a:avLst/>
          </a:prstGeom>
          <a:noFill/>
        </p:spPr>
        <p:txBody>
          <a:bodyPr wrap="square" rtlCol="0">
            <a:spAutoFit/>
          </a:bodyPr>
          <a:lstStyle/>
          <a:p>
            <a:r>
              <a:rPr lang="en-US" b="1" dirty="0"/>
              <a:t>An example of a Simple Assessment unit contact entered by the unit’s assigned commissioner</a:t>
            </a:r>
            <a:endParaRPr lang="en-US" dirty="0"/>
          </a:p>
        </p:txBody>
      </p:sp>
      <p:pic>
        <p:nvPicPr>
          <p:cNvPr id="5" name="Picture 4">
            <a:extLst>
              <a:ext uri="{FF2B5EF4-FFF2-40B4-BE49-F238E27FC236}">
                <a16:creationId xmlns:a16="http://schemas.microsoft.com/office/drawing/2014/main" id="{8BAF52D7-1675-46A5-8F21-A80A6EFB64D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919" y="1838353"/>
            <a:ext cx="7668097" cy="4603652"/>
          </a:xfrm>
          <a:prstGeom prst="rect">
            <a:avLst/>
          </a:prstGeom>
          <a:noFill/>
          <a:ln>
            <a:noFill/>
          </a:ln>
        </p:spPr>
      </p:pic>
    </p:spTree>
    <p:extLst>
      <p:ext uri="{BB962C8B-B14F-4D97-AF65-F5344CB8AC3E}">
        <p14:creationId xmlns:p14="http://schemas.microsoft.com/office/powerpoint/2010/main" val="1130127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681B7C-B8D7-48D7-95BF-3F269E4A61DC}"/>
              </a:ext>
            </a:extLst>
          </p:cNvPr>
          <p:cNvSpPr txBox="1"/>
          <p:nvPr/>
        </p:nvSpPr>
        <p:spPr>
          <a:xfrm>
            <a:off x="478971" y="261258"/>
            <a:ext cx="4808318" cy="646331"/>
          </a:xfrm>
          <a:prstGeom prst="rect">
            <a:avLst/>
          </a:prstGeom>
          <a:noFill/>
        </p:spPr>
        <p:txBody>
          <a:bodyPr wrap="square" rtlCol="0">
            <a:spAutoFit/>
          </a:bodyPr>
          <a:lstStyle/>
          <a:p>
            <a:r>
              <a:rPr lang="en-US" sz="3600" b="1" dirty="0">
                <a:solidFill>
                  <a:schemeClr val="bg1"/>
                </a:solidFill>
                <a:cs typeface="Arial" panose="020B0604020202020204" pitchFamily="34" charset="0"/>
              </a:rPr>
              <a:t>Reports</a:t>
            </a:r>
          </a:p>
        </p:txBody>
      </p:sp>
      <p:sp>
        <p:nvSpPr>
          <p:cNvPr id="5" name="TextBox 4">
            <a:extLst>
              <a:ext uri="{FF2B5EF4-FFF2-40B4-BE49-F238E27FC236}">
                <a16:creationId xmlns:a16="http://schemas.microsoft.com/office/drawing/2014/main" id="{8C87E4C6-1EE5-4A52-8EA4-D14818601001}"/>
              </a:ext>
            </a:extLst>
          </p:cNvPr>
          <p:cNvSpPr txBox="1"/>
          <p:nvPr/>
        </p:nvSpPr>
        <p:spPr>
          <a:xfrm>
            <a:off x="627161" y="1628415"/>
            <a:ext cx="6885214" cy="4691734"/>
          </a:xfrm>
          <a:prstGeom prst="rect">
            <a:avLst/>
          </a:prstGeom>
          <a:noFill/>
        </p:spPr>
        <p:txBody>
          <a:bodyPr wrap="square" rtlCol="0">
            <a:spAutoFit/>
          </a:bodyPr>
          <a:lstStyle/>
          <a:p>
            <a:pPr marL="228600" lvl="1" indent="-228600">
              <a:lnSpc>
                <a:spcPct val="82000"/>
              </a:lnSpc>
              <a:buFont typeface="Arial" panose="020B0604020202020204" pitchFamily="34" charset="0"/>
              <a:buChar char="•"/>
            </a:pPr>
            <a:r>
              <a:rPr lang="en-US" sz="2800" dirty="0"/>
              <a:t>Assigned and Unassigned Units</a:t>
            </a:r>
          </a:p>
          <a:p>
            <a:pPr marL="228600" lvl="1" indent="-228600">
              <a:lnSpc>
                <a:spcPct val="82000"/>
              </a:lnSpc>
              <a:buFont typeface="Arial" panose="020B0604020202020204" pitchFamily="34" charset="0"/>
              <a:buChar char="•"/>
            </a:pPr>
            <a:r>
              <a:rPr lang="en-US" sz="2800" b="1" dirty="0">
                <a:solidFill>
                  <a:srgbClr val="FF0000"/>
                </a:solidFill>
              </a:rPr>
              <a:t>Commissioner Contacts</a:t>
            </a:r>
          </a:p>
          <a:p>
            <a:pPr marL="228600" lvl="1" indent="-228600">
              <a:lnSpc>
                <a:spcPct val="82000"/>
              </a:lnSpc>
              <a:buFont typeface="Arial" panose="020B0604020202020204" pitchFamily="34" charset="0"/>
              <a:buChar char="•"/>
            </a:pPr>
            <a:r>
              <a:rPr lang="en-US" sz="2800" dirty="0"/>
              <a:t>Commissioner Contacts without Sub Totals</a:t>
            </a:r>
          </a:p>
          <a:p>
            <a:pPr marL="228600" lvl="1" indent="-228600">
              <a:lnSpc>
                <a:spcPct val="82000"/>
              </a:lnSpc>
              <a:buFont typeface="Arial" panose="020B0604020202020204" pitchFamily="34" charset="0"/>
              <a:buChar char="•"/>
            </a:pPr>
            <a:r>
              <a:rPr lang="en-US" sz="2800" dirty="0"/>
              <a:t>Commissioner Recruitment</a:t>
            </a:r>
          </a:p>
          <a:p>
            <a:pPr marL="228600" lvl="1" indent="-228600">
              <a:lnSpc>
                <a:spcPct val="82000"/>
              </a:lnSpc>
              <a:buFont typeface="Arial" panose="020B0604020202020204" pitchFamily="34" charset="0"/>
              <a:buChar char="•"/>
            </a:pPr>
            <a:r>
              <a:rPr lang="en-US" sz="2800" dirty="0"/>
              <a:t>Commissioners without Contacts</a:t>
            </a:r>
          </a:p>
          <a:p>
            <a:pPr marL="228600" lvl="1" indent="-228600">
              <a:lnSpc>
                <a:spcPct val="82000"/>
              </a:lnSpc>
              <a:buFont typeface="Arial" panose="020B0604020202020204" pitchFamily="34" charset="0"/>
              <a:buChar char="•"/>
            </a:pPr>
            <a:r>
              <a:rPr lang="en-US" sz="2800" b="1" dirty="0">
                <a:solidFill>
                  <a:srgbClr val="FF0000"/>
                </a:solidFill>
              </a:rPr>
              <a:t>Contacts In Progress</a:t>
            </a:r>
          </a:p>
          <a:p>
            <a:pPr marL="228600" lvl="1" indent="-228600">
              <a:lnSpc>
                <a:spcPct val="82000"/>
              </a:lnSpc>
              <a:buFont typeface="Arial" panose="020B0604020202020204" pitchFamily="34" charset="0"/>
              <a:buChar char="•"/>
            </a:pPr>
            <a:r>
              <a:rPr lang="en-US" sz="2800" b="1" dirty="0">
                <a:solidFill>
                  <a:srgbClr val="FF0000"/>
                </a:solidFill>
              </a:rPr>
              <a:t>Detailed Assessments with Comments</a:t>
            </a:r>
          </a:p>
          <a:p>
            <a:pPr marL="228600" lvl="1" indent="-228600">
              <a:lnSpc>
                <a:spcPct val="82000"/>
              </a:lnSpc>
              <a:buFont typeface="Arial" panose="020B0604020202020204" pitchFamily="34" charset="0"/>
              <a:buChar char="•"/>
            </a:pPr>
            <a:r>
              <a:rPr lang="en-US" sz="2800" b="1" dirty="0">
                <a:solidFill>
                  <a:srgbClr val="FF0000"/>
                </a:solidFill>
              </a:rPr>
              <a:t>District Contact Stats</a:t>
            </a:r>
          </a:p>
          <a:p>
            <a:pPr marL="228600" lvl="1" indent="-228600">
              <a:lnSpc>
                <a:spcPct val="82000"/>
              </a:lnSpc>
              <a:buFont typeface="Arial" panose="020B0604020202020204" pitchFamily="34" charset="0"/>
              <a:buChar char="•"/>
            </a:pPr>
            <a:r>
              <a:rPr lang="en-US" sz="2800" b="1" dirty="0">
                <a:solidFill>
                  <a:srgbClr val="FF0000"/>
                </a:solidFill>
              </a:rPr>
              <a:t>Newly Registered Commissioners</a:t>
            </a:r>
          </a:p>
          <a:p>
            <a:pPr marL="228600" lvl="1" indent="-228600">
              <a:lnSpc>
                <a:spcPct val="82000"/>
              </a:lnSpc>
              <a:buFont typeface="Arial" panose="020B0604020202020204" pitchFamily="34" charset="0"/>
              <a:buChar char="•"/>
            </a:pPr>
            <a:r>
              <a:rPr lang="en-US" sz="2800" b="1" dirty="0">
                <a:solidFill>
                  <a:srgbClr val="FF0000"/>
                </a:solidFill>
              </a:rPr>
              <a:t>Priority Needs Units</a:t>
            </a:r>
          </a:p>
          <a:p>
            <a:pPr marL="228600" lvl="1" indent="-228600">
              <a:lnSpc>
                <a:spcPct val="82000"/>
              </a:lnSpc>
              <a:buFont typeface="Arial" panose="020B0604020202020204" pitchFamily="34" charset="0"/>
              <a:buChar char="•"/>
            </a:pPr>
            <a:r>
              <a:rPr lang="en-US" sz="2800" b="1" dirty="0">
                <a:solidFill>
                  <a:srgbClr val="FF0000"/>
                </a:solidFill>
              </a:rPr>
              <a:t>Roundtable Attendance</a:t>
            </a:r>
            <a:endParaRPr lang="en-US" sz="2800" b="1" spc="-10" dirty="0">
              <a:solidFill>
                <a:srgbClr val="FF0000"/>
              </a:solidFill>
              <a:latin typeface="Franklin Gothic Medium Cond" panose="020B0606030402020204" pitchFamily="34" charset="0"/>
            </a:endParaRPr>
          </a:p>
          <a:p>
            <a:pPr marL="228600" lvl="1" indent="-228600">
              <a:lnSpc>
                <a:spcPct val="82000"/>
              </a:lnSpc>
              <a:buFont typeface="Arial" panose="020B0604020202020204" pitchFamily="34" charset="0"/>
              <a:buChar char="•"/>
            </a:pPr>
            <a:r>
              <a:rPr lang="en-US" sz="2800" b="1" dirty="0">
                <a:solidFill>
                  <a:srgbClr val="FF0000"/>
                </a:solidFill>
              </a:rPr>
              <a:t>Simple Assessments with Comments</a:t>
            </a:r>
          </a:p>
          <a:p>
            <a:pPr marL="228600" lvl="1" indent="-228600">
              <a:lnSpc>
                <a:spcPct val="82000"/>
              </a:lnSpc>
              <a:buFont typeface="Arial" panose="020B0604020202020204" pitchFamily="34" charset="0"/>
              <a:buChar char="•"/>
            </a:pPr>
            <a:r>
              <a:rPr lang="en-US" sz="2800" b="1" dirty="0">
                <a:solidFill>
                  <a:srgbClr val="FF0000"/>
                </a:solidFill>
              </a:rPr>
              <a:t>Units with Service Plan</a:t>
            </a:r>
          </a:p>
        </p:txBody>
      </p:sp>
    </p:spTree>
    <p:extLst>
      <p:ext uri="{BB962C8B-B14F-4D97-AF65-F5344CB8AC3E}">
        <p14:creationId xmlns:p14="http://schemas.microsoft.com/office/powerpoint/2010/main" val="2930548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825EF6C-7C70-4C28-A7EA-9B73BEE44DBC}"/>
              </a:ext>
            </a:extLst>
          </p:cNvPr>
          <p:cNvSpPr txBox="1">
            <a:spLocks/>
          </p:cNvSpPr>
          <p:nvPr/>
        </p:nvSpPr>
        <p:spPr>
          <a:xfrm>
            <a:off x="357800" y="237608"/>
            <a:ext cx="7704657" cy="540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altLang="en-US" dirty="0"/>
              <a:t>Commissioner Tools</a:t>
            </a:r>
          </a:p>
        </p:txBody>
      </p:sp>
      <p:sp>
        <p:nvSpPr>
          <p:cNvPr id="2" name="TextBox 1"/>
          <p:cNvSpPr txBox="1"/>
          <p:nvPr/>
        </p:nvSpPr>
        <p:spPr>
          <a:xfrm>
            <a:off x="920457" y="1926779"/>
            <a:ext cx="7303083" cy="1077218"/>
          </a:xfrm>
          <a:prstGeom prst="rect">
            <a:avLst/>
          </a:prstGeom>
          <a:noFill/>
        </p:spPr>
        <p:txBody>
          <a:bodyPr wrap="square" rtlCol="0">
            <a:spAutoFit/>
          </a:bodyPr>
          <a:lstStyle/>
          <a:p>
            <a:pPr algn="ctr"/>
            <a:r>
              <a:rPr lang="en-US" sz="3200" b="1" dirty="0"/>
              <a:t>Commissioner Tools Training is available in 5 videos in the BSA Learn Center.</a:t>
            </a:r>
          </a:p>
        </p:txBody>
      </p:sp>
      <p:pic>
        <p:nvPicPr>
          <p:cNvPr id="6" name="Picture 5"/>
          <p:cNvPicPr>
            <a:picLocks noChangeAspect="1"/>
          </p:cNvPicPr>
          <p:nvPr/>
        </p:nvPicPr>
        <p:blipFill>
          <a:blip r:embed="rId3"/>
          <a:stretch>
            <a:fillRect/>
          </a:stretch>
        </p:blipFill>
        <p:spPr>
          <a:xfrm>
            <a:off x="2783362" y="3429000"/>
            <a:ext cx="3577271" cy="2097388"/>
          </a:xfrm>
          <a:prstGeom prst="rect">
            <a:avLst/>
          </a:prstGeom>
        </p:spPr>
      </p:pic>
    </p:spTree>
    <p:extLst>
      <p:ext uri="{BB962C8B-B14F-4D97-AF65-F5344CB8AC3E}">
        <p14:creationId xmlns:p14="http://schemas.microsoft.com/office/powerpoint/2010/main" val="975274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Summary</a:t>
            </a:r>
          </a:p>
        </p:txBody>
      </p:sp>
      <p:sp>
        <p:nvSpPr>
          <p:cNvPr id="3" name="Content Placeholder 2"/>
          <p:cNvSpPr>
            <a:spLocks noGrp="1"/>
          </p:cNvSpPr>
          <p:nvPr>
            <p:ph idx="1"/>
          </p:nvPr>
        </p:nvSpPr>
        <p:spPr>
          <a:xfrm>
            <a:off x="182360" y="1519601"/>
            <a:ext cx="7886700" cy="3956022"/>
          </a:xfrm>
        </p:spPr>
        <p:txBody>
          <a:bodyPr>
            <a:normAutofit lnSpcReduction="10000"/>
          </a:bodyPr>
          <a:lstStyle/>
          <a:p>
            <a:r>
              <a:rPr lang="en-US" altLang="en-US" dirty="0">
                <a:ea typeface="ヒラギノ角ゴ Pro W3" charset="-128"/>
                <a:cs typeface="ヒラギノ角ゴ Pro W3" charset="-128"/>
              </a:rPr>
              <a:t>A commissioner’s core task remains making contacts with units over the course of a year</a:t>
            </a:r>
          </a:p>
          <a:p>
            <a:r>
              <a:rPr lang="en-US" dirty="0"/>
              <a:t>Unit contacts provide opportunities to coach/mentor unit leaders and to develop a healthy relationship between the unit and the commissioner </a:t>
            </a:r>
          </a:p>
          <a:p>
            <a:r>
              <a:rPr lang="en-US" dirty="0"/>
              <a:t>Unit strengths and needs captured in these contacts are recorded in Commissioner Tools to provide actionable information</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312" y="5207580"/>
            <a:ext cx="1904688" cy="1308521"/>
          </a:xfrm>
          <a:prstGeom prst="rect">
            <a:avLst/>
          </a:prstGeom>
        </p:spPr>
      </p:pic>
    </p:spTree>
    <p:extLst>
      <p:ext uri="{BB962C8B-B14F-4D97-AF65-F5344CB8AC3E}">
        <p14:creationId xmlns:p14="http://schemas.microsoft.com/office/powerpoint/2010/main" val="13238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24;p21">
            <a:extLst>
              <a:ext uri="{FF2B5EF4-FFF2-40B4-BE49-F238E27FC236}">
                <a16:creationId xmlns:a16="http://schemas.microsoft.com/office/drawing/2014/main" id="{1E5EAEE6-2DD3-4E10-889A-BB930998ADF9}"/>
              </a:ext>
            </a:extLst>
          </p:cNvPr>
          <p:cNvSpPr/>
          <p:nvPr/>
        </p:nvSpPr>
        <p:spPr>
          <a:xfrm>
            <a:off x="2381972" y="1853423"/>
            <a:ext cx="4378325" cy="171739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accent1"/>
              </a:buClr>
              <a:buSzPts val="3600"/>
              <a:buFont typeface="Arial"/>
              <a:buNone/>
            </a:pPr>
            <a:r>
              <a:rPr lang="en-US" sz="4800" b="1" dirty="0">
                <a:solidFill>
                  <a:schemeClr val="dk1"/>
                </a:solidFill>
                <a:latin typeface="Calibri"/>
                <a:ea typeface="Calibri"/>
                <a:cs typeface="Calibri"/>
                <a:sym typeface="Calibri"/>
              </a:rPr>
              <a:t>Questions?</a:t>
            </a:r>
            <a:endParaRPr dirty="0"/>
          </a:p>
          <a:p>
            <a:pPr marL="0" marR="0" lvl="0" indent="0" algn="ctr" rtl="0">
              <a:spcBef>
                <a:spcPts val="960"/>
              </a:spcBef>
              <a:spcAft>
                <a:spcPts val="0"/>
              </a:spcAft>
              <a:buClr>
                <a:schemeClr val="accent1"/>
              </a:buClr>
              <a:buSzPts val="3600"/>
              <a:buFont typeface="Arial"/>
              <a:buNone/>
            </a:pPr>
            <a:r>
              <a:rPr lang="en-US" sz="4800" b="1" dirty="0">
                <a:solidFill>
                  <a:schemeClr val="dk1"/>
                </a:solidFill>
                <a:latin typeface="Calibri"/>
                <a:ea typeface="Calibri"/>
                <a:cs typeface="Calibri"/>
                <a:sym typeface="Calibri"/>
              </a:rPr>
              <a:t>Comments!</a:t>
            </a:r>
            <a:endParaRPr dirty="0"/>
          </a:p>
        </p:txBody>
      </p:sp>
      <p:pic>
        <p:nvPicPr>
          <p:cNvPr id="8" name="Google Shape;225;p21">
            <a:extLst>
              <a:ext uri="{FF2B5EF4-FFF2-40B4-BE49-F238E27FC236}">
                <a16:creationId xmlns:a16="http://schemas.microsoft.com/office/drawing/2014/main" id="{E901B008-2869-40E8-8FCB-ABF3C4757267}"/>
              </a:ext>
            </a:extLst>
          </p:cNvPr>
          <p:cNvPicPr preferRelativeResize="0"/>
          <p:nvPr/>
        </p:nvPicPr>
        <p:blipFill rotWithShape="1">
          <a:blip r:embed="rId3">
            <a:alphaModFix/>
          </a:blip>
          <a:srcRect/>
          <a:stretch/>
        </p:blipFill>
        <p:spPr>
          <a:xfrm>
            <a:off x="2492218" y="3969400"/>
            <a:ext cx="4157832" cy="1725318"/>
          </a:xfrm>
          <a:prstGeom prst="rect">
            <a:avLst/>
          </a:prstGeom>
          <a:noFill/>
          <a:ln>
            <a:noFill/>
          </a:ln>
        </p:spPr>
      </p:pic>
    </p:spTree>
    <p:extLst>
      <p:ext uri="{BB962C8B-B14F-4D97-AF65-F5344CB8AC3E}">
        <p14:creationId xmlns:p14="http://schemas.microsoft.com/office/powerpoint/2010/main" val="755633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3878</TotalTime>
  <Words>2914</Words>
  <Application>Microsoft Office PowerPoint</Application>
  <PresentationFormat>On-screen Show (4:3)</PresentationFormat>
  <Paragraphs>310</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Franklin Gothic Medium Cond</vt:lpstr>
      <vt:lpstr>Helvetica</vt:lpstr>
      <vt:lpstr>Wingdings</vt:lpstr>
      <vt:lpstr>Office Theme</vt:lpstr>
      <vt:lpstr>BCS 104  Contacting Units</vt:lpstr>
      <vt:lpstr>Course Objectives</vt:lpstr>
      <vt:lpstr>Commissioner Objectives</vt:lpstr>
      <vt:lpstr>Focus of this Course</vt:lpstr>
      <vt:lpstr>What is a Unit Contact?</vt:lpstr>
      <vt:lpstr>Supporting Our Mission</vt:lpstr>
      <vt:lpstr>Who makes unit contacts?</vt:lpstr>
      <vt:lpstr>Where and How are Unit Contacts Made?</vt:lpstr>
      <vt:lpstr>When to Make / Frequency of Contacts?</vt:lpstr>
      <vt:lpstr>PowerPoint Presentation</vt:lpstr>
      <vt:lpstr>Who makes unit contacts?</vt:lpstr>
      <vt:lpstr>PowerPoint Presentation</vt:lpstr>
      <vt:lpstr>Top 10 Relationship Values</vt:lpstr>
      <vt:lpstr>The Relationship Pyramid</vt:lpstr>
      <vt:lpstr>Commissioner Tools and  Journey to Excellence</vt:lpstr>
      <vt:lpstr>PowerPoint Presentation</vt:lpstr>
      <vt:lpstr>PowerPoint Presentation</vt:lpstr>
      <vt:lpstr>PowerPoint Presentation</vt:lpstr>
      <vt:lpstr>PowerPoint Presentation</vt:lpstr>
      <vt:lpstr>PowerPoint Presentation</vt:lpstr>
      <vt:lpstr>Course 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Randy Shaul</dc:creator>
  <cp:lastModifiedBy>K Taylor</cp:lastModifiedBy>
  <cp:revision>220</cp:revision>
  <cp:lastPrinted>2023-11-03T02:22:14Z</cp:lastPrinted>
  <dcterms:created xsi:type="dcterms:W3CDTF">2017-02-14T13:02:44Z</dcterms:created>
  <dcterms:modified xsi:type="dcterms:W3CDTF">2023-11-08T21:50:12Z</dcterms:modified>
</cp:coreProperties>
</file>