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99" r:id="rId2"/>
    <p:sldId id="353" r:id="rId3"/>
    <p:sldId id="257" r:id="rId4"/>
    <p:sldId id="284" r:id="rId5"/>
    <p:sldId id="323" r:id="rId6"/>
    <p:sldId id="258" r:id="rId7"/>
    <p:sldId id="278" r:id="rId8"/>
    <p:sldId id="259" r:id="rId9"/>
    <p:sldId id="282" r:id="rId10"/>
    <p:sldId id="283" r:id="rId11"/>
    <p:sldId id="320" r:id="rId12"/>
    <p:sldId id="280" r:id="rId13"/>
    <p:sldId id="352" r:id="rId14"/>
    <p:sldId id="351" r:id="rId15"/>
    <p:sldId id="322" r:id="rId16"/>
    <p:sldId id="277" r:id="rId17"/>
    <p:sldId id="319" r:id="rId18"/>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esha Alvarado" initials="KA" lastIdx="4" clrIdx="0">
    <p:extLst>
      <p:ext uri="{19B8F6BF-5375-455C-9EA6-DF929625EA0E}">
        <p15:presenceInfo xmlns:p15="http://schemas.microsoft.com/office/powerpoint/2012/main" userId="Kresha Alvarad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2B7F67-CBBB-44D6-B855-5780449EE717}" v="1" dt="2021-05-21T17:13:19.4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9" autoAdjust="0"/>
    <p:restoredTop sz="68509" autoAdjust="0"/>
  </p:normalViewPr>
  <p:slideViewPr>
    <p:cSldViewPr snapToGrid="0">
      <p:cViewPr varScale="1">
        <p:scale>
          <a:sx n="50" d="100"/>
          <a:sy n="50" d="100"/>
        </p:scale>
        <p:origin x="423" y="2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4" d="100"/>
          <a:sy n="64" d="100"/>
        </p:scale>
        <p:origin x="2640"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0B9F03A-CF52-4601-8485-245B1B1B2BCA}"/>
              </a:ext>
            </a:extLst>
          </p:cNvPr>
          <p:cNvSpPr>
            <a:spLocks noGrp="1"/>
          </p:cNvSpPr>
          <p:nvPr>
            <p:ph type="hdr" sz="quarter"/>
          </p:nvPr>
        </p:nvSpPr>
        <p:spPr>
          <a:xfrm>
            <a:off x="0" y="0"/>
            <a:ext cx="3077633" cy="470705"/>
          </a:xfrm>
          <a:prstGeom prst="rect">
            <a:avLst/>
          </a:prstGeom>
        </p:spPr>
        <p:txBody>
          <a:bodyPr vert="horz" lIns="92327" tIns="46163" rIns="92327" bIns="46163" rtlCol="0"/>
          <a:lstStyle>
            <a:lvl1pPr algn="l">
              <a:defRPr sz="1200"/>
            </a:lvl1pPr>
          </a:lstStyle>
          <a:p>
            <a:endParaRPr lang="en-US"/>
          </a:p>
        </p:txBody>
      </p:sp>
      <p:sp>
        <p:nvSpPr>
          <p:cNvPr id="3" name="Date Placeholder 2">
            <a:extLst>
              <a:ext uri="{FF2B5EF4-FFF2-40B4-BE49-F238E27FC236}">
                <a16:creationId xmlns:a16="http://schemas.microsoft.com/office/drawing/2014/main" id="{3181C28C-4B30-46F0-80C0-1F0DB956D59D}"/>
              </a:ext>
            </a:extLst>
          </p:cNvPr>
          <p:cNvSpPr>
            <a:spLocks noGrp="1"/>
          </p:cNvSpPr>
          <p:nvPr>
            <p:ph type="dt" sz="quarter" idx="1"/>
          </p:nvPr>
        </p:nvSpPr>
        <p:spPr>
          <a:xfrm>
            <a:off x="4023237" y="0"/>
            <a:ext cx="3077633" cy="470705"/>
          </a:xfrm>
          <a:prstGeom prst="rect">
            <a:avLst/>
          </a:prstGeom>
        </p:spPr>
        <p:txBody>
          <a:bodyPr vert="horz" lIns="92327" tIns="46163" rIns="92327" bIns="46163" rtlCol="0"/>
          <a:lstStyle>
            <a:lvl1pPr algn="r">
              <a:defRPr sz="1200"/>
            </a:lvl1pPr>
          </a:lstStyle>
          <a:p>
            <a:fld id="{60D3E199-ACA4-4A9A-9239-6E69A9CD286A}" type="datetimeFigureOut">
              <a:rPr lang="en-US" smtClean="0"/>
              <a:t>11/8/2023</a:t>
            </a:fld>
            <a:endParaRPr lang="en-US"/>
          </a:p>
        </p:txBody>
      </p:sp>
      <p:sp>
        <p:nvSpPr>
          <p:cNvPr id="4" name="Footer Placeholder 3">
            <a:extLst>
              <a:ext uri="{FF2B5EF4-FFF2-40B4-BE49-F238E27FC236}">
                <a16:creationId xmlns:a16="http://schemas.microsoft.com/office/drawing/2014/main" id="{E8D41DA2-36A8-42F8-846D-2B8EACC09E6F}"/>
              </a:ext>
            </a:extLst>
          </p:cNvPr>
          <p:cNvSpPr>
            <a:spLocks noGrp="1"/>
          </p:cNvSpPr>
          <p:nvPr>
            <p:ph type="ftr" sz="quarter" idx="2"/>
          </p:nvPr>
        </p:nvSpPr>
        <p:spPr>
          <a:xfrm>
            <a:off x="0" y="8917771"/>
            <a:ext cx="3077633" cy="470705"/>
          </a:xfrm>
          <a:prstGeom prst="rect">
            <a:avLst/>
          </a:prstGeom>
        </p:spPr>
        <p:txBody>
          <a:bodyPr vert="horz" lIns="92327" tIns="46163" rIns="92327" bIns="4616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058BDB-7D91-4510-9B0D-6716E7787344}"/>
              </a:ext>
            </a:extLst>
          </p:cNvPr>
          <p:cNvSpPr>
            <a:spLocks noGrp="1"/>
          </p:cNvSpPr>
          <p:nvPr>
            <p:ph type="sldNum" sz="quarter" idx="3"/>
          </p:nvPr>
        </p:nvSpPr>
        <p:spPr>
          <a:xfrm>
            <a:off x="4023237" y="8917771"/>
            <a:ext cx="3077633" cy="470705"/>
          </a:xfrm>
          <a:prstGeom prst="rect">
            <a:avLst/>
          </a:prstGeom>
        </p:spPr>
        <p:txBody>
          <a:bodyPr vert="horz" lIns="92327" tIns="46163" rIns="92327" bIns="46163" rtlCol="0" anchor="b"/>
          <a:lstStyle>
            <a:lvl1pPr algn="r">
              <a:defRPr sz="1200"/>
            </a:lvl1pPr>
          </a:lstStyle>
          <a:p>
            <a:fld id="{573EDE76-7258-4B56-9828-5CBBF6E90DDD}" type="slidenum">
              <a:rPr lang="en-US" smtClean="0"/>
              <a:t>‹#›</a:t>
            </a:fld>
            <a:endParaRPr lang="en-US"/>
          </a:p>
        </p:txBody>
      </p:sp>
    </p:spTree>
    <p:extLst>
      <p:ext uri="{BB962C8B-B14F-4D97-AF65-F5344CB8AC3E}">
        <p14:creationId xmlns:p14="http://schemas.microsoft.com/office/powerpoint/2010/main" val="28932297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5"/>
          </a:xfrm>
          <a:prstGeom prst="rect">
            <a:avLst/>
          </a:prstGeom>
        </p:spPr>
        <p:txBody>
          <a:bodyPr vert="horz" lIns="94229" tIns="47115" rIns="94229" bIns="47115" rtlCol="0"/>
          <a:lstStyle>
            <a:lvl1pPr algn="l">
              <a:defRPr sz="1200"/>
            </a:lvl1pPr>
          </a:lstStyle>
          <a:p>
            <a:endParaRPr lang="en-US"/>
          </a:p>
        </p:txBody>
      </p:sp>
      <p:sp>
        <p:nvSpPr>
          <p:cNvPr id="3" name="Date Placeholder 2"/>
          <p:cNvSpPr>
            <a:spLocks noGrp="1"/>
          </p:cNvSpPr>
          <p:nvPr>
            <p:ph type="dt" idx="1"/>
          </p:nvPr>
        </p:nvSpPr>
        <p:spPr>
          <a:xfrm>
            <a:off x="4023093" y="0"/>
            <a:ext cx="3077739" cy="471055"/>
          </a:xfrm>
          <a:prstGeom prst="rect">
            <a:avLst/>
          </a:prstGeom>
        </p:spPr>
        <p:txBody>
          <a:bodyPr vert="horz" lIns="94229" tIns="47115" rIns="94229" bIns="47115" rtlCol="0"/>
          <a:lstStyle>
            <a:lvl1pPr algn="r">
              <a:defRPr sz="1200"/>
            </a:lvl1pPr>
          </a:lstStyle>
          <a:p>
            <a:fld id="{225C3D78-A558-4A5C-A220-47B2F40F1CF1}" type="datetimeFigureOut">
              <a:rPr lang="en-US" smtClean="0"/>
              <a:t>11/8/2023</a:t>
            </a:fld>
            <a:endParaRPr lang="en-US"/>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4229" tIns="47115" rIns="94229" bIns="47115" rtlCol="0" anchor="ctr"/>
          <a:lstStyle/>
          <a:p>
            <a:endParaRPr lang="en-US"/>
          </a:p>
        </p:txBody>
      </p:sp>
      <p:sp>
        <p:nvSpPr>
          <p:cNvPr id="5" name="Notes Placeholder 4"/>
          <p:cNvSpPr>
            <a:spLocks noGrp="1"/>
          </p:cNvSpPr>
          <p:nvPr>
            <p:ph type="body" sz="quarter" idx="3"/>
          </p:nvPr>
        </p:nvSpPr>
        <p:spPr>
          <a:xfrm>
            <a:off x="710248" y="4518203"/>
            <a:ext cx="5681980" cy="3696712"/>
          </a:xfrm>
          <a:prstGeom prst="rect">
            <a:avLst/>
          </a:prstGeom>
        </p:spPr>
        <p:txBody>
          <a:bodyPr vert="horz" lIns="94229" tIns="47115" rIns="94229" bIns="4711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4"/>
          </a:xfrm>
          <a:prstGeom prst="rect">
            <a:avLst/>
          </a:prstGeom>
        </p:spPr>
        <p:txBody>
          <a:bodyPr vert="horz" lIns="94229" tIns="47115" rIns="94229" bIns="47115"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4"/>
          </a:xfrm>
          <a:prstGeom prst="rect">
            <a:avLst/>
          </a:prstGeom>
        </p:spPr>
        <p:txBody>
          <a:bodyPr vert="horz" lIns="94229" tIns="47115" rIns="94229" bIns="47115" rtlCol="0" anchor="b"/>
          <a:lstStyle>
            <a:lvl1pPr algn="r">
              <a:defRPr sz="1200"/>
            </a:lvl1pPr>
          </a:lstStyle>
          <a:p>
            <a:fld id="{FCBE1668-4D6A-4C8F-8C32-819FE6F32F94}" type="slidenum">
              <a:rPr lang="en-US" smtClean="0"/>
              <a:t>‹#›</a:t>
            </a:fld>
            <a:endParaRPr lang="en-US"/>
          </a:p>
        </p:txBody>
      </p:sp>
    </p:spTree>
    <p:extLst>
      <p:ext uri="{BB962C8B-B14F-4D97-AF65-F5344CB8AC3E}">
        <p14:creationId xmlns:p14="http://schemas.microsoft.com/office/powerpoint/2010/main" val="302858741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34648E-2D1D-4560-8B84-8643D5ED742E}"/>
              </a:ext>
            </a:extLst>
          </p:cNvPr>
          <p:cNvSpPr>
            <a:spLocks noGrp="1"/>
          </p:cNvSpPr>
          <p:nvPr>
            <p:ph type="sldNum" sz="quarter" idx="5"/>
          </p:nvPr>
        </p:nvSpPr>
        <p:spPr/>
        <p:txBody>
          <a:bodyPr/>
          <a:lstStyle/>
          <a:p>
            <a:fld id="{FCBE1668-4D6A-4C8F-8C32-819FE6F32F94}" type="slidenum">
              <a:rPr lang="en-US" smtClean="0"/>
              <a:t>1</a:t>
            </a:fld>
            <a:endParaRPr lang="en-US"/>
          </a:p>
        </p:txBody>
      </p:sp>
    </p:spTree>
    <p:extLst>
      <p:ext uri="{BB962C8B-B14F-4D97-AF65-F5344CB8AC3E}">
        <p14:creationId xmlns:p14="http://schemas.microsoft.com/office/powerpoint/2010/main" val="1588241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11388" y="1173163"/>
            <a:ext cx="2678112" cy="2008187"/>
          </a:xfrm>
          <a:prstGeom prst="rect">
            <a:avLst/>
          </a:prstGeom>
          <a:noFill/>
          <a:ln w="12700">
            <a:solidFill>
              <a:prstClr val="black"/>
            </a:solidFill>
          </a:ln>
        </p:spPr>
      </p:sp>
      <p:sp>
        <p:nvSpPr>
          <p:cNvPr id="3" name="Notes Placeholder 2"/>
          <p:cNvSpPr>
            <a:spLocks noGrp="1"/>
          </p:cNvSpPr>
          <p:nvPr>
            <p:ph type="body" idx="1"/>
          </p:nvPr>
        </p:nvSpPr>
        <p:spPr>
          <a:xfrm>
            <a:off x="709425" y="3314892"/>
            <a:ext cx="5681980" cy="4777709"/>
          </a:xfrm>
        </p:spPr>
        <p:txBody>
          <a:bodyPr/>
          <a:lstStyle/>
          <a:p>
            <a:pPr algn="l">
              <a:lnSpc>
                <a:spcPct val="150000"/>
              </a:lnSpc>
            </a:pPr>
            <a:r>
              <a:rPr lang="en-US" b="1" dirty="0"/>
              <a:t>Course objectives:</a:t>
            </a:r>
          </a:p>
          <a:p>
            <a:pPr marL="235572" indent="-235202">
              <a:lnSpc>
                <a:spcPct val="150000"/>
              </a:lnSpc>
              <a:spcBef>
                <a:spcPts val="618"/>
              </a:spcBef>
              <a:spcAft>
                <a:spcPts val="618"/>
              </a:spcAft>
              <a:buClr>
                <a:srgbClr val="000000"/>
              </a:buClr>
              <a:buFont typeface="Arial"/>
              <a:buChar char="•"/>
            </a:pPr>
            <a:r>
              <a:rPr lang="en-US" spc="-1" dirty="0">
                <a:solidFill>
                  <a:srgbClr val="000000"/>
                </a:solidFill>
                <a:uFill>
                  <a:solidFill>
                    <a:srgbClr val="FFFFFF"/>
                  </a:solidFill>
                </a:uFill>
              </a:rPr>
              <a:t>Define the role of a commissioner relative to the unit’s leadership</a:t>
            </a:r>
          </a:p>
          <a:p>
            <a:pPr marL="235572" indent="-235202">
              <a:lnSpc>
                <a:spcPct val="150000"/>
              </a:lnSpc>
              <a:spcBef>
                <a:spcPts val="618"/>
              </a:spcBef>
              <a:spcAft>
                <a:spcPts val="618"/>
              </a:spcAft>
              <a:buClr>
                <a:srgbClr val="000000"/>
              </a:buClr>
              <a:buFont typeface="Arial"/>
              <a:buChar char="•"/>
            </a:pPr>
            <a:r>
              <a:rPr lang="en-US" spc="-1" dirty="0">
                <a:solidFill>
                  <a:srgbClr val="000000"/>
                </a:solidFill>
                <a:uFill>
                  <a:solidFill>
                    <a:srgbClr val="FFFFFF"/>
                  </a:solidFill>
                </a:uFill>
              </a:rPr>
              <a:t>Learn how to engage units to identify unit needs </a:t>
            </a:r>
          </a:p>
          <a:p>
            <a:pPr marL="235572" indent="-235202">
              <a:lnSpc>
                <a:spcPct val="150000"/>
              </a:lnSpc>
              <a:spcBef>
                <a:spcPts val="618"/>
              </a:spcBef>
              <a:spcAft>
                <a:spcPts val="618"/>
              </a:spcAft>
              <a:buClr>
                <a:srgbClr val="000000"/>
              </a:buClr>
              <a:buFont typeface="Arial"/>
              <a:buChar char="•"/>
            </a:pPr>
            <a:r>
              <a:rPr lang="en-US" spc="-1" dirty="0">
                <a:solidFill>
                  <a:srgbClr val="000000"/>
                </a:solidFill>
                <a:uFill>
                  <a:solidFill>
                    <a:srgbClr val="FFFFFF"/>
                  </a:solidFill>
                </a:uFill>
              </a:rPr>
              <a:t>Understand unit culture</a:t>
            </a:r>
          </a:p>
          <a:p>
            <a:pPr marL="471144">
              <a:lnSpc>
                <a:spcPct val="150000"/>
              </a:lnSpc>
            </a:pPr>
            <a:endParaRPr lang="en-US" spc="-1" dirty="0">
              <a:solidFill>
                <a:srgbClr val="000000"/>
              </a:solidFill>
              <a:uFill>
                <a:solidFill>
                  <a:srgbClr val="FFFFFF"/>
                </a:solidFill>
              </a:uFill>
            </a:endParaRPr>
          </a:p>
          <a:p>
            <a:pPr>
              <a:lnSpc>
                <a:spcPct val="150000"/>
              </a:lnSpc>
            </a:pPr>
            <a:r>
              <a:rPr lang="en-US" dirty="0">
                <a:solidFill>
                  <a:srgbClr val="000000"/>
                </a:solidFill>
                <a:effectLst/>
                <a:ea typeface="Calibri" panose="020F0502020204030204" pitchFamily="34" charset="0"/>
              </a:rPr>
              <a:t>In BCS 109 - The Essential Element (A Servant’s Heart), you learned about the concept of servant leadership as explained by Robert Greenleaf in his essay titled “The Servant as Leader” that was later expanded into a book. That course gave you the basic concepts for Servant Leadership.  </a:t>
            </a:r>
          </a:p>
          <a:p>
            <a:pPr>
              <a:lnSpc>
                <a:spcPct val="150000"/>
              </a:lnSpc>
            </a:pPr>
            <a:endParaRPr lang="en-US" dirty="0">
              <a:solidFill>
                <a:srgbClr val="000000"/>
              </a:solidFill>
              <a:effectLst/>
              <a:ea typeface="Calibri" panose="020F0502020204030204" pitchFamily="34" charset="0"/>
            </a:endParaRPr>
          </a:p>
          <a:p>
            <a:pPr>
              <a:lnSpc>
                <a:spcPct val="150000"/>
              </a:lnSpc>
            </a:pPr>
            <a:r>
              <a:rPr lang="en-US" dirty="0">
                <a:solidFill>
                  <a:srgbClr val="000000"/>
                </a:solidFill>
                <a:effectLst/>
                <a:ea typeface="Calibri" panose="020F0502020204030204" pitchFamily="34" charset="0"/>
              </a:rPr>
              <a:t>In this course, we will discuss how the servant leadership concept is carried out in service to units using your head and heart.  </a:t>
            </a:r>
          </a:p>
          <a:p>
            <a:pPr marL="471144">
              <a:lnSpc>
                <a:spcPct val="107000"/>
              </a:lnSpc>
            </a:pPr>
            <a:r>
              <a:rPr lang="en-US" sz="1800" dirty="0">
                <a:solidFill>
                  <a:srgbClr val="000000"/>
                </a:solidFill>
                <a:latin typeface="Times New Roman" panose="02020603050405020304" pitchFamily="18" charset="0"/>
                <a:ea typeface="Times New Roman" panose="02020603050405020304" pitchFamily="18" charset="0"/>
              </a:rPr>
              <a:t> </a:t>
            </a:r>
            <a:endParaRPr lang="en-US" sz="1800" dirty="0">
              <a:solidFill>
                <a:srgbClr val="000000"/>
              </a:solidFill>
              <a:latin typeface="Calibri" panose="020F0502020204030204" pitchFamily="34" charset="0"/>
              <a:ea typeface="Calibri" panose="020F0502020204030204" pitchFamily="34" charset="0"/>
            </a:endParaRPr>
          </a:p>
          <a:p>
            <a:pPr marL="371">
              <a:spcBef>
                <a:spcPts val="618"/>
              </a:spcBef>
              <a:spcAft>
                <a:spcPts val="618"/>
              </a:spcAft>
              <a:buClr>
                <a:srgbClr val="000000"/>
              </a:buClr>
            </a:pPr>
            <a:endParaRPr lang="en-US" sz="1100" spc="-1" dirty="0">
              <a:solidFill>
                <a:srgbClr val="000000"/>
              </a:solidFill>
              <a:uFill>
                <a:solidFill>
                  <a:srgbClr val="FFFFFF"/>
                </a:solidFill>
              </a:uFill>
              <a:latin typeface="Calibri"/>
            </a:endParaRPr>
          </a:p>
          <a:p>
            <a:endParaRPr lang="en-US" dirty="0"/>
          </a:p>
        </p:txBody>
      </p:sp>
      <p:sp>
        <p:nvSpPr>
          <p:cNvPr id="4" name="Slide Number Placeholder 3">
            <a:extLst>
              <a:ext uri="{FF2B5EF4-FFF2-40B4-BE49-F238E27FC236}">
                <a16:creationId xmlns:a16="http://schemas.microsoft.com/office/drawing/2014/main" id="{EC185FC7-0630-46BC-8B83-F19F57C8C44D}"/>
              </a:ext>
            </a:extLst>
          </p:cNvPr>
          <p:cNvSpPr>
            <a:spLocks noGrp="1"/>
          </p:cNvSpPr>
          <p:nvPr>
            <p:ph type="sldNum" sz="quarter" idx="5"/>
          </p:nvPr>
        </p:nvSpPr>
        <p:spPr/>
        <p:txBody>
          <a:bodyPr/>
          <a:lstStyle/>
          <a:p>
            <a:fld id="{FCBE1668-4D6A-4C8F-8C32-819FE6F32F94}" type="slidenum">
              <a:rPr lang="en-US" smtClean="0"/>
              <a:t>3</a:t>
            </a:fld>
            <a:endParaRPr lang="en-US"/>
          </a:p>
        </p:txBody>
      </p:sp>
    </p:spTree>
    <p:extLst>
      <p:ext uri="{BB962C8B-B14F-4D97-AF65-F5344CB8AC3E}">
        <p14:creationId xmlns:p14="http://schemas.microsoft.com/office/powerpoint/2010/main" val="4075284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8275" y="1173163"/>
            <a:ext cx="4225925" cy="3168650"/>
          </a:xfrm>
          <a:prstGeom prst="rect">
            <a:avLst/>
          </a:prstGeom>
          <a:noFill/>
          <a:ln w="12700">
            <a:solidFill>
              <a:prstClr val="black"/>
            </a:solidFill>
          </a:ln>
        </p:spPr>
      </p:sp>
      <p:sp>
        <p:nvSpPr>
          <p:cNvPr id="3" name="Notes Placeholder 2"/>
          <p:cNvSpPr>
            <a:spLocks noGrp="1"/>
          </p:cNvSpPr>
          <p:nvPr>
            <p:ph type="body" idx="1"/>
          </p:nvPr>
        </p:nvSpPr>
        <p:spPr/>
        <p:txBody>
          <a:bodyPr/>
          <a:lstStyle/>
          <a:p>
            <a:pPr fontAlgn="base">
              <a:lnSpc>
                <a:spcPct val="150000"/>
              </a:lnSpc>
              <a:spcAft>
                <a:spcPts val="129"/>
              </a:spcAft>
              <a:buClr>
                <a:srgbClr val="000000"/>
              </a:buClr>
              <a:buSzPts val="1200"/>
            </a:pPr>
            <a:r>
              <a:rPr lang="en-US" b="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Think about these quotes</a:t>
            </a:r>
            <a:r>
              <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 in the slide show click and read one by one for emphasis.</a:t>
            </a:r>
          </a:p>
          <a:p>
            <a:pPr fontAlgn="base">
              <a:lnSpc>
                <a:spcPct val="150000"/>
              </a:lnSpc>
              <a:spcAft>
                <a:spcPts val="129"/>
              </a:spcAft>
              <a:buClr>
                <a:srgbClr val="000000"/>
              </a:buClr>
              <a:buSzPts val="1200"/>
            </a:pPr>
            <a:endPar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fontAlgn="base">
              <a:lnSpc>
                <a:spcPct val="150000"/>
              </a:lnSpc>
              <a:spcAft>
                <a:spcPts val="129"/>
              </a:spcAft>
              <a:buClr>
                <a:srgbClr val="000000"/>
              </a:buClr>
              <a:buSzPts val="1200"/>
            </a:pPr>
            <a:r>
              <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How do each of these individuals feel about leadership and in particular servant leadership?</a:t>
            </a:r>
          </a:p>
          <a:p>
            <a:pPr fontAlgn="base">
              <a:lnSpc>
                <a:spcPct val="104000"/>
              </a:lnSpc>
              <a:spcAft>
                <a:spcPts val="129"/>
              </a:spcAft>
              <a:buClr>
                <a:srgbClr val="000000"/>
              </a:buClr>
              <a:buSzPts val="1200"/>
            </a:pPr>
            <a:endParaRPr lang="en-US" sz="1800" dirty="0">
              <a:solidFill>
                <a:srgbClr val="00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5F2D682D-2A1E-4F06-AA68-070303FE5279}"/>
              </a:ext>
            </a:extLst>
          </p:cNvPr>
          <p:cNvSpPr>
            <a:spLocks noGrp="1"/>
          </p:cNvSpPr>
          <p:nvPr>
            <p:ph type="sldNum" sz="quarter" idx="5"/>
          </p:nvPr>
        </p:nvSpPr>
        <p:spPr/>
        <p:txBody>
          <a:bodyPr/>
          <a:lstStyle/>
          <a:p>
            <a:fld id="{FCBE1668-4D6A-4C8F-8C32-819FE6F32F94}" type="slidenum">
              <a:rPr lang="en-US" smtClean="0"/>
              <a:t>4</a:t>
            </a:fld>
            <a:endParaRPr lang="en-US"/>
          </a:p>
        </p:txBody>
      </p:sp>
    </p:spTree>
    <p:extLst>
      <p:ext uri="{BB962C8B-B14F-4D97-AF65-F5344CB8AC3E}">
        <p14:creationId xmlns:p14="http://schemas.microsoft.com/office/powerpoint/2010/main" val="60735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6625" y="1173163"/>
            <a:ext cx="2689225" cy="2016125"/>
          </a:xfrm>
        </p:spPr>
      </p:sp>
      <p:sp>
        <p:nvSpPr>
          <p:cNvPr id="3" name="Notes Placeholder 2"/>
          <p:cNvSpPr>
            <a:spLocks noGrp="1"/>
          </p:cNvSpPr>
          <p:nvPr>
            <p:ph type="body" idx="1"/>
          </p:nvPr>
        </p:nvSpPr>
        <p:spPr>
          <a:xfrm>
            <a:off x="710248" y="3368798"/>
            <a:ext cx="5681980" cy="4316174"/>
          </a:xfrm>
        </p:spPr>
        <p:txBody>
          <a:bodyPr/>
          <a:lstStyle/>
          <a:p>
            <a:r>
              <a:rPr lang="en-US" b="0" i="0" dirty="0">
                <a:effectLst/>
              </a:rPr>
              <a:t>As commissioners we should use a healthy combination of the head and the heart when working with the units we serve. </a:t>
            </a:r>
          </a:p>
          <a:p>
            <a:endParaRPr lang="en-US" b="0" i="0" dirty="0">
              <a:effectLst/>
            </a:endParaRPr>
          </a:p>
          <a:p>
            <a:pPr defTabSz="923270">
              <a:defRPr/>
            </a:pPr>
            <a:r>
              <a:rPr lang="en-US" dirty="0">
                <a:effectLst/>
                <a:ea typeface="Times New Roman" panose="02020603050405020304" pitchFamily="18" charset="0"/>
              </a:rPr>
              <a:t>The heart is compassion and lending a shoulder, and importantly, understanding why a unit would be facing a particular challenge. The head comes in learning the why of a challenge. Both heart and head, but maybe more heart, apply when the UC supports the unit by participating in the recruitment events.</a:t>
            </a:r>
          </a:p>
          <a:p>
            <a:endParaRPr lang="en-US" b="0" i="0" dirty="0">
              <a:effectLst/>
            </a:endParaRPr>
          </a:p>
          <a:p>
            <a:r>
              <a:rPr lang="en-US" b="0" i="0" dirty="0">
                <a:effectLst/>
              </a:rPr>
              <a:t>We need to be flexible and aware of the fact that different approaches work better in different situations.</a:t>
            </a:r>
          </a:p>
          <a:p>
            <a:endParaRPr lang="en-US" b="0" i="0" dirty="0">
              <a:effectLst/>
            </a:endParaRPr>
          </a:p>
          <a:p>
            <a:pPr marL="173113" indent="-173113">
              <a:buFont typeface="Arial" panose="020B0604020202020204" pitchFamily="34" charset="0"/>
              <a:buChar char="•"/>
            </a:pPr>
            <a:r>
              <a:rPr lang="en-US" b="0" i="0" dirty="0">
                <a:effectLst/>
              </a:rPr>
              <a:t>Leading with your head is about competence, skills, and knowledge in Scouting.</a:t>
            </a:r>
          </a:p>
          <a:p>
            <a:pPr marL="173113" indent="-173113">
              <a:buFont typeface="Arial" panose="020B0604020202020204" pitchFamily="34" charset="0"/>
              <a:buChar char="•"/>
            </a:pPr>
            <a:r>
              <a:rPr lang="en-US" b="0" i="0" dirty="0">
                <a:effectLst/>
              </a:rPr>
              <a:t>Heart leaders are great at making people feel special, giving them a sense of purpose and making them feel appreciated.  </a:t>
            </a:r>
          </a:p>
          <a:p>
            <a:pPr marL="173113" indent="-173113">
              <a:buFont typeface="Arial" panose="020B0604020202020204" pitchFamily="34" charset="0"/>
              <a:buChar char="•"/>
            </a:pPr>
            <a:endParaRPr lang="en-US" b="0" i="0" dirty="0">
              <a:effectLst/>
            </a:endParaRPr>
          </a:p>
          <a:p>
            <a:r>
              <a:rPr lang="en-US" b="0" i="0" dirty="0">
                <a:effectLst/>
              </a:rPr>
              <a:t>Do </a:t>
            </a:r>
            <a:r>
              <a:rPr lang="en-US" b="1" i="0" dirty="0">
                <a:effectLst/>
              </a:rPr>
              <a:t>you</a:t>
            </a:r>
            <a:r>
              <a:rPr lang="en-US" b="0" i="0" dirty="0">
                <a:effectLst/>
              </a:rPr>
              <a:t> usually lead with your head or your heart? (</a:t>
            </a:r>
            <a:r>
              <a:rPr lang="en-US" b="0" i="1" dirty="0">
                <a:effectLst/>
              </a:rPr>
              <a:t>pause for a few seconds)</a:t>
            </a:r>
          </a:p>
          <a:p>
            <a:endParaRPr lang="en-US" b="0" i="0" dirty="0">
              <a:effectLst/>
            </a:endParaRPr>
          </a:p>
          <a:p>
            <a:r>
              <a:rPr lang="en-US" b="0" i="0" dirty="0">
                <a:solidFill>
                  <a:srgbClr val="333333"/>
                </a:solidFill>
                <a:effectLst/>
              </a:rPr>
              <a:t>Commissioners who are able to blend the two styles are far and away the most effective. They can help units with goal setting and building teams while cultivating an environment where youth can thrive.</a:t>
            </a:r>
            <a:endParaRPr lang="en-US" b="0" i="0" dirty="0">
              <a:effectLst/>
            </a:endParaRPr>
          </a:p>
        </p:txBody>
      </p:sp>
      <p:sp>
        <p:nvSpPr>
          <p:cNvPr id="4" name="Slide Number Placeholder 3">
            <a:extLst>
              <a:ext uri="{FF2B5EF4-FFF2-40B4-BE49-F238E27FC236}">
                <a16:creationId xmlns:a16="http://schemas.microsoft.com/office/drawing/2014/main" id="{04471EC4-0F6E-41DB-8385-4C7EF409B5AF}"/>
              </a:ext>
            </a:extLst>
          </p:cNvPr>
          <p:cNvSpPr>
            <a:spLocks noGrp="1"/>
          </p:cNvSpPr>
          <p:nvPr>
            <p:ph type="sldNum" sz="quarter" idx="5"/>
          </p:nvPr>
        </p:nvSpPr>
        <p:spPr/>
        <p:txBody>
          <a:bodyPr/>
          <a:lstStyle/>
          <a:p>
            <a:fld id="{FCBE1668-4D6A-4C8F-8C32-819FE6F32F94}" type="slidenum">
              <a:rPr lang="en-US" smtClean="0"/>
              <a:t>5</a:t>
            </a:fld>
            <a:endParaRPr lang="en-US"/>
          </a:p>
        </p:txBody>
      </p:sp>
    </p:spTree>
    <p:extLst>
      <p:ext uri="{BB962C8B-B14F-4D97-AF65-F5344CB8AC3E}">
        <p14:creationId xmlns:p14="http://schemas.microsoft.com/office/powerpoint/2010/main" val="1830342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PlaceHolder 1"/>
          <p:cNvSpPr>
            <a:spLocks noGrp="1"/>
          </p:cNvSpPr>
          <p:nvPr>
            <p:ph type="body"/>
          </p:nvPr>
        </p:nvSpPr>
        <p:spPr>
          <a:xfrm>
            <a:off x="710248" y="4518296"/>
            <a:ext cx="5681607" cy="3696250"/>
          </a:xfrm>
          <a:prstGeom prst="rect">
            <a:avLst/>
          </a:prstGeom>
        </p:spPr>
        <p:txBody>
          <a:bodyPr/>
          <a:lstStyle/>
          <a:p>
            <a:pPr lvl="0" algn="l">
              <a:lnSpc>
                <a:spcPct val="150000"/>
              </a:lnSpc>
              <a:defRPr/>
            </a:pPr>
            <a:r>
              <a:rPr lang="en-US" spc="-1" dirty="0">
                <a:solidFill>
                  <a:srgbClr val="000000"/>
                </a:solidFill>
                <a:uFill>
                  <a:solidFill>
                    <a:srgbClr val="FFFFFF"/>
                  </a:solidFill>
                </a:uFill>
                <a:latin typeface="Calibri"/>
                <a:ea typeface="Geneva"/>
              </a:rPr>
              <a:t>Commissioners work with the unit’s leadership. </a:t>
            </a:r>
            <a:r>
              <a:rPr lang="en-US" dirty="0">
                <a:solidFill>
                  <a:srgbClr val="000000"/>
                </a:solidFill>
                <a:effectLst/>
                <a:latin typeface="Calibri" panose="020F0502020204030204" pitchFamily="34" charset="0"/>
                <a:ea typeface="Calibri" panose="020F0502020204030204" pitchFamily="34" charset="0"/>
              </a:rPr>
              <a:t>What unit leadership are we talking about?</a:t>
            </a:r>
          </a:p>
          <a:p>
            <a:endParaRPr lang="en-US" sz="2000" spc="-1" dirty="0">
              <a:solidFill>
                <a:srgbClr val="000000"/>
              </a:solidFill>
              <a:uFill>
                <a:solidFill>
                  <a:srgbClr val="FFFFFF"/>
                </a:solidFill>
              </a:uFill>
              <a:latin typeface="Arial"/>
            </a:endParaRPr>
          </a:p>
        </p:txBody>
      </p:sp>
      <p:sp>
        <p:nvSpPr>
          <p:cNvPr id="189" name="TextShape 2"/>
          <p:cNvSpPr txBox="1"/>
          <p:nvPr/>
        </p:nvSpPr>
        <p:spPr>
          <a:xfrm>
            <a:off x="4023245" y="8917573"/>
            <a:ext cx="3077367" cy="470533"/>
          </a:xfrm>
          <a:prstGeom prst="rect">
            <a:avLst/>
          </a:prstGeom>
          <a:noFill/>
          <a:ln>
            <a:noFill/>
          </a:ln>
        </p:spPr>
        <p:txBody>
          <a:bodyPr lIns="94229" tIns="47115" rIns="94229" bIns="47115" anchor="b"/>
          <a:lstStyle/>
          <a:p>
            <a:pPr algn="r">
              <a:lnSpc>
                <a:spcPct val="100000"/>
              </a:lnSpc>
            </a:pPr>
            <a:fld id="{80B56085-DC4D-4094-B148-2CF32D9338D9}" type="slidenum">
              <a:rPr lang="en-US" sz="1200" spc="-1">
                <a:solidFill>
                  <a:srgbClr val="000000"/>
                </a:solidFill>
                <a:uFill>
                  <a:solidFill>
                    <a:srgbClr val="FFFFFF"/>
                  </a:solidFill>
                </a:uFill>
              </a:rPr>
              <a:t>6</a:t>
            </a:fld>
            <a:endParaRPr lang="en-US" sz="1400" spc="-1">
              <a:solidFill>
                <a:srgbClr val="000000"/>
              </a:solidFill>
              <a:uFill>
                <a:solidFill>
                  <a:srgbClr val="FFFFFF"/>
                </a:solidFill>
              </a:uFill>
              <a:latin typeface="Times New Roman"/>
            </a:endParaRPr>
          </a:p>
        </p:txBody>
      </p:sp>
      <p:pic>
        <p:nvPicPr>
          <p:cNvPr id="2" name="Picture 1">
            <a:extLst>
              <a:ext uri="{FF2B5EF4-FFF2-40B4-BE49-F238E27FC236}">
                <a16:creationId xmlns:a16="http://schemas.microsoft.com/office/drawing/2014/main" id="{5BD82193-B690-F24B-AE8C-579C14A0BAF7}"/>
              </a:ext>
            </a:extLst>
          </p:cNvPr>
          <p:cNvPicPr>
            <a:picLocks noChangeAspect="1"/>
          </p:cNvPicPr>
          <p:nvPr/>
        </p:nvPicPr>
        <p:blipFill>
          <a:blip r:embed="rId3"/>
          <a:stretch>
            <a:fillRect/>
          </a:stretch>
        </p:blipFill>
        <p:spPr>
          <a:xfrm>
            <a:off x="1266736" y="1173931"/>
            <a:ext cx="4414872" cy="3288661"/>
          </a:xfrm>
          <a:prstGeom prst="rect">
            <a:avLst/>
          </a:prstGeom>
        </p:spPr>
      </p:pic>
      <p:sp>
        <p:nvSpPr>
          <p:cNvPr id="3" name="Slide Number Placeholder 2">
            <a:extLst>
              <a:ext uri="{FF2B5EF4-FFF2-40B4-BE49-F238E27FC236}">
                <a16:creationId xmlns:a16="http://schemas.microsoft.com/office/drawing/2014/main" id="{8D1CC6E5-AA8E-472C-8FD7-9EBBCE945A2A}"/>
              </a:ext>
            </a:extLst>
          </p:cNvPr>
          <p:cNvSpPr>
            <a:spLocks noGrp="1"/>
          </p:cNvSpPr>
          <p:nvPr>
            <p:ph type="sldNum" sz="quarter" idx="5"/>
          </p:nvPr>
        </p:nvSpPr>
        <p:spPr/>
        <p:txBody>
          <a:bodyPr/>
          <a:lstStyle/>
          <a:p>
            <a:fld id="{FCBE1668-4D6A-4C8F-8C32-819FE6F32F94}"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PlaceHolder 1"/>
          <p:cNvSpPr>
            <a:spLocks noGrp="1"/>
          </p:cNvSpPr>
          <p:nvPr>
            <p:ph type="body"/>
          </p:nvPr>
        </p:nvSpPr>
        <p:spPr>
          <a:xfrm>
            <a:off x="710248" y="3375859"/>
            <a:ext cx="5681607" cy="4809305"/>
          </a:xfrm>
          <a:prstGeom prst="rect">
            <a:avLst/>
          </a:prstGeom>
        </p:spPr>
        <p:txBody>
          <a:bodyPr/>
          <a:lstStyle/>
          <a:p>
            <a:pPr marL="371">
              <a:lnSpc>
                <a:spcPct val="150000"/>
              </a:lnSpc>
              <a:buClr>
                <a:srgbClr val="000000"/>
              </a:buClr>
            </a:pPr>
            <a:r>
              <a:rPr lang="en-US" spc="-1" dirty="0">
                <a:solidFill>
                  <a:srgbClr val="000000"/>
                </a:solidFill>
                <a:uFill>
                  <a:solidFill>
                    <a:srgbClr val="FFFFFF"/>
                  </a:solidFill>
                </a:uFill>
                <a:latin typeface="Calibri"/>
              </a:rPr>
              <a:t>All of the unit’s leadership but in particular commissioners work with the unit Key 3:</a:t>
            </a:r>
          </a:p>
          <a:p>
            <a:pPr marL="177050" indent="-176679">
              <a:lnSpc>
                <a:spcPct val="150000"/>
              </a:lnSpc>
              <a:buClr>
                <a:srgbClr val="000000"/>
              </a:buClr>
              <a:buFont typeface="Arial" panose="020B0604020202020204" pitchFamily="34" charset="0"/>
              <a:buChar char="•"/>
            </a:pPr>
            <a:r>
              <a:rPr lang="en-US" spc="-1" dirty="0">
                <a:solidFill>
                  <a:srgbClr val="000000"/>
                </a:solidFill>
                <a:uFill>
                  <a:solidFill>
                    <a:srgbClr val="FFFFFF"/>
                  </a:solidFill>
                </a:uFill>
                <a:latin typeface="Calibri" panose="020F0502020204030204" pitchFamily="34" charset="0"/>
                <a:cs typeface="Calibri" panose="020F0502020204030204" pitchFamily="34" charset="0"/>
              </a:rPr>
              <a:t>Chartered organization representative</a:t>
            </a:r>
          </a:p>
          <a:p>
            <a:pPr marL="177050" indent="-176679">
              <a:lnSpc>
                <a:spcPct val="150000"/>
              </a:lnSpc>
              <a:buClr>
                <a:srgbClr val="000000"/>
              </a:buClr>
              <a:buFont typeface="Arial" panose="020B0604020202020204" pitchFamily="34" charset="0"/>
              <a:buChar char="•"/>
            </a:pPr>
            <a:r>
              <a:rPr lang="en-US" spc="-1" dirty="0">
                <a:solidFill>
                  <a:srgbClr val="000000"/>
                </a:solidFill>
                <a:uFill>
                  <a:solidFill>
                    <a:srgbClr val="FFFFFF"/>
                  </a:solidFill>
                </a:uFill>
                <a:latin typeface="Calibri" panose="020F0502020204030204" pitchFamily="34" charset="0"/>
                <a:cs typeface="Calibri" panose="020F0502020204030204" pitchFamily="34" charset="0"/>
              </a:rPr>
              <a:t>Committee chair</a:t>
            </a:r>
          </a:p>
          <a:p>
            <a:pPr marL="177050" indent="-176679">
              <a:lnSpc>
                <a:spcPct val="150000"/>
              </a:lnSpc>
              <a:buClr>
                <a:srgbClr val="000000"/>
              </a:buClr>
              <a:buFont typeface="Arial" panose="020B0604020202020204" pitchFamily="34" charset="0"/>
              <a:buChar char="•"/>
            </a:pPr>
            <a:r>
              <a:rPr lang="en-US" spc="-1" dirty="0">
                <a:solidFill>
                  <a:srgbClr val="000000"/>
                </a:solidFill>
                <a:uFill>
                  <a:solidFill>
                    <a:srgbClr val="FFFFFF"/>
                  </a:solidFill>
                </a:uFill>
                <a:latin typeface="Calibri" panose="020F0502020204030204" pitchFamily="34" charset="0"/>
                <a:cs typeface="Calibri" panose="020F0502020204030204" pitchFamily="34" charset="0"/>
              </a:rPr>
              <a:t>Unit leader (Cubmaster, Scoutmaster, Advisor, Skipper)</a:t>
            </a:r>
          </a:p>
          <a:p>
            <a:pPr marL="371">
              <a:lnSpc>
                <a:spcPct val="150000"/>
              </a:lnSpc>
              <a:buClr>
                <a:srgbClr val="000000"/>
              </a:buClr>
            </a:pPr>
            <a:endParaRPr lang="en-US" spc="-1" dirty="0">
              <a:solidFill>
                <a:srgbClr val="000000"/>
              </a:solidFill>
              <a:uFill>
                <a:solidFill>
                  <a:srgbClr val="FFFFFF"/>
                </a:solidFill>
              </a:uFill>
              <a:latin typeface="Calibri" panose="020F0502020204030204" pitchFamily="34" charset="0"/>
              <a:cs typeface="Calibri" panose="020F0502020204030204" pitchFamily="34" charset="0"/>
            </a:endParaRPr>
          </a:p>
          <a:p>
            <a:pPr marL="371">
              <a:lnSpc>
                <a:spcPct val="150000"/>
              </a:lnSpc>
              <a:buClr>
                <a:srgbClr val="000000"/>
              </a:buClr>
            </a:pPr>
            <a:r>
              <a:rPr lang="en-US" spc="-1" dirty="0">
                <a:solidFill>
                  <a:srgbClr val="000000"/>
                </a:solidFill>
                <a:uFill>
                  <a:solidFill>
                    <a:srgbClr val="FFFFFF"/>
                  </a:solidFill>
                </a:uFill>
                <a:latin typeface="Calibri" panose="020F0502020204030204" pitchFamily="34" charset="0"/>
                <a:cs typeface="Calibri" panose="020F0502020204030204" pitchFamily="34" charset="0"/>
              </a:rPr>
              <a:t>The commissioner may also work with </a:t>
            </a:r>
          </a:p>
          <a:p>
            <a:pPr marL="177050" indent="-176679">
              <a:lnSpc>
                <a:spcPct val="150000"/>
              </a:lnSpc>
              <a:buClr>
                <a:srgbClr val="000000"/>
              </a:buClr>
              <a:buFont typeface="Arial" panose="020B0604020202020204" pitchFamily="34" charset="0"/>
              <a:buChar char="•"/>
            </a:pPr>
            <a:r>
              <a:rPr lang="en-US" spc="-1" dirty="0">
                <a:solidFill>
                  <a:srgbClr val="000000"/>
                </a:solidFill>
                <a:uFill>
                  <a:solidFill>
                    <a:srgbClr val="FFFFFF"/>
                  </a:solidFill>
                </a:uFill>
                <a:latin typeface="Calibri" panose="020F0502020204030204" pitchFamily="34" charset="0"/>
                <a:cs typeface="Calibri" panose="020F0502020204030204" pitchFamily="34" charset="0"/>
              </a:rPr>
              <a:t>The institutional head</a:t>
            </a:r>
          </a:p>
          <a:p>
            <a:pPr marL="177050" indent="-176679" defTabSz="923270">
              <a:lnSpc>
                <a:spcPct val="150000"/>
              </a:lnSpc>
              <a:buClr>
                <a:srgbClr val="000000"/>
              </a:buClr>
              <a:buFont typeface="Arial" panose="020B0604020202020204" pitchFamily="34" charset="0"/>
              <a:buChar char="•"/>
              <a:defRPr/>
            </a:pPr>
            <a:r>
              <a:rPr lang="en-US" spc="-1" dirty="0">
                <a:solidFill>
                  <a:srgbClr val="000000"/>
                </a:solidFill>
                <a:uFill>
                  <a:solidFill>
                    <a:srgbClr val="FFFFFF"/>
                  </a:solidFill>
                </a:uFill>
                <a:latin typeface="Calibri" panose="020F0502020204030204" pitchFamily="34" charset="0"/>
                <a:cs typeface="Calibri" panose="020F0502020204030204" pitchFamily="34" charset="0"/>
              </a:rPr>
              <a:t>New Member Coordinator</a:t>
            </a:r>
          </a:p>
          <a:p>
            <a:pPr marL="177050" indent="-176679">
              <a:lnSpc>
                <a:spcPct val="150000"/>
              </a:lnSpc>
              <a:buClr>
                <a:srgbClr val="000000"/>
              </a:buClr>
              <a:buFont typeface="Arial" panose="020B0604020202020204" pitchFamily="34" charset="0"/>
              <a:buChar char="•"/>
            </a:pPr>
            <a:r>
              <a:rPr lang="en-US" spc="-1" dirty="0">
                <a:solidFill>
                  <a:srgbClr val="000000"/>
                </a:solidFill>
                <a:uFill>
                  <a:solidFill>
                    <a:srgbClr val="FFFFFF"/>
                  </a:solidFill>
                </a:uFill>
                <a:latin typeface="Calibri" panose="020F0502020204030204" pitchFamily="34" charset="0"/>
                <a:cs typeface="Calibri" panose="020F0502020204030204" pitchFamily="34" charset="0"/>
              </a:rPr>
              <a:t>Other leaders – assistants, committee members, etc.</a:t>
            </a:r>
          </a:p>
          <a:p>
            <a:pPr marL="177050" indent="-176679">
              <a:lnSpc>
                <a:spcPct val="150000"/>
              </a:lnSpc>
              <a:buClr>
                <a:srgbClr val="000000"/>
              </a:buClr>
              <a:buFont typeface="Arial" panose="020B0604020202020204" pitchFamily="34" charset="0"/>
              <a:buChar char="•"/>
            </a:pPr>
            <a:endParaRPr lang="en-US" spc="-1" dirty="0">
              <a:solidFill>
                <a:srgbClr val="000000"/>
              </a:solidFill>
              <a:uFill>
                <a:solidFill>
                  <a:srgbClr val="FFFFFF"/>
                </a:solidFill>
              </a:uFill>
              <a:latin typeface="Calibri" panose="020F0502020204030204" pitchFamily="34" charset="0"/>
              <a:cs typeface="Calibri" panose="020F0502020204030204" pitchFamily="34" charset="0"/>
            </a:endParaRPr>
          </a:p>
          <a:p>
            <a:pPr marL="371" defTabSz="942289">
              <a:lnSpc>
                <a:spcPct val="150000"/>
              </a:lnSpc>
              <a:buClr>
                <a:srgbClr val="000000"/>
              </a:buClr>
              <a:defRPr/>
            </a:pPr>
            <a:r>
              <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Commissioners are there to work with ALL of the unit leadership. While we will likely work most closely with the unit Key 3 (chair, unit leader, chartered organization representative), our role as commissioners is to support all of them. </a:t>
            </a:r>
          </a:p>
          <a:p>
            <a:pPr marL="371" defTabSz="942289">
              <a:lnSpc>
                <a:spcPct val="150000"/>
              </a:lnSpc>
              <a:buClr>
                <a:srgbClr val="000000"/>
              </a:buClr>
              <a:defRPr/>
            </a:pPr>
            <a:endParaRPr lang="en-US" spc="-1" dirty="0">
              <a:solidFill>
                <a:srgbClr val="000000"/>
              </a:solidFill>
              <a:uFill>
                <a:solidFill>
                  <a:srgbClr val="000000"/>
                </a:solidFill>
              </a:uFill>
              <a:latin typeface="Calibri" panose="020F0502020204030204" pitchFamily="34" charset="0"/>
              <a:cs typeface="Calibri" panose="020F0502020204030204" pitchFamily="34" charset="0"/>
            </a:endParaRPr>
          </a:p>
          <a:p>
            <a:pPr marL="371" defTabSz="942289">
              <a:lnSpc>
                <a:spcPct val="150000"/>
              </a:lnSpc>
              <a:buClr>
                <a:srgbClr val="000000"/>
              </a:buClr>
              <a:defRPr/>
            </a:pPr>
            <a:r>
              <a:rPr lang="en-US" b="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We need to create an environment where our assistance and mentorship is not only accepted and welcome, but desired and sought. </a:t>
            </a:r>
          </a:p>
          <a:p>
            <a:pPr marL="371" defTabSz="942289">
              <a:buClr>
                <a:srgbClr val="000000"/>
              </a:buClr>
              <a:defRPr/>
            </a:pPr>
            <a:endParaRPr lang="en-US" spc="-1" dirty="0">
              <a:solidFill>
                <a:srgbClr val="000000"/>
              </a:solidFill>
              <a:uFill>
                <a:solidFill>
                  <a:srgbClr val="FFFFFF"/>
                </a:solidFill>
              </a:uFill>
              <a:latin typeface="Calibri" panose="020F0502020204030204" pitchFamily="34" charset="0"/>
              <a:cs typeface="Calibri" panose="020F0502020204030204" pitchFamily="34" charset="0"/>
            </a:endParaRPr>
          </a:p>
          <a:p>
            <a:endParaRPr lang="en-US" sz="2000" spc="-1" dirty="0">
              <a:solidFill>
                <a:srgbClr val="000000"/>
              </a:solidFill>
              <a:uFill>
                <a:solidFill>
                  <a:srgbClr val="FFFFFF"/>
                </a:solidFill>
              </a:uFill>
              <a:latin typeface="Arial"/>
            </a:endParaRPr>
          </a:p>
        </p:txBody>
      </p:sp>
      <p:sp>
        <p:nvSpPr>
          <p:cNvPr id="189" name="TextShape 2"/>
          <p:cNvSpPr txBox="1"/>
          <p:nvPr/>
        </p:nvSpPr>
        <p:spPr>
          <a:xfrm>
            <a:off x="4023245" y="8917573"/>
            <a:ext cx="3077367" cy="470533"/>
          </a:xfrm>
          <a:prstGeom prst="rect">
            <a:avLst/>
          </a:prstGeom>
          <a:noFill/>
          <a:ln>
            <a:noFill/>
          </a:ln>
        </p:spPr>
        <p:txBody>
          <a:bodyPr lIns="94229" tIns="47115" rIns="94229" bIns="47115" anchor="b"/>
          <a:lstStyle/>
          <a:p>
            <a:pPr algn="r">
              <a:lnSpc>
                <a:spcPct val="100000"/>
              </a:lnSpc>
            </a:pPr>
            <a:fld id="{80B56085-DC4D-4094-B148-2CF32D9338D9}" type="slidenum">
              <a:rPr lang="en-US" sz="1200" spc="-1">
                <a:solidFill>
                  <a:srgbClr val="000000"/>
                </a:solidFill>
                <a:uFill>
                  <a:solidFill>
                    <a:srgbClr val="FFFFFF"/>
                  </a:solidFill>
                </a:uFill>
              </a:rPr>
              <a:t>7</a:t>
            </a:fld>
            <a:endParaRPr lang="en-US" sz="1400" spc="-1">
              <a:solidFill>
                <a:srgbClr val="000000"/>
              </a:solidFill>
              <a:uFill>
                <a:solidFill>
                  <a:srgbClr val="FFFFFF"/>
                </a:solidFill>
              </a:uFill>
              <a:latin typeface="Times New Roman"/>
            </a:endParaRPr>
          </a:p>
        </p:txBody>
      </p:sp>
      <p:pic>
        <p:nvPicPr>
          <p:cNvPr id="2" name="Picture 1">
            <a:extLst>
              <a:ext uri="{FF2B5EF4-FFF2-40B4-BE49-F238E27FC236}">
                <a16:creationId xmlns:a16="http://schemas.microsoft.com/office/drawing/2014/main" id="{EA60B59E-227A-074C-B70D-AB24A1421926}"/>
              </a:ext>
            </a:extLst>
          </p:cNvPr>
          <p:cNvPicPr>
            <a:picLocks noChangeAspect="1"/>
          </p:cNvPicPr>
          <p:nvPr/>
        </p:nvPicPr>
        <p:blipFill>
          <a:blip r:embed="rId3"/>
          <a:stretch>
            <a:fillRect/>
          </a:stretch>
        </p:blipFill>
        <p:spPr>
          <a:xfrm>
            <a:off x="1977170" y="1028196"/>
            <a:ext cx="3147763" cy="2347664"/>
          </a:xfrm>
          <a:prstGeom prst="rect">
            <a:avLst/>
          </a:prstGeom>
        </p:spPr>
      </p:pic>
      <p:sp>
        <p:nvSpPr>
          <p:cNvPr id="3" name="Slide Number Placeholder 2">
            <a:extLst>
              <a:ext uri="{FF2B5EF4-FFF2-40B4-BE49-F238E27FC236}">
                <a16:creationId xmlns:a16="http://schemas.microsoft.com/office/drawing/2014/main" id="{C972E741-669A-42B0-820E-BE8598B429A7}"/>
              </a:ext>
            </a:extLst>
          </p:cNvPr>
          <p:cNvSpPr>
            <a:spLocks noGrp="1"/>
          </p:cNvSpPr>
          <p:nvPr>
            <p:ph type="sldNum" sz="quarter" idx="5"/>
          </p:nvPr>
        </p:nvSpPr>
        <p:spPr/>
        <p:txBody>
          <a:bodyPr/>
          <a:lstStyle/>
          <a:p>
            <a:fld id="{FCBE1668-4D6A-4C8F-8C32-819FE6F32F94}"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PlaceHolder 1"/>
          <p:cNvSpPr>
            <a:spLocks noGrp="1"/>
          </p:cNvSpPr>
          <p:nvPr>
            <p:ph type="body"/>
          </p:nvPr>
        </p:nvSpPr>
        <p:spPr>
          <a:xfrm>
            <a:off x="830290" y="2865394"/>
            <a:ext cx="5681607" cy="5597456"/>
          </a:xfrm>
          <a:prstGeom prst="rect">
            <a:avLst/>
          </a:prstGeom>
        </p:spPr>
        <p:txBody>
          <a:bodyPr/>
          <a:lstStyle/>
          <a:p>
            <a:pPr defTabSz="942289" fontAlgn="base">
              <a:lnSpc>
                <a:spcPct val="150000"/>
              </a:lnSpc>
              <a:spcAft>
                <a:spcPts val="129"/>
              </a:spcAft>
              <a:buClr>
                <a:srgbClr val="000000"/>
              </a:buClr>
              <a:buSzPts val="1200"/>
              <a:defRPr/>
            </a:pPr>
            <a:r>
              <a:rPr lang="en-US" b="1" strike="noStrike" dirty="0">
                <a:latin typeface="Calibri" panose="020F0502020204030204" pitchFamily="34" charset="0"/>
                <a:cs typeface="Calibri" panose="020F0502020204030204" pitchFamily="34" charset="0"/>
              </a:rPr>
              <a:t>Commissioner vs. Unit Leader Roles</a:t>
            </a:r>
          </a:p>
          <a:p>
            <a:pPr defTabSz="942289" fontAlgn="base">
              <a:lnSpc>
                <a:spcPct val="150000"/>
              </a:lnSpc>
              <a:spcAft>
                <a:spcPts val="129"/>
              </a:spcAft>
              <a:buClr>
                <a:srgbClr val="000000"/>
              </a:buClr>
              <a:buSzPts val="1200"/>
              <a:defRPr/>
            </a:pPr>
            <a:r>
              <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Commissioners serve a role in supporting the unit as they develop their program. </a:t>
            </a:r>
            <a:r>
              <a:rPr lang="en-US" dirty="0">
                <a:latin typeface="Calibri" panose="020F0502020204030204" pitchFamily="34" charset="0"/>
                <a:cs typeface="Calibri" panose="020F0502020204030204" pitchFamily="34" charset="0"/>
              </a:rPr>
              <a:t>Commissioners need to let unit leaders run their units as they see fit, but within policies and procedures of the Boy Scouts of America.</a:t>
            </a:r>
          </a:p>
          <a:p>
            <a:pPr fontAlgn="base">
              <a:lnSpc>
                <a:spcPct val="150000"/>
              </a:lnSpc>
              <a:spcAft>
                <a:spcPts val="129"/>
              </a:spcAft>
              <a:buClr>
                <a:srgbClr val="000000"/>
              </a:buClr>
              <a:buSzPts val="1200"/>
            </a:pPr>
            <a:endPar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fontAlgn="base">
              <a:lnSpc>
                <a:spcPct val="150000"/>
              </a:lnSpc>
              <a:spcAft>
                <a:spcPts val="129"/>
              </a:spcAft>
              <a:buClr>
                <a:srgbClr val="000000"/>
              </a:buClr>
              <a:buSzPts val="1200"/>
            </a:pPr>
            <a:r>
              <a:rPr lang="en-US" dirty="0">
                <a:effectLst/>
                <a:latin typeface="Calibri" panose="020F0502020204030204" pitchFamily="34" charset="0"/>
                <a:ea typeface="Calibri" panose="020F0502020204030204" pitchFamily="34" charset="0"/>
              </a:rPr>
              <a:t>As commissioners we serve as consultants and coach/counselors along with linking</a:t>
            </a:r>
            <a:r>
              <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the unit with district resources. </a:t>
            </a:r>
            <a:r>
              <a:rPr lang="en-US" dirty="0">
                <a:latin typeface="Calibri" panose="020F0502020204030204" pitchFamily="34" charset="0"/>
                <a:cs typeface="Calibri" panose="020F0502020204030204" pitchFamily="34" charset="0"/>
              </a:rPr>
              <a:t>Knowledge is power, and it should be freely shared – it should not be a commodity. </a:t>
            </a:r>
            <a:r>
              <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Share resources, such as available training or leadership development events, district or council events, and individuals that can help improve the unit’s program. </a:t>
            </a:r>
          </a:p>
          <a:p>
            <a:pPr fontAlgn="base">
              <a:lnSpc>
                <a:spcPct val="150000"/>
              </a:lnSpc>
              <a:spcAft>
                <a:spcPts val="129"/>
              </a:spcAft>
              <a:buClr>
                <a:srgbClr val="000000"/>
              </a:buClr>
              <a:buSzPts val="1200"/>
            </a:pPr>
            <a:endParaRPr lang="en-US" dirty="0">
              <a:latin typeface="Calibri" panose="020F0502020204030204" pitchFamily="34" charset="0"/>
              <a:cs typeface="Calibri" panose="020F0502020204030204" pitchFamily="34" charset="0"/>
            </a:endParaRPr>
          </a:p>
          <a:p>
            <a:pPr fontAlgn="base">
              <a:lnSpc>
                <a:spcPct val="150000"/>
              </a:lnSpc>
              <a:spcAft>
                <a:spcPts val="129"/>
              </a:spcAft>
              <a:buClr>
                <a:srgbClr val="000000"/>
              </a:buClr>
              <a:buSzPts val="1200"/>
            </a:pPr>
            <a:r>
              <a:rPr lang="en-US" dirty="0">
                <a:solidFill>
                  <a:srgbClr val="000000"/>
                </a:solidFill>
                <a:effectLst/>
                <a:latin typeface="Calibri" panose="020F0502020204030204" pitchFamily="34" charset="0"/>
                <a:ea typeface="Calibri" panose="020F0502020204030204" pitchFamily="34" charset="0"/>
              </a:rPr>
              <a:t>Our goal is to help make the unit leadership successful, and as a result, the unit succeed.</a:t>
            </a:r>
            <a:endParaRPr lang="en-US" dirty="0">
              <a:latin typeface="Calibri" panose="020F0502020204030204" pitchFamily="34" charset="0"/>
              <a:cs typeface="Calibri" panose="020F0502020204030204" pitchFamily="34" charset="0"/>
            </a:endParaRPr>
          </a:p>
          <a:p>
            <a:pPr fontAlgn="base">
              <a:lnSpc>
                <a:spcPct val="104000"/>
              </a:lnSpc>
              <a:spcAft>
                <a:spcPts val="129"/>
              </a:spcAft>
              <a:buClr>
                <a:srgbClr val="000000"/>
              </a:buClr>
              <a:buSzPts val="1200"/>
            </a:pPr>
            <a:endParaRPr lang="en-US" dirty="0">
              <a:latin typeface="Calibri" panose="020F0502020204030204" pitchFamily="34" charset="0"/>
              <a:cs typeface="Calibri" panose="020F0502020204030204" pitchFamily="34" charset="0"/>
            </a:endParaRPr>
          </a:p>
          <a:p>
            <a:pPr defTabSz="942289" fontAlgn="base">
              <a:lnSpc>
                <a:spcPct val="104000"/>
              </a:lnSpc>
              <a:spcAft>
                <a:spcPts val="129"/>
              </a:spcAft>
              <a:buClr>
                <a:srgbClr val="000000"/>
              </a:buClr>
              <a:buSzPts val="1200"/>
              <a:defRPr/>
            </a:pPr>
            <a:endParaRPr lang="en-US" dirty="0">
              <a:latin typeface="Calibri" panose="020F0502020204030204" pitchFamily="34" charset="0"/>
              <a:cs typeface="Calibri" panose="020F0502020204030204" pitchFamily="34" charset="0"/>
            </a:endParaRPr>
          </a:p>
          <a:p>
            <a:pPr fontAlgn="base">
              <a:lnSpc>
                <a:spcPct val="104000"/>
              </a:lnSpc>
              <a:spcAft>
                <a:spcPts val="129"/>
              </a:spcAft>
              <a:buClr>
                <a:srgbClr val="000000"/>
              </a:buClr>
              <a:buSzPts val="1200"/>
            </a:pPr>
            <a:endParaRPr lang="en-US" dirty="0">
              <a:solidFill>
                <a:srgbClr val="00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sp>
        <p:nvSpPr>
          <p:cNvPr id="191" name="TextShape 2"/>
          <p:cNvSpPr txBox="1"/>
          <p:nvPr/>
        </p:nvSpPr>
        <p:spPr>
          <a:xfrm>
            <a:off x="4023245" y="8917573"/>
            <a:ext cx="3077367" cy="470533"/>
          </a:xfrm>
          <a:prstGeom prst="rect">
            <a:avLst/>
          </a:prstGeom>
          <a:noFill/>
          <a:ln>
            <a:noFill/>
          </a:ln>
        </p:spPr>
        <p:txBody>
          <a:bodyPr lIns="94229" tIns="47115" rIns="94229" bIns="47115" anchor="b"/>
          <a:lstStyle/>
          <a:p>
            <a:pPr algn="r">
              <a:lnSpc>
                <a:spcPct val="100000"/>
              </a:lnSpc>
            </a:pPr>
            <a:fld id="{45F23978-7420-4D79-8E0A-86D95915E656}" type="slidenum">
              <a:rPr lang="en-US" sz="1200" spc="-1">
                <a:solidFill>
                  <a:srgbClr val="000000"/>
                </a:solidFill>
                <a:uFill>
                  <a:solidFill>
                    <a:srgbClr val="FFFFFF"/>
                  </a:solidFill>
                </a:uFill>
              </a:rPr>
              <a:t>8</a:t>
            </a:fld>
            <a:endParaRPr lang="en-US" sz="1400" spc="-1">
              <a:solidFill>
                <a:srgbClr val="000000"/>
              </a:solidFill>
              <a:uFill>
                <a:solidFill>
                  <a:srgbClr val="FFFFFF"/>
                </a:solidFill>
              </a:uFill>
              <a:latin typeface="Times New Roman"/>
            </a:endParaRPr>
          </a:p>
        </p:txBody>
      </p:sp>
      <p:pic>
        <p:nvPicPr>
          <p:cNvPr id="2" name="Picture 1">
            <a:extLst>
              <a:ext uri="{FF2B5EF4-FFF2-40B4-BE49-F238E27FC236}">
                <a16:creationId xmlns:a16="http://schemas.microsoft.com/office/drawing/2014/main" id="{3E004C42-4AB3-584A-814F-238A5C27F19E}"/>
              </a:ext>
            </a:extLst>
          </p:cNvPr>
          <p:cNvPicPr>
            <a:picLocks noChangeAspect="1"/>
          </p:cNvPicPr>
          <p:nvPr/>
        </p:nvPicPr>
        <p:blipFill>
          <a:blip r:embed="rId3"/>
          <a:stretch>
            <a:fillRect/>
          </a:stretch>
        </p:blipFill>
        <p:spPr>
          <a:xfrm>
            <a:off x="2335951" y="925626"/>
            <a:ext cx="2430576" cy="1816170"/>
          </a:xfrm>
          <a:prstGeom prst="rect">
            <a:avLst/>
          </a:prstGeom>
        </p:spPr>
      </p:pic>
      <p:sp>
        <p:nvSpPr>
          <p:cNvPr id="3" name="Slide Number Placeholder 2">
            <a:extLst>
              <a:ext uri="{FF2B5EF4-FFF2-40B4-BE49-F238E27FC236}">
                <a16:creationId xmlns:a16="http://schemas.microsoft.com/office/drawing/2014/main" id="{BEA5255E-458F-4CA5-BD00-990272E6FBEC}"/>
              </a:ext>
            </a:extLst>
          </p:cNvPr>
          <p:cNvSpPr>
            <a:spLocks noGrp="1"/>
          </p:cNvSpPr>
          <p:nvPr>
            <p:ph type="sldNum" sz="quarter" idx="5"/>
          </p:nvPr>
        </p:nvSpPr>
        <p:spPr/>
        <p:txBody>
          <a:bodyPr/>
          <a:lstStyle/>
          <a:p>
            <a:fld id="{FCBE1668-4D6A-4C8F-8C32-819FE6F32F94}"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PlaceHolder 1"/>
          <p:cNvSpPr>
            <a:spLocks noGrp="1"/>
          </p:cNvSpPr>
          <p:nvPr>
            <p:ph type="body"/>
          </p:nvPr>
        </p:nvSpPr>
        <p:spPr>
          <a:xfrm>
            <a:off x="710435" y="2449973"/>
            <a:ext cx="5681607" cy="6166054"/>
          </a:xfrm>
          <a:prstGeom prst="rect">
            <a:avLst/>
          </a:prstGeom>
        </p:spPr>
        <p:txBody>
          <a:bodyPr/>
          <a:lstStyle/>
          <a:p>
            <a:pPr fontAlgn="base">
              <a:lnSpc>
                <a:spcPct val="150000"/>
              </a:lnSpc>
              <a:spcAft>
                <a:spcPts val="129"/>
              </a:spcAft>
              <a:buClr>
                <a:srgbClr val="000000"/>
              </a:buClr>
              <a:buSzPts val="1200"/>
            </a:pPr>
            <a:r>
              <a:rPr lang="en-US" b="1" u="none" strike="noStrike" dirty="0">
                <a:solidFill>
                  <a:schemeClr val="tx1"/>
                </a:solidFill>
                <a:effectLst/>
                <a:uFill>
                  <a:solidFill>
                    <a:srgbClr val="000000"/>
                  </a:solidFill>
                </a:uFill>
                <a:ea typeface="Calibri" panose="020F0502020204030204" pitchFamily="34" charset="0"/>
                <a:cs typeface="Calibri" panose="020F0502020204030204" pitchFamily="34" charset="0"/>
              </a:rPr>
              <a:t>Engaging Unit Leadership</a:t>
            </a:r>
          </a:p>
          <a:p>
            <a:pPr fontAlgn="base">
              <a:lnSpc>
                <a:spcPct val="150000"/>
              </a:lnSpc>
              <a:spcAft>
                <a:spcPts val="129"/>
              </a:spcAft>
              <a:buClr>
                <a:srgbClr val="000000"/>
              </a:buClr>
              <a:buSzPts val="1200"/>
            </a:pPr>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Commissioners are sometimes asked for assistance, and sometimes commissioners are in a position to observe leaders who need help, but don’t know it.   </a:t>
            </a:r>
          </a:p>
          <a:p>
            <a:pPr fontAlgn="base">
              <a:lnSpc>
                <a:spcPct val="150000"/>
              </a:lnSpc>
              <a:spcAft>
                <a:spcPts val="129"/>
              </a:spcAft>
              <a:buClr>
                <a:srgbClr val="000000"/>
              </a:buClr>
              <a:buSzPts val="1200"/>
            </a:pPr>
            <a:endParaRPr lang="en-US" sz="800" dirty="0">
              <a:solidFill>
                <a:srgbClr val="000000"/>
              </a:solidFill>
              <a:uFill>
                <a:solidFill>
                  <a:srgbClr val="000000"/>
                </a:solidFill>
              </a:uFill>
              <a:ea typeface="Calibri" panose="020F0502020204030204" pitchFamily="34" charset="0"/>
              <a:cs typeface="Calibri" panose="020F0502020204030204" pitchFamily="34" charset="0"/>
            </a:endParaRPr>
          </a:p>
          <a:p>
            <a:pPr defTabSz="923270" fontAlgn="base">
              <a:lnSpc>
                <a:spcPct val="150000"/>
              </a:lnSpc>
              <a:spcAft>
                <a:spcPts val="129"/>
              </a:spcAft>
              <a:buClr>
                <a:srgbClr val="000000"/>
              </a:buClr>
              <a:buSzPts val="1200"/>
              <a:defRPr/>
            </a:pPr>
            <a:r>
              <a:rPr lang="en-US" b="1" dirty="0">
                <a:latin typeface="Calibri" panose="020F0502020204030204" pitchFamily="34" charset="0"/>
                <a:cs typeface="Calibri" panose="020F0502020204030204" pitchFamily="34" charset="0"/>
              </a:rPr>
              <a:t>How do we “help” when we identify a problem?</a:t>
            </a:r>
          </a:p>
          <a:p>
            <a:pPr fontAlgn="base">
              <a:lnSpc>
                <a:spcPct val="150000"/>
              </a:lnSpc>
              <a:spcAft>
                <a:spcPts val="129"/>
              </a:spcAft>
              <a:buClr>
                <a:srgbClr val="000000"/>
              </a:buClr>
              <a:buSzPts val="1200"/>
            </a:pPr>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When we spot a problem or issue, we can tell them they are doing it wrong, but that doesn’t help.   The better way is to ask: “How can I</a:t>
            </a:r>
            <a:r>
              <a:rPr lang="en-US" dirty="0">
                <a:solidFill>
                  <a:srgbClr val="000000"/>
                </a:solidFill>
                <a:effectLst/>
                <a:ea typeface="Calibri" panose="020F0502020204030204" pitchFamily="34" charset="0"/>
              </a:rPr>
              <a:t> help?”  We need to understand why units do what they do.  Is it based on unit tradition, lack of knowledge, or a bad experience? </a:t>
            </a:r>
          </a:p>
          <a:p>
            <a:pPr>
              <a:lnSpc>
                <a:spcPct val="150000"/>
              </a:lnSpc>
            </a:pPr>
            <a:r>
              <a:rPr lang="en-US" sz="800" dirty="0">
                <a:solidFill>
                  <a:srgbClr val="000000"/>
                </a:solidFill>
                <a:ea typeface="Calibri" panose="020F0502020204030204" pitchFamily="34" charset="0"/>
              </a:rPr>
              <a:t> </a:t>
            </a:r>
          </a:p>
          <a:p>
            <a:pPr>
              <a:lnSpc>
                <a:spcPct val="150000"/>
              </a:lnSpc>
            </a:pPr>
            <a:r>
              <a:rPr lang="en-US" b="1" dirty="0">
                <a:solidFill>
                  <a:srgbClr val="000000"/>
                </a:solidFill>
                <a:effectLst/>
                <a:ea typeface="Calibri" panose="020F0502020204030204" pitchFamily="34" charset="0"/>
              </a:rPr>
              <a:t>Example: </a:t>
            </a:r>
            <a:r>
              <a:rPr lang="en-US" dirty="0">
                <a:solidFill>
                  <a:srgbClr val="000000"/>
                </a:solidFill>
                <a:effectLst/>
                <a:ea typeface="Calibri" panose="020F0502020204030204" pitchFamily="34" charset="0"/>
              </a:rPr>
              <a:t> A unit you serve, which has been around for ten years, and regularly attended summer camp, has not attended summer camp for the last two summers.  Why?  There could be a number of reasons behind this situation: </a:t>
            </a:r>
          </a:p>
          <a:p>
            <a:pPr>
              <a:lnSpc>
                <a:spcPct val="150000"/>
              </a:lnSpc>
              <a:spcAft>
                <a:spcPts val="129"/>
              </a:spcAft>
            </a:pPr>
            <a:r>
              <a:rPr lang="en-US" sz="800" dirty="0">
                <a:solidFill>
                  <a:srgbClr val="000000"/>
                </a:solidFill>
                <a:ea typeface="Calibri" panose="020F0502020204030204" pitchFamily="34" charset="0"/>
              </a:rPr>
              <a:t> </a:t>
            </a:r>
          </a:p>
          <a:p>
            <a:pPr marL="0" lvl="3" indent="-235572" fontAlgn="base">
              <a:lnSpc>
                <a:spcPct val="150000"/>
              </a:lnSpc>
              <a:spcAft>
                <a:spcPts val="129"/>
              </a:spcAft>
              <a:buClr>
                <a:srgbClr val="000000"/>
              </a:buClr>
              <a:buSzPts val="1200"/>
              <a:buFont typeface="Arial" panose="020B0604020202020204" pitchFamily="34" charset="0"/>
              <a:buChar char="•"/>
            </a:pPr>
            <a:r>
              <a:rPr lang="en-US" u="none" strike="noStrike" dirty="0">
                <a:solidFill>
                  <a:srgbClr val="000000"/>
                </a:solidFill>
                <a:effectLst/>
                <a:uFill>
                  <a:solidFill>
                    <a:srgbClr val="000000"/>
                  </a:solidFill>
                </a:uFill>
                <a:ea typeface="Arial" panose="020B0604020202020204" pitchFamily="34" charset="0"/>
                <a:cs typeface="Arial" panose="020B0604020202020204" pitchFamily="34" charset="0"/>
              </a:rPr>
              <a:t>Scouts were not aware of the summer camp opportunity </a:t>
            </a:r>
          </a:p>
          <a:p>
            <a:pPr marL="0" lvl="3" indent="-235572" fontAlgn="base">
              <a:lnSpc>
                <a:spcPct val="150000"/>
              </a:lnSpc>
              <a:spcAft>
                <a:spcPts val="129"/>
              </a:spcAft>
              <a:buClr>
                <a:srgbClr val="000000"/>
              </a:buClr>
              <a:buSzPts val="1200"/>
              <a:buFont typeface="Arial" panose="020B0604020202020204" pitchFamily="34" charset="0"/>
              <a:buChar char="•"/>
            </a:pPr>
            <a:r>
              <a:rPr lang="en-US" u="none" strike="noStrike" dirty="0">
                <a:solidFill>
                  <a:srgbClr val="000000"/>
                </a:solidFill>
                <a:effectLst/>
                <a:uFill>
                  <a:solidFill>
                    <a:srgbClr val="000000"/>
                  </a:solidFill>
                </a:uFill>
                <a:ea typeface="Arial" panose="020B0604020202020204" pitchFamily="34" charset="0"/>
                <a:cs typeface="Arial" panose="020B0604020202020204" pitchFamily="34" charset="0"/>
              </a:rPr>
              <a:t>Leaders or parents were unable to take time to participate </a:t>
            </a:r>
          </a:p>
          <a:p>
            <a:pPr marL="0" lvl="3" indent="-235572" fontAlgn="base">
              <a:lnSpc>
                <a:spcPct val="150000"/>
              </a:lnSpc>
              <a:spcAft>
                <a:spcPts val="15"/>
              </a:spcAft>
              <a:buClr>
                <a:srgbClr val="000000"/>
              </a:buClr>
              <a:buSzPts val="1200"/>
              <a:buFont typeface="Arial" panose="020B0604020202020204" pitchFamily="34" charset="0"/>
              <a:buChar char="•"/>
            </a:pPr>
            <a:r>
              <a:rPr lang="en-US" u="none" strike="noStrike" dirty="0">
                <a:solidFill>
                  <a:srgbClr val="000000"/>
                </a:solidFill>
                <a:effectLst/>
                <a:uFill>
                  <a:solidFill>
                    <a:srgbClr val="000000"/>
                  </a:solidFill>
                </a:uFill>
                <a:ea typeface="Arial" panose="020B0604020202020204" pitchFamily="34" charset="0"/>
                <a:cs typeface="Arial" panose="020B0604020202020204" pitchFamily="34" charset="0"/>
              </a:rPr>
              <a:t>The unit does not have an active outdoor program </a:t>
            </a:r>
          </a:p>
          <a:p>
            <a:pPr marL="0" lvl="3" indent="-235572" fontAlgn="base">
              <a:lnSpc>
                <a:spcPct val="150000"/>
              </a:lnSpc>
              <a:spcAft>
                <a:spcPts val="129"/>
              </a:spcAft>
              <a:buClr>
                <a:srgbClr val="000000"/>
              </a:buClr>
              <a:buSzPts val="1200"/>
              <a:buFont typeface="Arial" panose="020B0604020202020204" pitchFamily="34" charset="0"/>
              <a:buChar char="•"/>
            </a:pPr>
            <a:r>
              <a:rPr lang="en-US" u="none" strike="noStrike" dirty="0">
                <a:solidFill>
                  <a:srgbClr val="000000"/>
                </a:solidFill>
                <a:effectLst/>
                <a:uFill>
                  <a:solidFill>
                    <a:srgbClr val="000000"/>
                  </a:solidFill>
                </a:uFill>
                <a:ea typeface="Arial" panose="020B0604020202020204" pitchFamily="34" charset="0"/>
                <a:cs typeface="Arial" panose="020B0604020202020204" pitchFamily="34" charset="0"/>
              </a:rPr>
              <a:t>The unit elected to do their own summer camp experience. </a:t>
            </a:r>
          </a:p>
          <a:p>
            <a:pPr marL="0" lvl="3" indent="-235572" fontAlgn="base">
              <a:lnSpc>
                <a:spcPct val="150000"/>
              </a:lnSpc>
              <a:buClr>
                <a:srgbClr val="000000"/>
              </a:buClr>
              <a:buSzPts val="1200"/>
              <a:buFont typeface="Arial" panose="020B0604020202020204" pitchFamily="34" charset="0"/>
              <a:buChar char="•"/>
            </a:pPr>
            <a:r>
              <a:rPr lang="en-US" u="none" strike="noStrike" dirty="0">
                <a:solidFill>
                  <a:srgbClr val="000000"/>
                </a:solidFill>
                <a:effectLst/>
                <a:uFill>
                  <a:solidFill>
                    <a:srgbClr val="000000"/>
                  </a:solidFill>
                </a:uFill>
                <a:ea typeface="Arial" panose="020B0604020202020204" pitchFamily="34" charset="0"/>
                <a:cs typeface="Arial" panose="020B0604020202020204" pitchFamily="34" charset="0"/>
              </a:rPr>
              <a:t>The unit chose to utilize an out-of-council camp experience. </a:t>
            </a:r>
            <a:r>
              <a:rPr lang="en-US" dirty="0">
                <a:solidFill>
                  <a:srgbClr val="000000"/>
                </a:solidFill>
                <a:latin typeface="Calibri" panose="020F0502020204030204" pitchFamily="34" charset="0"/>
                <a:ea typeface="Calibri" panose="020F0502020204030204" pitchFamily="34" charset="0"/>
              </a:rPr>
              <a:t> </a:t>
            </a:r>
          </a:p>
          <a:p>
            <a:pPr>
              <a:lnSpc>
                <a:spcPct val="100000"/>
              </a:lnSpc>
            </a:pPr>
            <a:endParaRPr lang="en-US" sz="2000" spc="-1" dirty="0">
              <a:solidFill>
                <a:srgbClr val="000000"/>
              </a:solidFill>
              <a:uFill>
                <a:solidFill>
                  <a:srgbClr val="FFFFFF"/>
                </a:solidFill>
              </a:uFill>
              <a:latin typeface="Arial"/>
            </a:endParaRPr>
          </a:p>
        </p:txBody>
      </p:sp>
      <p:sp>
        <p:nvSpPr>
          <p:cNvPr id="191" name="TextShape 2"/>
          <p:cNvSpPr txBox="1"/>
          <p:nvPr/>
        </p:nvSpPr>
        <p:spPr>
          <a:xfrm>
            <a:off x="4023245" y="8917573"/>
            <a:ext cx="3077367" cy="470533"/>
          </a:xfrm>
          <a:prstGeom prst="rect">
            <a:avLst/>
          </a:prstGeom>
          <a:noFill/>
          <a:ln>
            <a:noFill/>
          </a:ln>
        </p:spPr>
        <p:txBody>
          <a:bodyPr lIns="94229" tIns="47115" rIns="94229" bIns="47115" anchor="b"/>
          <a:lstStyle/>
          <a:p>
            <a:pPr algn="r">
              <a:lnSpc>
                <a:spcPct val="100000"/>
              </a:lnSpc>
            </a:pPr>
            <a:fld id="{45F23978-7420-4D79-8E0A-86D95915E656}" type="slidenum">
              <a:rPr lang="en-US" sz="1200" spc="-1">
                <a:solidFill>
                  <a:srgbClr val="000000"/>
                </a:solidFill>
                <a:uFill>
                  <a:solidFill>
                    <a:srgbClr val="FFFFFF"/>
                  </a:solidFill>
                </a:uFill>
              </a:rPr>
              <a:t>9</a:t>
            </a:fld>
            <a:endParaRPr lang="en-US" sz="1400" spc="-1">
              <a:solidFill>
                <a:srgbClr val="000000"/>
              </a:solidFill>
              <a:uFill>
                <a:solidFill>
                  <a:srgbClr val="FFFFFF"/>
                </a:solidFill>
              </a:uFill>
              <a:latin typeface="Times New Roman"/>
            </a:endParaRPr>
          </a:p>
        </p:txBody>
      </p:sp>
      <p:pic>
        <p:nvPicPr>
          <p:cNvPr id="3" name="Picture 2">
            <a:extLst>
              <a:ext uri="{FF2B5EF4-FFF2-40B4-BE49-F238E27FC236}">
                <a16:creationId xmlns:a16="http://schemas.microsoft.com/office/drawing/2014/main" id="{847AA429-07C4-8E45-90DA-646B923A8514}"/>
              </a:ext>
            </a:extLst>
          </p:cNvPr>
          <p:cNvPicPr>
            <a:picLocks noChangeAspect="1"/>
          </p:cNvPicPr>
          <p:nvPr/>
        </p:nvPicPr>
        <p:blipFill>
          <a:blip r:embed="rId3"/>
          <a:stretch>
            <a:fillRect/>
          </a:stretch>
        </p:blipFill>
        <p:spPr>
          <a:xfrm>
            <a:off x="2470862" y="842371"/>
            <a:ext cx="2160753" cy="1607601"/>
          </a:xfrm>
          <a:prstGeom prst="rect">
            <a:avLst/>
          </a:prstGeom>
        </p:spPr>
      </p:pic>
      <p:sp>
        <p:nvSpPr>
          <p:cNvPr id="2" name="Slide Number Placeholder 1">
            <a:extLst>
              <a:ext uri="{FF2B5EF4-FFF2-40B4-BE49-F238E27FC236}">
                <a16:creationId xmlns:a16="http://schemas.microsoft.com/office/drawing/2014/main" id="{0EC3E204-C995-4141-B41E-B98F6A7BB16C}"/>
              </a:ext>
            </a:extLst>
          </p:cNvPr>
          <p:cNvSpPr>
            <a:spLocks noGrp="1"/>
          </p:cNvSpPr>
          <p:nvPr>
            <p:ph type="sldNum" sz="quarter" idx="5"/>
          </p:nvPr>
        </p:nvSpPr>
        <p:spPr/>
        <p:txBody>
          <a:bodyPr/>
          <a:lstStyle/>
          <a:p>
            <a:fld id="{FCBE1668-4D6A-4C8F-8C32-819FE6F32F94}"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PlaceHolder 1"/>
          <p:cNvSpPr>
            <a:spLocks noGrp="1"/>
          </p:cNvSpPr>
          <p:nvPr>
            <p:ph type="body"/>
          </p:nvPr>
        </p:nvSpPr>
        <p:spPr>
          <a:xfrm>
            <a:off x="376789" y="1597588"/>
            <a:ext cx="6291820" cy="6849201"/>
          </a:xfrm>
          <a:prstGeom prst="rect">
            <a:avLst/>
          </a:prstGeom>
        </p:spPr>
        <p:txBody>
          <a:bodyPr/>
          <a:lstStyle/>
          <a:p>
            <a:pPr defTabSz="923270">
              <a:defRPr/>
            </a:pPr>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Prior service as a unit leader is not necessary but will help you as a commissioner.  This gives you knowledge about the Scouting program, and how units operate. But, remember if you have served as a unit leader, that this was in the past, and these unit leaders are the ones directly delivering the Scouting program to today’s youth. </a:t>
            </a:r>
          </a:p>
          <a:p>
            <a:pPr algn="l">
              <a:lnSpc>
                <a:spcPct val="150000"/>
              </a:lnSpc>
            </a:pPr>
            <a:endParaRPr lang="en-US" sz="800" b="1" dirty="0">
              <a:cs typeface="Calibri" panose="020F0502020204030204" pitchFamily="34" charset="0"/>
            </a:endParaRPr>
          </a:p>
          <a:p>
            <a:pPr algn="l">
              <a:lnSpc>
                <a:spcPct val="150000"/>
              </a:lnSpc>
            </a:pPr>
            <a:r>
              <a:rPr lang="en-US" b="1" dirty="0">
                <a:cs typeface="Calibri" panose="020F0502020204030204" pitchFamily="34" charset="0"/>
              </a:rPr>
              <a:t>To provide effective unit service we need to:</a:t>
            </a:r>
          </a:p>
          <a:p>
            <a:pPr marL="353359" indent="-353359">
              <a:lnSpc>
                <a:spcPct val="150000"/>
              </a:lnSpc>
              <a:buFont typeface="Arial" panose="020B0604020202020204" pitchFamily="34" charset="0"/>
              <a:buChar char="•"/>
            </a:pPr>
            <a:r>
              <a:rPr lang="en-US" dirty="0">
                <a:cs typeface="Calibri" panose="020F0502020204030204" pitchFamily="34" charset="0"/>
              </a:rPr>
              <a:t>Understand the challenges your unit leaders face.</a:t>
            </a:r>
          </a:p>
          <a:p>
            <a:pPr marL="353359" indent="-353359">
              <a:lnSpc>
                <a:spcPct val="150000"/>
              </a:lnSpc>
              <a:buFont typeface="Arial" panose="020B0604020202020204" pitchFamily="34" charset="0"/>
              <a:buChar char="•"/>
            </a:pPr>
            <a:r>
              <a:rPr lang="en-US" dirty="0">
                <a:cs typeface="Calibri" panose="020F0502020204030204" pitchFamily="34" charset="0"/>
              </a:rPr>
              <a:t>Help leaders discover and understand the challenges they face, rather than telling them what they are.</a:t>
            </a:r>
          </a:p>
          <a:p>
            <a:pPr marL="353359" indent="-353359">
              <a:lnSpc>
                <a:spcPct val="150000"/>
              </a:lnSpc>
              <a:buFont typeface="Arial" panose="020B0604020202020204" pitchFamily="34" charset="0"/>
              <a:buChar char="•"/>
            </a:pPr>
            <a:r>
              <a:rPr lang="en-US" dirty="0">
                <a:cs typeface="Calibri" panose="020F0502020204030204" pitchFamily="34" charset="0"/>
              </a:rPr>
              <a:t>Investigate to understand the reasons units are not succeeding.  Sometimes, the issue you observe is the result of a different problem.</a:t>
            </a:r>
          </a:p>
          <a:p>
            <a:pPr marL="353359" indent="-353359">
              <a:lnSpc>
                <a:spcPct val="150000"/>
              </a:lnSpc>
              <a:buFont typeface="Arial" panose="020B0604020202020204" pitchFamily="34" charset="0"/>
              <a:buChar char="•"/>
            </a:pPr>
            <a:r>
              <a:rPr lang="en-US" dirty="0">
                <a:cs typeface="Calibri" panose="020F0502020204030204" pitchFamily="34" charset="0"/>
              </a:rPr>
              <a:t>Communicate with leaders in ways that leaders want.</a:t>
            </a:r>
          </a:p>
          <a:p>
            <a:pPr marL="353359" indent="-353359">
              <a:buFont typeface="Arial" panose="020B0604020202020204" pitchFamily="34" charset="0"/>
              <a:buChar char="•"/>
            </a:pPr>
            <a:endParaRPr lang="en-US" sz="800" dirty="0">
              <a:cs typeface="Calibri" panose="020F0502020204030204" pitchFamily="34" charset="0"/>
            </a:endParaRPr>
          </a:p>
          <a:p>
            <a:pPr marR="2212416"/>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Are you there to help?  </a:t>
            </a:r>
          </a:p>
          <a:p>
            <a:pPr marL="176679" marR="2212416" indent="-176679">
              <a:buFont typeface="Arial" panose="020B0604020202020204" pitchFamily="34" charset="0"/>
              <a:buChar char="•"/>
            </a:pPr>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Do you visit your unit unannounced, just to note a simple contact in Commissioner Tools? </a:t>
            </a:r>
          </a:p>
          <a:p>
            <a:pPr marL="176679" marR="2212416" indent="-176679">
              <a:buFont typeface="Arial" panose="020B0604020202020204" pitchFamily="34" charset="0"/>
              <a:buChar char="•"/>
            </a:pPr>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Or do you build a relationship and really get to know your unit, their chartered partner, their program, and their leadership? </a:t>
            </a:r>
          </a:p>
          <a:p>
            <a:pPr marR="2212416"/>
            <a:endParaRPr lang="en-US" sz="800" dirty="0">
              <a:solidFill>
                <a:srgbClr val="000000"/>
              </a:solidFill>
              <a:uFill>
                <a:solidFill>
                  <a:srgbClr val="000000"/>
                </a:solidFill>
              </a:uFill>
              <a:ea typeface="Calibri" panose="020F0502020204030204" pitchFamily="34" charset="0"/>
              <a:cs typeface="Calibri" panose="020F0502020204030204" pitchFamily="34" charset="0"/>
            </a:endParaRPr>
          </a:p>
          <a:p>
            <a:pPr marR="2212416"/>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Is your “help” really “helpful” to the unit?  </a:t>
            </a:r>
          </a:p>
          <a:p>
            <a:pPr marL="176679" marR="2212416" indent="-176679">
              <a:buFont typeface="Arial" panose="020B0604020202020204" pitchFamily="34" charset="0"/>
              <a:buChar char="•"/>
            </a:pPr>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Whose purpose are you serving?  </a:t>
            </a:r>
          </a:p>
          <a:p>
            <a:pPr marL="176679" marR="2212416" indent="-176679">
              <a:buFont typeface="Arial" panose="020B0604020202020204" pitchFamily="34" charset="0"/>
              <a:buChar char="•"/>
            </a:pPr>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Do you visit only when the district or council needs something from the unit, such as product sales, Friends of Scouting presentations, or camp promotion date? </a:t>
            </a:r>
          </a:p>
          <a:p>
            <a:pPr marR="2212416"/>
            <a:endParaRPr lang="en-US" sz="800" dirty="0">
              <a:solidFill>
                <a:srgbClr val="000000"/>
              </a:solidFill>
              <a:uFill>
                <a:solidFill>
                  <a:srgbClr val="000000"/>
                </a:solidFill>
              </a:uFill>
              <a:ea typeface="Calibri" panose="020F0502020204030204" pitchFamily="34" charset="0"/>
              <a:cs typeface="Calibri" panose="020F0502020204030204" pitchFamily="34" charset="0"/>
            </a:endParaRPr>
          </a:p>
          <a:p>
            <a:pPr marR="2212416"/>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What direction is the flow of energy between you and your unit?  </a:t>
            </a:r>
          </a:p>
          <a:p>
            <a:pPr marL="176679" marR="2212416" indent="-176679">
              <a:buFont typeface="Arial" panose="020B0604020202020204" pitchFamily="34" charset="0"/>
              <a:buChar char="•"/>
            </a:pPr>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Are you on the giving end or the receiving end?  </a:t>
            </a:r>
          </a:p>
          <a:p>
            <a:pPr marL="176679" marR="2212416" indent="-176679">
              <a:buFont typeface="Arial" panose="020B0604020202020204" pitchFamily="34" charset="0"/>
              <a:buChar char="•"/>
            </a:pPr>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And, more importantly, what would your units think if they were asked this question? </a:t>
            </a:r>
          </a:p>
          <a:p>
            <a:pPr marR="2212416" lvl="1"/>
            <a:endParaRPr lang="en-US" sz="800" spc="-1" dirty="0">
              <a:solidFill>
                <a:srgbClr val="000000"/>
              </a:solidFill>
              <a:uFill>
                <a:solidFill>
                  <a:srgbClr val="FFFFFF"/>
                </a:solidFill>
              </a:uFill>
            </a:endParaRPr>
          </a:p>
          <a:p>
            <a:pPr>
              <a:defRPr/>
            </a:pPr>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Ask participants for 2-3 examples where a commissioner’s interactions with unit leaders set the right tone. </a:t>
            </a:r>
          </a:p>
          <a:p>
            <a:pPr>
              <a:defRPr/>
            </a:pPr>
            <a:endPar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endParaRPr>
          </a:p>
          <a:p>
            <a:pPr>
              <a:lnSpc>
                <a:spcPct val="100000"/>
              </a:lnSpc>
            </a:pPr>
            <a:endParaRPr lang="en-US" sz="2000" spc="-1" dirty="0">
              <a:solidFill>
                <a:srgbClr val="000000"/>
              </a:solidFill>
              <a:uFill>
                <a:solidFill>
                  <a:srgbClr val="FFFFFF"/>
                </a:solidFill>
              </a:uFill>
              <a:latin typeface="Arial"/>
            </a:endParaRPr>
          </a:p>
        </p:txBody>
      </p:sp>
      <p:sp>
        <p:nvSpPr>
          <p:cNvPr id="191" name="TextShape 2"/>
          <p:cNvSpPr txBox="1"/>
          <p:nvPr/>
        </p:nvSpPr>
        <p:spPr>
          <a:xfrm>
            <a:off x="4023245" y="8917573"/>
            <a:ext cx="3077367" cy="470533"/>
          </a:xfrm>
          <a:prstGeom prst="rect">
            <a:avLst/>
          </a:prstGeom>
          <a:noFill/>
          <a:ln>
            <a:noFill/>
          </a:ln>
        </p:spPr>
        <p:txBody>
          <a:bodyPr lIns="94229" tIns="47115" rIns="94229" bIns="47115" anchor="b"/>
          <a:lstStyle/>
          <a:p>
            <a:pPr algn="r">
              <a:lnSpc>
                <a:spcPct val="100000"/>
              </a:lnSpc>
            </a:pPr>
            <a:fld id="{45F23978-7420-4D79-8E0A-86D95915E656}" type="slidenum">
              <a:rPr lang="en-US" sz="1200" spc="-1">
                <a:solidFill>
                  <a:srgbClr val="000000"/>
                </a:solidFill>
                <a:uFill>
                  <a:solidFill>
                    <a:srgbClr val="FFFFFF"/>
                  </a:solidFill>
                </a:uFill>
              </a:rPr>
              <a:t>10</a:t>
            </a:fld>
            <a:endParaRPr lang="en-US" sz="1400" spc="-1">
              <a:solidFill>
                <a:srgbClr val="000000"/>
              </a:solidFill>
              <a:uFill>
                <a:solidFill>
                  <a:srgbClr val="FFFFFF"/>
                </a:solidFill>
              </a:uFill>
              <a:latin typeface="Times New Roman"/>
            </a:endParaRPr>
          </a:p>
        </p:txBody>
      </p:sp>
      <p:pic>
        <p:nvPicPr>
          <p:cNvPr id="2" name="Picture 1">
            <a:extLst>
              <a:ext uri="{FF2B5EF4-FFF2-40B4-BE49-F238E27FC236}">
                <a16:creationId xmlns:a16="http://schemas.microsoft.com/office/drawing/2014/main" id="{33C6E797-7966-234B-8596-F978F8E4EC53}"/>
              </a:ext>
            </a:extLst>
          </p:cNvPr>
          <p:cNvPicPr>
            <a:picLocks noChangeAspect="1"/>
          </p:cNvPicPr>
          <p:nvPr/>
        </p:nvPicPr>
        <p:blipFill>
          <a:blip r:embed="rId3"/>
          <a:stretch>
            <a:fillRect/>
          </a:stretch>
        </p:blipFill>
        <p:spPr>
          <a:xfrm>
            <a:off x="2321564" y="592140"/>
            <a:ext cx="1350572" cy="1005448"/>
          </a:xfrm>
          <a:prstGeom prst="rect">
            <a:avLst/>
          </a:prstGeom>
        </p:spPr>
      </p:pic>
      <p:sp>
        <p:nvSpPr>
          <p:cNvPr id="3" name="Slide Number Placeholder 2">
            <a:extLst>
              <a:ext uri="{FF2B5EF4-FFF2-40B4-BE49-F238E27FC236}">
                <a16:creationId xmlns:a16="http://schemas.microsoft.com/office/drawing/2014/main" id="{A11C22CB-A76E-4C97-BB66-DD8CA6D005F4}"/>
              </a:ext>
            </a:extLst>
          </p:cNvPr>
          <p:cNvSpPr>
            <a:spLocks noGrp="1"/>
          </p:cNvSpPr>
          <p:nvPr>
            <p:ph type="sldNum" sz="quarter" idx="5"/>
          </p:nvPr>
        </p:nvSpPr>
        <p:spPr/>
        <p:txBody>
          <a:bodyPr/>
          <a:lstStyle/>
          <a:p>
            <a:fld id="{FCBE1668-4D6A-4C8F-8C32-819FE6F32F94}"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42116">
              <a:lnSpc>
                <a:spcPct val="150000"/>
              </a:lnSpc>
              <a:spcAft>
                <a:spcPts val="129"/>
              </a:spcAft>
            </a:pPr>
            <a:r>
              <a:rPr lang="en-US" dirty="0">
                <a:solidFill>
                  <a:srgbClr val="000000"/>
                </a:solidFill>
                <a:effectLst/>
                <a:ea typeface="Calibri" panose="020F0502020204030204" pitchFamily="34" charset="0"/>
              </a:rPr>
              <a:t>We need to approach every situation with empathy. </a:t>
            </a:r>
            <a:r>
              <a:rPr lang="en-US" dirty="0">
                <a:solidFill>
                  <a:srgbClr val="000000"/>
                </a:solidFill>
                <a:ea typeface="Calibri" panose="020F0502020204030204" pitchFamily="34" charset="0"/>
                <a:cs typeface="Times New Roman" panose="02020603050405020304" pitchFamily="18" charset="0"/>
              </a:rPr>
              <a:t>Here is a great quote by Arthur Adler to define empathy: </a:t>
            </a:r>
            <a:r>
              <a:rPr lang="en-US" dirty="0">
                <a:solidFill>
                  <a:srgbClr val="000000"/>
                </a:solidFill>
                <a:effectLst/>
                <a:ea typeface="Calibri" panose="020F0502020204030204" pitchFamily="34" charset="0"/>
              </a:rPr>
              <a:t>  </a:t>
            </a:r>
          </a:p>
          <a:p>
            <a:pPr indent="-242116">
              <a:lnSpc>
                <a:spcPct val="150000"/>
              </a:lnSpc>
              <a:spcAft>
                <a:spcPts val="129"/>
              </a:spcAft>
            </a:pPr>
            <a:endParaRPr lang="en-US" b="1" i="1" u="none" strike="noStrike" dirty="0">
              <a:solidFill>
                <a:srgbClr val="000000"/>
              </a:solidFill>
              <a:effectLst/>
              <a:uFill>
                <a:solidFill>
                  <a:srgbClr val="000000"/>
                </a:solidFill>
              </a:uFill>
              <a:ea typeface="Arial" panose="020B0604020202020204" pitchFamily="34" charset="0"/>
              <a:cs typeface="Arial" panose="020B0604020202020204" pitchFamily="34" charset="0"/>
            </a:endParaRPr>
          </a:p>
          <a:p>
            <a:pPr indent="-242116">
              <a:lnSpc>
                <a:spcPct val="150000"/>
              </a:lnSpc>
              <a:spcAft>
                <a:spcPts val="129"/>
              </a:spcAft>
            </a:pPr>
            <a:r>
              <a:rPr lang="en-US" b="0" i="0" u="none" strike="noStrike" dirty="0">
                <a:solidFill>
                  <a:srgbClr val="000000"/>
                </a:solidFill>
                <a:effectLst/>
                <a:uFill>
                  <a:solidFill>
                    <a:srgbClr val="000000"/>
                  </a:solidFill>
                </a:uFill>
                <a:ea typeface="Arial" panose="020B0604020202020204" pitchFamily="34" charset="0"/>
                <a:cs typeface="Arial" panose="020B0604020202020204" pitchFamily="34" charset="0"/>
              </a:rPr>
              <a:t>Empathy is </a:t>
            </a:r>
            <a:r>
              <a:rPr lang="en-US" b="1" i="1" u="none" strike="noStrike" dirty="0">
                <a:solidFill>
                  <a:srgbClr val="000000"/>
                </a:solidFill>
                <a:effectLst/>
                <a:uFill>
                  <a:solidFill>
                    <a:srgbClr val="000000"/>
                  </a:solidFill>
                </a:uFill>
                <a:ea typeface="Arial" panose="020B0604020202020204" pitchFamily="34" charset="0"/>
                <a:cs typeface="Arial" panose="020B0604020202020204" pitchFamily="34" charset="0"/>
              </a:rPr>
              <a:t>seeing</a:t>
            </a:r>
            <a:r>
              <a:rPr lang="en-US" u="none" strike="noStrike" dirty="0">
                <a:solidFill>
                  <a:srgbClr val="000000"/>
                </a:solidFill>
                <a:effectLst/>
                <a:uFill>
                  <a:solidFill>
                    <a:srgbClr val="000000"/>
                  </a:solidFill>
                </a:uFill>
                <a:ea typeface="Arial" panose="020B0604020202020204" pitchFamily="34" charset="0"/>
                <a:cs typeface="Arial" panose="020B0604020202020204" pitchFamily="34" charset="0"/>
              </a:rPr>
              <a:t> with the </a:t>
            </a:r>
            <a:r>
              <a:rPr lang="en-US" b="1" i="1" u="none" strike="noStrike" dirty="0">
                <a:solidFill>
                  <a:srgbClr val="000000"/>
                </a:solidFill>
                <a:effectLst/>
                <a:uFill>
                  <a:solidFill>
                    <a:srgbClr val="000000"/>
                  </a:solidFill>
                </a:uFill>
                <a:ea typeface="Arial" panose="020B0604020202020204" pitchFamily="34" charset="0"/>
                <a:cs typeface="Arial" panose="020B0604020202020204" pitchFamily="34" charset="0"/>
              </a:rPr>
              <a:t>eyes</a:t>
            </a:r>
            <a:r>
              <a:rPr lang="en-US" u="none" strike="noStrike" dirty="0">
                <a:solidFill>
                  <a:srgbClr val="000000"/>
                </a:solidFill>
                <a:effectLst/>
                <a:uFill>
                  <a:solidFill>
                    <a:srgbClr val="000000"/>
                  </a:solidFill>
                </a:uFill>
                <a:ea typeface="Arial" panose="020B0604020202020204" pitchFamily="34" charset="0"/>
                <a:cs typeface="Arial" panose="020B0604020202020204" pitchFamily="34" charset="0"/>
              </a:rPr>
              <a:t> of another,</a:t>
            </a:r>
          </a:p>
          <a:p>
            <a:pPr indent="-242116">
              <a:lnSpc>
                <a:spcPct val="150000"/>
              </a:lnSpc>
              <a:spcAft>
                <a:spcPts val="129"/>
              </a:spcAft>
            </a:pPr>
            <a:r>
              <a:rPr lang="en-US" b="1" i="1" u="none" strike="noStrike" dirty="0">
                <a:solidFill>
                  <a:srgbClr val="000000"/>
                </a:solidFill>
                <a:effectLst/>
                <a:uFill>
                  <a:solidFill>
                    <a:srgbClr val="000000"/>
                  </a:solidFill>
                </a:uFill>
                <a:ea typeface="Arial" panose="020B0604020202020204" pitchFamily="34" charset="0"/>
                <a:cs typeface="Arial" panose="020B0604020202020204" pitchFamily="34" charset="0"/>
              </a:rPr>
              <a:t>listening</a:t>
            </a:r>
            <a:r>
              <a:rPr lang="en-US" u="none" strike="noStrike" dirty="0">
                <a:solidFill>
                  <a:srgbClr val="000000"/>
                </a:solidFill>
                <a:effectLst/>
                <a:uFill>
                  <a:solidFill>
                    <a:srgbClr val="000000"/>
                  </a:solidFill>
                </a:uFill>
                <a:ea typeface="Arial" panose="020B0604020202020204" pitchFamily="34" charset="0"/>
                <a:cs typeface="Arial" panose="020B0604020202020204" pitchFamily="34" charset="0"/>
              </a:rPr>
              <a:t> with the </a:t>
            </a:r>
            <a:r>
              <a:rPr lang="en-US" b="1" i="1" u="none" strike="noStrike" dirty="0">
                <a:solidFill>
                  <a:srgbClr val="000000"/>
                </a:solidFill>
                <a:effectLst/>
                <a:uFill>
                  <a:solidFill>
                    <a:srgbClr val="000000"/>
                  </a:solidFill>
                </a:uFill>
                <a:ea typeface="Arial" panose="020B0604020202020204" pitchFamily="34" charset="0"/>
                <a:cs typeface="Arial" panose="020B0604020202020204" pitchFamily="34" charset="0"/>
              </a:rPr>
              <a:t>ears </a:t>
            </a:r>
            <a:r>
              <a:rPr lang="en-US" u="none" strike="noStrike" dirty="0">
                <a:solidFill>
                  <a:srgbClr val="000000"/>
                </a:solidFill>
                <a:effectLst/>
                <a:uFill>
                  <a:solidFill>
                    <a:srgbClr val="000000"/>
                  </a:solidFill>
                </a:uFill>
                <a:ea typeface="Arial" panose="020B0604020202020204" pitchFamily="34" charset="0"/>
                <a:cs typeface="Arial" panose="020B0604020202020204" pitchFamily="34" charset="0"/>
              </a:rPr>
              <a:t>of another, and </a:t>
            </a:r>
          </a:p>
          <a:p>
            <a:pPr indent="-242116">
              <a:lnSpc>
                <a:spcPct val="150000"/>
              </a:lnSpc>
              <a:spcAft>
                <a:spcPts val="129"/>
              </a:spcAft>
            </a:pPr>
            <a:r>
              <a:rPr lang="en-US" b="1" i="1" u="none" strike="noStrike" dirty="0">
                <a:solidFill>
                  <a:srgbClr val="000000"/>
                </a:solidFill>
                <a:effectLst/>
                <a:uFill>
                  <a:solidFill>
                    <a:srgbClr val="000000"/>
                  </a:solidFill>
                </a:uFill>
                <a:ea typeface="Arial" panose="020B0604020202020204" pitchFamily="34" charset="0"/>
                <a:cs typeface="Arial" panose="020B0604020202020204" pitchFamily="34" charset="0"/>
              </a:rPr>
              <a:t>feeling</a:t>
            </a:r>
            <a:r>
              <a:rPr lang="en-US" u="none" strike="noStrike" dirty="0">
                <a:solidFill>
                  <a:srgbClr val="000000"/>
                </a:solidFill>
                <a:effectLst/>
                <a:uFill>
                  <a:solidFill>
                    <a:srgbClr val="000000"/>
                  </a:solidFill>
                </a:uFill>
                <a:ea typeface="Arial" panose="020B0604020202020204" pitchFamily="34" charset="0"/>
                <a:cs typeface="Arial" panose="020B0604020202020204" pitchFamily="34" charset="0"/>
              </a:rPr>
              <a:t> with the </a:t>
            </a:r>
            <a:r>
              <a:rPr lang="en-US" b="1" i="1" u="none" strike="noStrike" dirty="0">
                <a:solidFill>
                  <a:srgbClr val="000000"/>
                </a:solidFill>
                <a:effectLst/>
                <a:uFill>
                  <a:solidFill>
                    <a:srgbClr val="000000"/>
                  </a:solidFill>
                </a:uFill>
                <a:ea typeface="Arial" panose="020B0604020202020204" pitchFamily="34" charset="0"/>
                <a:cs typeface="Arial" panose="020B0604020202020204" pitchFamily="34" charset="0"/>
              </a:rPr>
              <a:t>heart</a:t>
            </a:r>
            <a:r>
              <a:rPr lang="en-US" u="none" strike="noStrike" dirty="0">
                <a:solidFill>
                  <a:srgbClr val="000000"/>
                </a:solidFill>
                <a:effectLst/>
                <a:uFill>
                  <a:solidFill>
                    <a:srgbClr val="000000"/>
                  </a:solidFill>
                </a:uFill>
                <a:ea typeface="Arial" panose="020B0604020202020204" pitchFamily="34" charset="0"/>
                <a:cs typeface="Arial" panose="020B0604020202020204" pitchFamily="34" charset="0"/>
              </a:rPr>
              <a:t> of another. </a:t>
            </a:r>
          </a:p>
          <a:p>
            <a:endParaRPr lang="en-US" dirty="0"/>
          </a:p>
        </p:txBody>
      </p:sp>
      <p:sp>
        <p:nvSpPr>
          <p:cNvPr id="4" name="Slide Number Placeholder 3">
            <a:extLst>
              <a:ext uri="{FF2B5EF4-FFF2-40B4-BE49-F238E27FC236}">
                <a16:creationId xmlns:a16="http://schemas.microsoft.com/office/drawing/2014/main" id="{5416FA8F-0464-4524-B5C1-44A014F4AC8C}"/>
              </a:ext>
            </a:extLst>
          </p:cNvPr>
          <p:cNvSpPr>
            <a:spLocks noGrp="1"/>
          </p:cNvSpPr>
          <p:nvPr>
            <p:ph type="sldNum" sz="quarter" idx="5"/>
          </p:nvPr>
        </p:nvSpPr>
        <p:spPr/>
        <p:txBody>
          <a:bodyPr/>
          <a:lstStyle/>
          <a:p>
            <a:fld id="{FCBE1668-4D6A-4C8F-8C32-819FE6F32F94}" type="slidenum">
              <a:rPr lang="en-US" smtClean="0"/>
              <a:t>11</a:t>
            </a:fld>
            <a:endParaRPr lang="en-US"/>
          </a:p>
        </p:txBody>
      </p:sp>
    </p:spTree>
    <p:extLst>
      <p:ext uri="{BB962C8B-B14F-4D97-AF65-F5344CB8AC3E}">
        <p14:creationId xmlns:p14="http://schemas.microsoft.com/office/powerpoint/2010/main" val="3081556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PlaceHolder 1"/>
          <p:cNvSpPr>
            <a:spLocks noGrp="1"/>
          </p:cNvSpPr>
          <p:nvPr>
            <p:ph type="body"/>
          </p:nvPr>
        </p:nvSpPr>
        <p:spPr>
          <a:xfrm>
            <a:off x="710433" y="2039452"/>
            <a:ext cx="5681607" cy="6073207"/>
          </a:xfrm>
          <a:prstGeom prst="rect">
            <a:avLst/>
          </a:prstGeom>
        </p:spPr>
        <p:txBody>
          <a:bodyPr/>
          <a:lstStyle/>
          <a:p>
            <a:pPr algn="l">
              <a:lnSpc>
                <a:spcPct val="150000"/>
              </a:lnSpc>
            </a:pPr>
            <a:r>
              <a:rPr lang="en-US" b="1" dirty="0">
                <a:latin typeface="Calibri" panose="020F0502020204030204" pitchFamily="34" charset="0"/>
                <a:cs typeface="Calibri" panose="020F0502020204030204" pitchFamily="34" charset="0"/>
              </a:rPr>
              <a:t>Unit Culture – Not Wrong…Different</a:t>
            </a:r>
          </a:p>
          <a:p>
            <a:pPr fontAlgn="base">
              <a:lnSpc>
                <a:spcPct val="150000"/>
              </a:lnSpc>
              <a:spcAft>
                <a:spcPts val="129"/>
              </a:spcAft>
              <a:buClr>
                <a:srgbClr val="000000"/>
              </a:buClr>
              <a:buSzPts val="1200"/>
            </a:pPr>
            <a:r>
              <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Every unit is different – whether it be different chartered partners (religious vs. </a:t>
            </a:r>
            <a:r>
              <a:rPr lang="en-US" dirty="0">
                <a:solidFill>
                  <a:srgbClr val="000000"/>
                </a:solidFill>
                <a:effectLst/>
                <a:latin typeface="Calibri" panose="020F0502020204030204" pitchFamily="34" charset="0"/>
                <a:ea typeface="Calibri" panose="020F0502020204030204" pitchFamily="34" charset="0"/>
              </a:rPr>
              <a:t>civic), geography (rural vs. suburban vs. urban), demographics (young scouts vs. older scouts, diverse memberships), unit traditions, leadership experiences, or unit resources (money, equipment, knowledge). </a:t>
            </a:r>
            <a:endPar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fontAlgn="base">
              <a:lnSpc>
                <a:spcPct val="150000"/>
              </a:lnSpc>
              <a:buClr>
                <a:srgbClr val="000000"/>
              </a:buClr>
              <a:buSzPts val="1200"/>
            </a:pPr>
            <a:endParaRPr lang="en-US" sz="800" dirty="0">
              <a:solidFill>
                <a:srgbClr val="00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fontAlgn="base">
              <a:lnSpc>
                <a:spcPct val="150000"/>
              </a:lnSpc>
              <a:buClr>
                <a:srgbClr val="000000"/>
              </a:buClr>
              <a:buSzPts val="1200"/>
            </a:pPr>
            <a:r>
              <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Scouting functions because we charter community partners to provide the </a:t>
            </a:r>
            <a:r>
              <a:rPr lang="en-US" dirty="0">
                <a:solidFill>
                  <a:srgbClr val="000000"/>
                </a:solidFill>
                <a:effectLst/>
                <a:latin typeface="Calibri" panose="020F0502020204030204" pitchFamily="34" charset="0"/>
                <a:ea typeface="Calibri" panose="020F0502020204030204" pitchFamily="34" charset="0"/>
              </a:rPr>
              <a:t>Scouting program to their youth.  Each chartered partner has the opportunity to implement Scouting as they desire, within the guidelines of the Boy Scouts of America. </a:t>
            </a:r>
          </a:p>
          <a:p>
            <a:pPr fontAlgn="base">
              <a:lnSpc>
                <a:spcPct val="150000"/>
              </a:lnSpc>
              <a:spcAft>
                <a:spcPts val="129"/>
              </a:spcAft>
              <a:buClr>
                <a:srgbClr val="000000"/>
              </a:buClr>
              <a:buSzPts val="1200"/>
            </a:pPr>
            <a:endParaRPr lang="en-US" sz="800" dirty="0">
              <a:solidFill>
                <a:srgbClr val="00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fontAlgn="base">
              <a:lnSpc>
                <a:spcPct val="150000"/>
              </a:lnSpc>
              <a:spcAft>
                <a:spcPts val="129"/>
              </a:spcAft>
              <a:buClr>
                <a:srgbClr val="000000"/>
              </a:buClr>
              <a:buSzPts val="1200"/>
            </a:pPr>
            <a:r>
              <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As an example, some units will have more religious elements in their program, while others may have less.  Some will be more focused on their chartered partner for service opportunities, while others may focus on the larger community. </a:t>
            </a:r>
          </a:p>
          <a:p>
            <a:pPr algn="l">
              <a:lnSpc>
                <a:spcPct val="150000"/>
              </a:lnSpc>
            </a:pPr>
            <a:endParaRPr lang="en-US" sz="800" dirty="0">
              <a:latin typeface="Calibri" panose="020F0502020204030204" pitchFamily="34" charset="0"/>
              <a:cs typeface="Calibri" panose="020F0502020204030204" pitchFamily="34" charset="0"/>
            </a:endParaRPr>
          </a:p>
          <a:p>
            <a:pPr defTabSz="942289" fontAlgn="base">
              <a:lnSpc>
                <a:spcPct val="150000"/>
              </a:lnSpc>
              <a:buClr>
                <a:srgbClr val="000000"/>
              </a:buClr>
              <a:buSzPts val="1200"/>
            </a:pPr>
            <a:r>
              <a:rPr lang="en-US" dirty="0">
                <a:latin typeface="Calibri" panose="020F0502020204030204" pitchFamily="34" charset="0"/>
                <a:cs typeface="Calibri" panose="020F0502020204030204" pitchFamily="34" charset="0"/>
              </a:rPr>
              <a:t>Commissioners need to recognize the difference between doing something wrong, versus doing something different, </a:t>
            </a:r>
            <a:r>
              <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and not doing something as others do, or as well as could be accomplished.  Not every unit will function exactly like other units, do the same things, or do them in the same way. </a:t>
            </a:r>
            <a:endParaRPr lang="en-US" dirty="0">
              <a:latin typeface="Calibri" panose="020F0502020204030204" pitchFamily="34" charset="0"/>
              <a:cs typeface="Calibri" panose="020F0502020204030204" pitchFamily="34" charset="0"/>
            </a:endParaRPr>
          </a:p>
          <a:p>
            <a:pPr algn="l">
              <a:lnSpc>
                <a:spcPct val="150000"/>
              </a:lnSpc>
            </a:pPr>
            <a:endParaRPr lang="en-US" sz="800" dirty="0">
              <a:latin typeface="Calibri" panose="020F0502020204030204" pitchFamily="34" charset="0"/>
              <a:cs typeface="Calibri" panose="020F0502020204030204" pitchFamily="34" charset="0"/>
            </a:endParaRPr>
          </a:p>
          <a:p>
            <a:pPr algn="l">
              <a:lnSpc>
                <a:spcPct val="150000"/>
              </a:lnSpc>
            </a:pPr>
            <a:r>
              <a:rPr lang="en-US" dirty="0">
                <a:latin typeface="Calibri" panose="020F0502020204030204" pitchFamily="34" charset="0"/>
                <a:cs typeface="Calibri" panose="020F0502020204030204" pitchFamily="34" charset="0"/>
              </a:rPr>
              <a:t>Different leaders have different approaches on achieving goals and accomplishing tasks. We need to recognize and support those approaches as long as they are within BSA’s policies and guidelines.</a:t>
            </a:r>
          </a:p>
          <a:p>
            <a:pPr>
              <a:lnSpc>
                <a:spcPct val="100000"/>
              </a:lnSpc>
            </a:pPr>
            <a:endParaRPr lang="en-US" sz="2000" spc="-1" dirty="0">
              <a:solidFill>
                <a:srgbClr val="000000"/>
              </a:solidFill>
              <a:uFill>
                <a:solidFill>
                  <a:srgbClr val="FFFFFF"/>
                </a:solidFill>
              </a:uFill>
              <a:latin typeface="Arial"/>
            </a:endParaRPr>
          </a:p>
        </p:txBody>
      </p:sp>
      <p:sp>
        <p:nvSpPr>
          <p:cNvPr id="191" name="TextShape 2"/>
          <p:cNvSpPr txBox="1"/>
          <p:nvPr/>
        </p:nvSpPr>
        <p:spPr>
          <a:xfrm>
            <a:off x="4023245" y="8917573"/>
            <a:ext cx="3077367" cy="470533"/>
          </a:xfrm>
          <a:prstGeom prst="rect">
            <a:avLst/>
          </a:prstGeom>
          <a:noFill/>
          <a:ln>
            <a:noFill/>
          </a:ln>
        </p:spPr>
        <p:txBody>
          <a:bodyPr lIns="94229" tIns="47115" rIns="94229" bIns="47115" anchor="b"/>
          <a:lstStyle/>
          <a:p>
            <a:pPr algn="r">
              <a:lnSpc>
                <a:spcPct val="100000"/>
              </a:lnSpc>
            </a:pPr>
            <a:fld id="{45F23978-7420-4D79-8E0A-86D95915E656}" type="slidenum">
              <a:rPr lang="en-US" sz="1200" spc="-1">
                <a:solidFill>
                  <a:srgbClr val="000000"/>
                </a:solidFill>
                <a:uFill>
                  <a:solidFill>
                    <a:srgbClr val="FFFFFF"/>
                  </a:solidFill>
                </a:uFill>
              </a:rPr>
              <a:t>12</a:t>
            </a:fld>
            <a:endParaRPr lang="en-US" sz="1400" spc="-1">
              <a:solidFill>
                <a:srgbClr val="000000"/>
              </a:solidFill>
              <a:uFill>
                <a:solidFill>
                  <a:srgbClr val="FFFFFF"/>
                </a:solidFill>
              </a:uFill>
              <a:latin typeface="Times New Roman"/>
            </a:endParaRPr>
          </a:p>
        </p:txBody>
      </p:sp>
      <p:pic>
        <p:nvPicPr>
          <p:cNvPr id="4" name="Picture 3">
            <a:extLst>
              <a:ext uri="{FF2B5EF4-FFF2-40B4-BE49-F238E27FC236}">
                <a16:creationId xmlns:a16="http://schemas.microsoft.com/office/drawing/2014/main" id="{7EFC8A4C-1B35-6848-96BF-1BF8885EEF48}"/>
              </a:ext>
            </a:extLst>
          </p:cNvPr>
          <p:cNvPicPr>
            <a:picLocks noChangeAspect="1"/>
          </p:cNvPicPr>
          <p:nvPr/>
        </p:nvPicPr>
        <p:blipFill>
          <a:blip r:embed="rId3"/>
          <a:stretch>
            <a:fillRect/>
          </a:stretch>
        </p:blipFill>
        <p:spPr>
          <a:xfrm>
            <a:off x="2626501" y="714452"/>
            <a:ext cx="1849469" cy="1393674"/>
          </a:xfrm>
          <a:prstGeom prst="rect">
            <a:avLst/>
          </a:prstGeom>
        </p:spPr>
      </p:pic>
      <p:sp>
        <p:nvSpPr>
          <p:cNvPr id="2" name="Slide Number Placeholder 1">
            <a:extLst>
              <a:ext uri="{FF2B5EF4-FFF2-40B4-BE49-F238E27FC236}">
                <a16:creationId xmlns:a16="http://schemas.microsoft.com/office/drawing/2014/main" id="{4DDF71C3-F1C0-41E5-B6A8-0681752343B3}"/>
              </a:ext>
            </a:extLst>
          </p:cNvPr>
          <p:cNvSpPr>
            <a:spLocks noGrp="1"/>
          </p:cNvSpPr>
          <p:nvPr>
            <p:ph type="sldNum" sz="quarter" idx="5"/>
          </p:nvPr>
        </p:nvSpPr>
        <p:spPr/>
        <p:txBody>
          <a:bodyPr/>
          <a:lstStyle/>
          <a:p>
            <a:fld id="{FCBE1668-4D6A-4C8F-8C32-819FE6F32F94}" type="slidenum">
              <a:rPr lang="en-US" smtClean="0"/>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kern="1200" dirty="0">
                <a:solidFill>
                  <a:srgbClr val="000000"/>
                </a:solidFill>
                <a:effectLst/>
                <a:latin typeface="Calibri" panose="020F0502020204030204" pitchFamily="34" charset="0"/>
                <a:ea typeface="Times New Roman" panose="02020603050405020304" pitchFamily="18" charset="0"/>
              </a:rPr>
              <a:t>To be able to help we need to understand the unit we are serving.</a:t>
            </a:r>
          </a:p>
          <a:p>
            <a:endParaRPr lang="en-US" b="0" dirty="0">
              <a:latin typeface="Calibri" panose="020F0502020204030204" pitchFamily="34" charset="0"/>
              <a:cs typeface="Calibri" panose="020F0502020204030204" pitchFamily="34" charset="0"/>
            </a:endParaRPr>
          </a:p>
          <a:p>
            <a:pPr marL="288522" indent="-288522">
              <a:buFont typeface="Arial" charset="0"/>
              <a:buChar char="•"/>
            </a:pPr>
            <a:r>
              <a:rPr lang="en-US" b="0" dirty="0">
                <a:latin typeface="Calibri" panose="020F0502020204030204" pitchFamily="34" charset="0"/>
                <a:cs typeface="Calibri" panose="020F0502020204030204" pitchFamily="34" charset="0"/>
              </a:rPr>
              <a:t>Where is the unit located? Rural, urban?</a:t>
            </a:r>
          </a:p>
          <a:p>
            <a:pPr marL="288522" indent="-288522">
              <a:buFont typeface="Arial" charset="0"/>
              <a:buChar char="•"/>
            </a:pPr>
            <a:r>
              <a:rPr lang="en-US" b="0" dirty="0">
                <a:latin typeface="Calibri" panose="020F0502020204030204" pitchFamily="34" charset="0"/>
                <a:cs typeface="Calibri" panose="020F0502020204030204" pitchFamily="34" charset="0"/>
              </a:rPr>
              <a:t>Who is the chartered organization of the unit?</a:t>
            </a:r>
          </a:p>
          <a:p>
            <a:pPr marL="288522" indent="-288522">
              <a:buFont typeface="Arial" charset="0"/>
              <a:buChar char="•"/>
            </a:pPr>
            <a:r>
              <a:rPr lang="en-US" b="0" dirty="0">
                <a:latin typeface="Calibri" panose="020F0502020204030204" pitchFamily="34" charset="0"/>
                <a:cs typeface="Calibri" panose="020F0502020204030204" pitchFamily="34" charset="0"/>
              </a:rPr>
              <a:t>What are the socio-economic conditions affecting that unit?</a:t>
            </a:r>
          </a:p>
          <a:p>
            <a:pPr marL="288522" indent="-288522" defTabSz="923270">
              <a:buFont typeface="Arial" charset="0"/>
              <a:buChar char="•"/>
              <a:defRPr/>
            </a:pPr>
            <a:r>
              <a:rPr lang="en-US" b="0" dirty="0">
                <a:latin typeface="Calibri" panose="020F0502020204030204" pitchFamily="34" charset="0"/>
                <a:cs typeface="Calibri" panose="020F0502020204030204" pitchFamily="34" charset="0"/>
              </a:rPr>
              <a:t>How knowledgeable and experienced is their leadership?  Are they trained for their roles?</a:t>
            </a:r>
          </a:p>
          <a:p>
            <a:pPr marL="288522" indent="-288522">
              <a:buFont typeface="Arial" charset="0"/>
              <a:buChar char="•"/>
            </a:pPr>
            <a:r>
              <a:rPr lang="en-US" b="0" dirty="0">
                <a:latin typeface="Calibri" panose="020F0502020204030204" pitchFamily="34" charset="0"/>
                <a:cs typeface="Calibri" panose="020F0502020204030204" pitchFamily="34" charset="0"/>
              </a:rPr>
              <a:t>What resources are available to that unit? </a:t>
            </a:r>
          </a:p>
          <a:p>
            <a:pPr marL="288522" indent="-288522">
              <a:buFont typeface="Arial" charset="0"/>
              <a:buChar char="•"/>
            </a:pPr>
            <a:r>
              <a:rPr lang="en-US" b="0" dirty="0">
                <a:latin typeface="Calibri" panose="020F0502020204030204" pitchFamily="34" charset="0"/>
                <a:cs typeface="Calibri" panose="020F0502020204030204" pitchFamily="34" charset="0"/>
              </a:rPr>
              <a:t>What are the ages and experience levels of the Scouts within the unit?</a:t>
            </a:r>
          </a:p>
          <a:p>
            <a:pPr marL="288522" indent="-288522">
              <a:buFont typeface="Arial" charset="0"/>
              <a:buChar char="•"/>
            </a:pPr>
            <a:r>
              <a:rPr lang="en-US" b="0" dirty="0">
                <a:latin typeface="Calibri" panose="020F0502020204030204" pitchFamily="34" charset="0"/>
                <a:cs typeface="Calibri" panose="020F0502020204030204" pitchFamily="34" charset="0"/>
              </a:rPr>
              <a:t>What Scouting experiences has that unit had?</a:t>
            </a:r>
          </a:p>
          <a:p>
            <a:pPr marL="288522" indent="-288522">
              <a:buFont typeface="Arial" charset="0"/>
              <a:buChar char="•"/>
            </a:pPr>
            <a:endParaRPr lang="en-US" b="0"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Note to instructor: </a:t>
            </a:r>
            <a:r>
              <a:rPr lang="en-US" b="0" dirty="0">
                <a:latin typeface="Calibri" panose="020F0502020204030204" pitchFamily="34" charset="0"/>
                <a:cs typeface="Calibri" panose="020F0502020204030204" pitchFamily="34" charset="0"/>
              </a:rPr>
              <a:t>These questions set up and are used in the activity on Slide 13.</a:t>
            </a:r>
          </a:p>
          <a:p>
            <a:endParaRPr lang="en-US" dirty="0"/>
          </a:p>
        </p:txBody>
      </p:sp>
      <p:sp>
        <p:nvSpPr>
          <p:cNvPr id="4" name="Slide Number Placeholder 3">
            <a:extLst>
              <a:ext uri="{FF2B5EF4-FFF2-40B4-BE49-F238E27FC236}">
                <a16:creationId xmlns:a16="http://schemas.microsoft.com/office/drawing/2014/main" id="{C12C3150-D2DD-48A3-A15E-BCC99042CC25}"/>
              </a:ext>
            </a:extLst>
          </p:cNvPr>
          <p:cNvSpPr>
            <a:spLocks noGrp="1"/>
          </p:cNvSpPr>
          <p:nvPr>
            <p:ph type="sldNum" sz="quarter" idx="5"/>
          </p:nvPr>
        </p:nvSpPr>
        <p:spPr/>
        <p:txBody>
          <a:bodyPr/>
          <a:lstStyle/>
          <a:p>
            <a:fld id="{FCBE1668-4D6A-4C8F-8C32-819FE6F32F94}" type="slidenum">
              <a:rPr lang="en-US" smtClean="0"/>
              <a:t>13</a:t>
            </a:fld>
            <a:endParaRPr lang="en-US"/>
          </a:p>
        </p:txBody>
      </p:sp>
    </p:spTree>
    <p:extLst>
      <p:ext uri="{BB962C8B-B14F-4D97-AF65-F5344CB8AC3E}">
        <p14:creationId xmlns:p14="http://schemas.microsoft.com/office/powerpoint/2010/main" val="1367770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414338"/>
            <a:ext cx="3522662" cy="2641600"/>
          </a:xfrm>
        </p:spPr>
      </p:sp>
      <p:sp>
        <p:nvSpPr>
          <p:cNvPr id="3" name="Notes Placeholder 2"/>
          <p:cNvSpPr>
            <a:spLocks noGrp="1"/>
          </p:cNvSpPr>
          <p:nvPr>
            <p:ph type="body" idx="1"/>
          </p:nvPr>
        </p:nvSpPr>
        <p:spPr>
          <a:xfrm>
            <a:off x="710248" y="3200566"/>
            <a:ext cx="5681980" cy="5014351"/>
          </a:xfrm>
        </p:spPr>
        <p:txBody>
          <a:bodyPr tIns="0" bIns="0"/>
          <a:lstStyle/>
          <a:p>
            <a:r>
              <a:rPr lang="en-US" b="1" dirty="0">
                <a:cs typeface="Calibri" panose="020F0502020204030204" pitchFamily="34" charset="0"/>
              </a:rPr>
              <a:t>Activity: 15 minutes – 10 minutes for discussion time, 5 minutes to debrief</a:t>
            </a:r>
          </a:p>
          <a:p>
            <a:pPr defTabSz="891325"/>
            <a:r>
              <a:rPr lang="en-US" b="1" kern="1200" dirty="0">
                <a:solidFill>
                  <a:srgbClr val="000000"/>
                </a:solidFill>
                <a:effectLst/>
                <a:ea typeface="Times New Roman" panose="02020603050405020304" pitchFamily="18" charset="0"/>
              </a:rPr>
              <a:t>Instructor: </a:t>
            </a:r>
            <a:r>
              <a:rPr lang="en-US" dirty="0">
                <a:effectLst/>
                <a:ea typeface="Times New Roman" panose="02020603050405020304" pitchFamily="18" charset="0"/>
              </a:rPr>
              <a:t>Following </a:t>
            </a:r>
            <a:r>
              <a:rPr lang="en-US" b="1" kern="1200" dirty="0">
                <a:solidFill>
                  <a:srgbClr val="000000"/>
                </a:solidFill>
                <a:effectLst/>
                <a:ea typeface="Calibri" panose="020F0502020204030204" pitchFamily="34" charset="0"/>
              </a:rPr>
              <a:t>MCS 309 – Group Discussion Activity Instructions</a:t>
            </a:r>
            <a:r>
              <a:rPr lang="en-US" dirty="0">
                <a:effectLst/>
                <a:ea typeface="Times New Roman" panose="02020603050405020304" pitchFamily="18" charset="0"/>
              </a:rPr>
              <a:t> divide the class</a:t>
            </a:r>
            <a:r>
              <a:rPr lang="en-US" kern="1200" dirty="0">
                <a:solidFill>
                  <a:srgbClr val="000000"/>
                </a:solidFill>
                <a:effectLst/>
                <a:ea typeface="Times New Roman" panose="02020603050405020304" pitchFamily="18" charset="0"/>
              </a:rPr>
              <a:t> into 2 or 3 small discussion groups, giving each </a:t>
            </a:r>
            <a:r>
              <a:rPr lang="en-US" b="1" kern="1200" dirty="0">
                <a:solidFill>
                  <a:srgbClr val="000000"/>
                </a:solidFill>
                <a:effectLst/>
                <a:ea typeface="Times New Roman" panose="02020603050405020304" pitchFamily="18" charset="0"/>
              </a:rPr>
              <a:t>MCS 309 – Group Discussion Handout</a:t>
            </a:r>
            <a:r>
              <a:rPr lang="en-US" kern="1200" dirty="0">
                <a:solidFill>
                  <a:srgbClr val="000000"/>
                </a:solidFill>
                <a:effectLst/>
                <a:ea typeface="Times New Roman" panose="02020603050405020304" pitchFamily="18" charset="0"/>
              </a:rPr>
              <a:t>.  </a:t>
            </a:r>
            <a:r>
              <a:rPr lang="en-US" b="1" dirty="0"/>
              <a:t>In Slide Show </a:t>
            </a:r>
            <a:r>
              <a:rPr lang="en-US" b="0" dirty="0"/>
              <a:t>click on </a:t>
            </a:r>
            <a:r>
              <a:rPr lang="en-US" b="1" dirty="0"/>
              <a:t>“How can I help You” </a:t>
            </a:r>
            <a:r>
              <a:rPr lang="en-US" b="0" dirty="0"/>
              <a:t>button for group discussion. Click again to recover button.</a:t>
            </a:r>
          </a:p>
          <a:p>
            <a:endParaRPr lang="en-US" b="1" dirty="0"/>
          </a:p>
          <a:p>
            <a:r>
              <a:rPr lang="en-US" kern="1200" dirty="0">
                <a:solidFill>
                  <a:srgbClr val="000000"/>
                </a:solidFill>
                <a:effectLst/>
                <a:ea typeface="Times New Roman" panose="02020603050405020304" pitchFamily="18" charset="0"/>
              </a:rPr>
              <a:t>Using the questions from previous slide (also listed on handout), have each group discuss how to provide unit service by identifying resources best suited for their needs.</a:t>
            </a:r>
            <a:endParaRPr lang="en-US" dirty="0">
              <a:effectLst/>
              <a:ea typeface="Times New Roman" panose="02020603050405020304" pitchFamily="18" charset="0"/>
            </a:endParaRPr>
          </a:p>
          <a:p>
            <a:endParaRPr lang="en-US" b="0" dirty="0">
              <a:cs typeface="Calibri" panose="020F0502020204030204" pitchFamily="34" charset="0"/>
            </a:endParaRPr>
          </a:p>
          <a:p>
            <a:r>
              <a:rPr lang="en-US" b="1" dirty="0">
                <a:effectLst/>
                <a:ea typeface="Times New Roman" panose="02020603050405020304" pitchFamily="18" charset="0"/>
              </a:rPr>
              <a:t>Instructor:</a:t>
            </a:r>
            <a:r>
              <a:rPr lang="en-US" dirty="0">
                <a:effectLst/>
                <a:ea typeface="Times New Roman" panose="02020603050405020304" pitchFamily="18" charset="0"/>
              </a:rPr>
              <a:t> About midway in their group discussion time </a:t>
            </a:r>
            <a:r>
              <a:rPr lang="en-US" b="1" dirty="0">
                <a:effectLst/>
                <a:ea typeface="Times New Roman" panose="02020603050405020304" pitchFamily="18" charset="0"/>
              </a:rPr>
              <a:t>ask</a:t>
            </a:r>
            <a:r>
              <a:rPr lang="en-US" dirty="0">
                <a:effectLst/>
                <a:ea typeface="Times New Roman" panose="02020603050405020304" pitchFamily="18" charset="0"/>
              </a:rPr>
              <a:t>: “What things that might not be obvious could be causing difficulties?".</a:t>
            </a:r>
          </a:p>
          <a:p>
            <a:r>
              <a:rPr lang="en-US" b="1" i="0" u="none" strike="noStrike" dirty="0">
                <a:solidFill>
                  <a:schemeClr val="tx1"/>
                </a:solidFill>
                <a:effectLst/>
                <a:ea typeface="Calibri"/>
                <a:cs typeface="+mn-cs"/>
                <a:sym typeface="Calibri"/>
              </a:rPr>
              <a:t>Ask </a:t>
            </a:r>
            <a:r>
              <a:rPr lang="en-US" b="0" i="0" u="none" strike="noStrike" dirty="0">
                <a:solidFill>
                  <a:schemeClr val="dk1"/>
                </a:solidFill>
                <a:effectLst/>
                <a:ea typeface="Calibri"/>
                <a:cs typeface="Calibri"/>
                <a:sym typeface="Calibri"/>
              </a:rPr>
              <a:t>t</a:t>
            </a:r>
            <a:r>
              <a:rPr lang="en-US" b="0" i="0" u="none" strike="noStrike" dirty="0">
                <a:solidFill>
                  <a:schemeClr val="dk1"/>
                </a:solidFill>
                <a:ea typeface="Calibri"/>
                <a:cs typeface="Calibri"/>
                <a:sym typeface="Calibri"/>
              </a:rPr>
              <a:t>he</a:t>
            </a:r>
            <a:r>
              <a:rPr lang="en-US" b="1" i="0" u="none" strike="noStrike" dirty="0">
                <a:solidFill>
                  <a:schemeClr val="dk1"/>
                </a:solidFill>
                <a:ea typeface="Calibri"/>
                <a:cs typeface="Calibri"/>
                <a:sym typeface="Calibri"/>
              </a:rPr>
              <a:t> AWE Question (introduced in BCS 106) - </a:t>
            </a:r>
            <a:r>
              <a:rPr lang="en-US" b="1" i="1" u="none" strike="noStrike" dirty="0">
                <a:solidFill>
                  <a:schemeClr val="dk1"/>
                </a:solidFill>
                <a:ea typeface="Calibri"/>
                <a:cs typeface="Calibri"/>
                <a:sym typeface="Calibri"/>
              </a:rPr>
              <a:t>And What Else?</a:t>
            </a:r>
            <a:r>
              <a:rPr lang="en-US" b="0" i="0" u="none" strike="noStrike" dirty="0">
                <a:solidFill>
                  <a:schemeClr val="dk1"/>
                </a:solidFill>
                <a:ea typeface="Calibri"/>
                <a:cs typeface="Calibri"/>
                <a:sym typeface="Calibri"/>
              </a:rPr>
              <a:t> This question creates more - more wisdom, more insights, more self-awareness, more possibilities—out of thin air.</a:t>
            </a:r>
          </a:p>
          <a:p>
            <a:endParaRPr lang="en-US" b="0" i="0" u="none" strike="noStrike" dirty="0">
              <a:solidFill>
                <a:schemeClr val="dk1"/>
              </a:solidFill>
              <a:ea typeface="Calibri"/>
              <a:cs typeface="Calibri"/>
              <a:sym typeface="Calibri"/>
            </a:endParaRPr>
          </a:p>
          <a:p>
            <a:pPr>
              <a:buClr>
                <a:schemeClr val="dk1"/>
              </a:buClr>
              <a:buSzPts val="1200"/>
            </a:pPr>
            <a:r>
              <a:rPr lang="en-US" b="0" i="0" u="none" strike="noStrike" dirty="0">
                <a:solidFill>
                  <a:schemeClr val="dk1"/>
                </a:solidFill>
                <a:ea typeface="Calibri"/>
                <a:cs typeface="Calibri"/>
                <a:sym typeface="Calibri"/>
              </a:rPr>
              <a:t>You do want to remember that the first answer someone gives you is almost never the only answer, and it’s rarely the best answer. You may think that’s obvious, but it’s less so than you realize. </a:t>
            </a:r>
            <a:endParaRPr lang="en-US" dirty="0"/>
          </a:p>
          <a:p>
            <a:pPr>
              <a:buClr>
                <a:schemeClr val="dk1"/>
              </a:buClr>
              <a:buSzPts val="1200"/>
            </a:pPr>
            <a:endParaRPr lang="en-US" b="0" i="0" u="none" strike="noStrike" dirty="0">
              <a:solidFill>
                <a:schemeClr val="dk1"/>
              </a:solidFill>
              <a:ea typeface="Calibri"/>
              <a:cs typeface="Calibri"/>
              <a:sym typeface="Calibri"/>
            </a:endParaRPr>
          </a:p>
          <a:p>
            <a:pPr>
              <a:buClr>
                <a:schemeClr val="dk1"/>
              </a:buClr>
              <a:buSzPts val="1200"/>
            </a:pPr>
            <a:r>
              <a:rPr lang="en-US" b="0" i="0" u="none" strike="noStrike" dirty="0">
                <a:solidFill>
                  <a:schemeClr val="dk1"/>
                </a:solidFill>
                <a:ea typeface="Calibri"/>
                <a:cs typeface="Calibri"/>
                <a:sym typeface="Calibri"/>
              </a:rPr>
              <a:t>When you use “And what else?” you’ll get more options and often better options. Better options lead to better decisions. Better decisions lead to greater success.</a:t>
            </a:r>
          </a:p>
          <a:p>
            <a:pPr>
              <a:buClr>
                <a:schemeClr val="dk1"/>
              </a:buClr>
              <a:buSzPts val="1200"/>
            </a:pPr>
            <a:endParaRPr lang="en-US" b="0" i="0" u="none" strike="noStrike" dirty="0">
              <a:solidFill>
                <a:schemeClr val="dk1"/>
              </a:solidFill>
              <a:ea typeface="Calibri"/>
              <a:cs typeface="Calibri"/>
              <a:sym typeface="Calibri"/>
            </a:endParaRPr>
          </a:p>
          <a:p>
            <a:pPr>
              <a:buClr>
                <a:schemeClr val="dk1"/>
              </a:buClr>
              <a:buSzPts val="1200"/>
            </a:pPr>
            <a:r>
              <a:rPr lang="en-US" b="0" i="0" u="none" strike="noStrike" dirty="0">
                <a:solidFill>
                  <a:schemeClr val="dk1"/>
                </a:solidFill>
                <a:ea typeface="Calibri"/>
                <a:cs typeface="Calibri"/>
                <a:sym typeface="Calibri"/>
              </a:rPr>
              <a:t>If you get three to five answers, then you’ve made great progress. </a:t>
            </a:r>
            <a:r>
              <a:rPr lang="en-US" b="1" i="0" u="none" strike="noStrike" dirty="0">
                <a:solidFill>
                  <a:schemeClr val="dk1"/>
                </a:solidFill>
                <a:ea typeface="Calibri"/>
                <a:cs typeface="Calibri"/>
                <a:sym typeface="Calibri"/>
              </a:rPr>
              <a:t>And what else?</a:t>
            </a:r>
            <a:r>
              <a:rPr lang="en-US" b="0" i="0" u="none" strike="noStrike" dirty="0">
                <a:solidFill>
                  <a:schemeClr val="dk1"/>
                </a:solidFill>
                <a:ea typeface="Calibri"/>
                <a:cs typeface="Calibri"/>
                <a:sym typeface="Calibri"/>
              </a:rPr>
              <a:t>” is such a useful question that you can add it into almost every exchange. </a:t>
            </a:r>
            <a:br>
              <a:rPr lang="en-US" b="0" i="0" u="none" strike="noStrike" dirty="0">
                <a:solidFill>
                  <a:schemeClr val="dk1"/>
                </a:solidFill>
                <a:ea typeface="Calibri"/>
                <a:cs typeface="Calibri"/>
                <a:sym typeface="Calibri"/>
              </a:rPr>
            </a:br>
            <a:endParaRPr lang="en-US" dirty="0">
              <a:effectLst/>
              <a:ea typeface="Times New Roman" panose="02020603050405020304" pitchFamily="18" charset="0"/>
            </a:endParaRPr>
          </a:p>
          <a:p>
            <a:r>
              <a:rPr lang="en-US" dirty="0">
                <a:effectLst/>
                <a:ea typeface="Times New Roman" panose="02020603050405020304" pitchFamily="18" charset="0"/>
              </a:rPr>
              <a:t> </a:t>
            </a:r>
          </a:p>
          <a:p>
            <a:r>
              <a:rPr lang="en-US" dirty="0">
                <a:effectLst/>
                <a:ea typeface="Times New Roman" panose="02020603050405020304" pitchFamily="18" charset="0"/>
              </a:rPr>
              <a:t>Depending on available time, have each group quickly debrief their discussions.</a:t>
            </a:r>
          </a:p>
          <a:p>
            <a:endParaRPr lang="en-US" b="0" dirty="0">
              <a:cs typeface="Calibri" panose="020F0502020204030204" pitchFamily="34" charset="0"/>
            </a:endParaRPr>
          </a:p>
          <a:p>
            <a:endParaRPr lang="en-US" b="1" dirty="0"/>
          </a:p>
        </p:txBody>
      </p:sp>
      <p:sp>
        <p:nvSpPr>
          <p:cNvPr id="4" name="Slide Number Placeholder 3">
            <a:extLst>
              <a:ext uri="{FF2B5EF4-FFF2-40B4-BE49-F238E27FC236}">
                <a16:creationId xmlns:a16="http://schemas.microsoft.com/office/drawing/2014/main" id="{4822E6D6-EA29-4FDB-929E-AD35D4473CDD}"/>
              </a:ext>
            </a:extLst>
          </p:cNvPr>
          <p:cNvSpPr>
            <a:spLocks noGrp="1"/>
          </p:cNvSpPr>
          <p:nvPr>
            <p:ph type="sldNum" sz="quarter" idx="5"/>
          </p:nvPr>
        </p:nvSpPr>
        <p:spPr/>
        <p:txBody>
          <a:bodyPr/>
          <a:lstStyle/>
          <a:p>
            <a:fld id="{FCBE1668-4D6A-4C8F-8C32-819FE6F32F94}" type="slidenum">
              <a:rPr lang="en-US" smtClean="0"/>
              <a:t>14</a:t>
            </a:fld>
            <a:endParaRPr lang="en-US"/>
          </a:p>
        </p:txBody>
      </p:sp>
    </p:spTree>
    <p:extLst>
      <p:ext uri="{BB962C8B-B14F-4D97-AF65-F5344CB8AC3E}">
        <p14:creationId xmlns:p14="http://schemas.microsoft.com/office/powerpoint/2010/main" val="2484665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270">
              <a:defRPr/>
            </a:pPr>
            <a:r>
              <a:rPr lang="en-US" u="none" strike="noStrike" dirty="0">
                <a:solidFill>
                  <a:srgbClr val="000000"/>
                </a:solidFill>
                <a:effectLst/>
                <a:uFill>
                  <a:solidFill>
                    <a:srgbClr val="000000"/>
                  </a:solidFill>
                </a:uFill>
                <a:ea typeface="Calibri" panose="020F0502020204030204" pitchFamily="34" charset="0"/>
                <a:cs typeface="Calibri" panose="020F0502020204030204" pitchFamily="34" charset="0"/>
              </a:rPr>
              <a:t>As you can tell in this activity, we remain engaged to assist the unit in receiving help, and assisting the unit to implement the help.  An effective commissioner should empower the unit leadership.  Our role is to observe, guide, and assist, not to run the unit program. </a:t>
            </a:r>
            <a:r>
              <a:rPr lang="en-US" dirty="0">
                <a:cs typeface="Calibri" panose="020F0502020204030204" pitchFamily="34" charset="0"/>
              </a:rPr>
              <a:t>We observe, and note areas for improvement. </a:t>
            </a:r>
          </a:p>
          <a:p>
            <a:endParaRPr lang="en-US" dirty="0"/>
          </a:p>
          <a:p>
            <a:r>
              <a:rPr lang="en-US" dirty="0"/>
              <a:t>Remember the best unit service a commissioner can give is showing that we care and we want their unit to be successful.  This takes using both our heads and our hearts.  If the unit is successful with a great program, the youth will be successful in Scouting.</a:t>
            </a:r>
          </a:p>
          <a:p>
            <a:endParaRPr lang="en-US" dirty="0"/>
          </a:p>
          <a:p>
            <a:r>
              <a:rPr lang="en-US" i="1" dirty="0"/>
              <a:t>When the best leader’s work is done, the people say, “We did it ourselves.” </a:t>
            </a:r>
            <a:r>
              <a:rPr lang="en-US" dirty="0"/>
              <a:t>--Lao Tzu</a:t>
            </a:r>
          </a:p>
        </p:txBody>
      </p:sp>
      <p:sp>
        <p:nvSpPr>
          <p:cNvPr id="4" name="Slide Number Placeholder 3">
            <a:extLst>
              <a:ext uri="{FF2B5EF4-FFF2-40B4-BE49-F238E27FC236}">
                <a16:creationId xmlns:a16="http://schemas.microsoft.com/office/drawing/2014/main" id="{604D89F2-6567-44ED-B37C-88FD2B9C780C}"/>
              </a:ext>
            </a:extLst>
          </p:cNvPr>
          <p:cNvSpPr>
            <a:spLocks noGrp="1"/>
          </p:cNvSpPr>
          <p:nvPr>
            <p:ph type="sldNum" sz="quarter" idx="5"/>
          </p:nvPr>
        </p:nvSpPr>
        <p:spPr/>
        <p:txBody>
          <a:bodyPr/>
          <a:lstStyle/>
          <a:p>
            <a:fld id="{FCBE1668-4D6A-4C8F-8C32-819FE6F32F94}" type="slidenum">
              <a:rPr lang="en-US" smtClean="0"/>
              <a:t>15</a:t>
            </a:fld>
            <a:endParaRPr lang="en-US"/>
          </a:p>
        </p:txBody>
      </p:sp>
    </p:spTree>
    <p:extLst>
      <p:ext uri="{BB962C8B-B14F-4D97-AF65-F5344CB8AC3E}">
        <p14:creationId xmlns:p14="http://schemas.microsoft.com/office/powerpoint/2010/main" val="540937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Course Summary</a:t>
            </a:r>
          </a:p>
          <a:p>
            <a:endParaRPr lang="en-US" b="0" dirty="0"/>
          </a:p>
          <a:p>
            <a:pPr>
              <a:spcBef>
                <a:spcPts val="618"/>
              </a:spcBef>
              <a:spcAft>
                <a:spcPts val="618"/>
              </a:spcAft>
            </a:pPr>
            <a:r>
              <a:rPr lang="en-US" spc="-1" dirty="0">
                <a:solidFill>
                  <a:srgbClr val="000000"/>
                </a:solidFill>
                <a:uFill>
                  <a:solidFill>
                    <a:srgbClr val="FFFFFF"/>
                  </a:solidFill>
                </a:uFill>
              </a:rPr>
              <a:t>You should now:</a:t>
            </a:r>
          </a:p>
          <a:p>
            <a:pPr marL="230817" indent="-230454">
              <a:spcBef>
                <a:spcPts val="606"/>
              </a:spcBef>
              <a:spcAft>
                <a:spcPts val="606"/>
              </a:spcAft>
              <a:buClr>
                <a:srgbClr val="000000"/>
              </a:buClr>
              <a:buFont typeface="Arial"/>
              <a:buChar char="•"/>
            </a:pPr>
            <a:r>
              <a:rPr lang="en-US" spc="-1" dirty="0">
                <a:solidFill>
                  <a:srgbClr val="000000"/>
                </a:solidFill>
                <a:uFill>
                  <a:solidFill>
                    <a:srgbClr val="FFFFFF"/>
                  </a:solidFill>
                </a:uFill>
              </a:rPr>
              <a:t>Be able to define the role of a commissioner relative to the unit’s leadership</a:t>
            </a:r>
          </a:p>
          <a:p>
            <a:pPr marL="230817" indent="-230454">
              <a:spcBef>
                <a:spcPts val="606"/>
              </a:spcBef>
              <a:spcAft>
                <a:spcPts val="606"/>
              </a:spcAft>
              <a:buClr>
                <a:srgbClr val="000000"/>
              </a:buClr>
              <a:buFont typeface="Arial"/>
              <a:buChar char="•"/>
            </a:pPr>
            <a:r>
              <a:rPr lang="en-US" spc="-1" dirty="0">
                <a:solidFill>
                  <a:srgbClr val="000000"/>
                </a:solidFill>
                <a:uFill>
                  <a:solidFill>
                    <a:srgbClr val="FFFFFF"/>
                  </a:solidFill>
                </a:uFill>
              </a:rPr>
              <a:t>Know how to engage units to identify unit needs </a:t>
            </a:r>
          </a:p>
          <a:p>
            <a:pPr marL="230817" indent="-230454">
              <a:spcBef>
                <a:spcPts val="606"/>
              </a:spcBef>
              <a:spcAft>
                <a:spcPts val="606"/>
              </a:spcAft>
              <a:buClr>
                <a:srgbClr val="000000"/>
              </a:buClr>
              <a:buFont typeface="Arial"/>
              <a:buChar char="•"/>
            </a:pPr>
            <a:r>
              <a:rPr lang="en-US" spc="-1" dirty="0">
                <a:solidFill>
                  <a:srgbClr val="000000"/>
                </a:solidFill>
                <a:uFill>
                  <a:solidFill>
                    <a:srgbClr val="FFFFFF"/>
                  </a:solidFill>
                </a:uFill>
              </a:rPr>
              <a:t>Understand unit culture</a:t>
            </a:r>
          </a:p>
          <a:p>
            <a:pPr marL="230817" indent="-230454">
              <a:spcBef>
                <a:spcPts val="606"/>
              </a:spcBef>
              <a:spcAft>
                <a:spcPts val="606"/>
              </a:spcAft>
              <a:buClr>
                <a:srgbClr val="000000"/>
              </a:buClr>
              <a:buFont typeface="Arial"/>
              <a:buChar char="•"/>
            </a:pPr>
            <a:endParaRPr lang="en-US" spc="-1" dirty="0">
              <a:solidFill>
                <a:srgbClr val="000000"/>
              </a:solidFill>
              <a:uFill>
                <a:solidFill>
                  <a:srgbClr val="FFFFFF"/>
                </a:solidFill>
              </a:uFill>
            </a:endParaRPr>
          </a:p>
          <a:p>
            <a:pPr marL="363">
              <a:spcBef>
                <a:spcPts val="606"/>
              </a:spcBef>
              <a:spcAft>
                <a:spcPts val="606"/>
              </a:spcAft>
              <a:buClr>
                <a:srgbClr val="000000"/>
              </a:buClr>
            </a:pPr>
            <a:r>
              <a:rPr lang="en-US" dirty="0">
                <a:effectLst/>
                <a:ea typeface="Times New Roman" panose="02020603050405020304" pitchFamily="18" charset="0"/>
              </a:rPr>
              <a:t>Sometimes knowing how to link a unit to resources does the trick. The heart to care about the success of the unit, its leaders, its parents, and it’s Scouts makes the job easier to do and the unit commissioner more successful in serving their units. </a:t>
            </a:r>
            <a:endParaRPr lang="en-US" b="0" dirty="0"/>
          </a:p>
        </p:txBody>
      </p:sp>
      <p:sp>
        <p:nvSpPr>
          <p:cNvPr id="4" name="Slide Number Placeholder 3">
            <a:extLst>
              <a:ext uri="{FF2B5EF4-FFF2-40B4-BE49-F238E27FC236}">
                <a16:creationId xmlns:a16="http://schemas.microsoft.com/office/drawing/2014/main" id="{28183511-C68B-47B7-AFFB-4D41256EAB0A}"/>
              </a:ext>
            </a:extLst>
          </p:cNvPr>
          <p:cNvSpPr>
            <a:spLocks noGrp="1"/>
          </p:cNvSpPr>
          <p:nvPr>
            <p:ph type="sldNum" sz="quarter" idx="5"/>
          </p:nvPr>
        </p:nvSpPr>
        <p:spPr/>
        <p:txBody>
          <a:bodyPr/>
          <a:lstStyle/>
          <a:p>
            <a:fld id="{FCBE1668-4D6A-4C8F-8C32-819FE6F32F94}" type="slidenum">
              <a:rPr lang="en-US" smtClean="0"/>
              <a:t>16</a:t>
            </a:fld>
            <a:endParaRPr lang="en-US"/>
          </a:p>
        </p:txBody>
      </p:sp>
    </p:spTree>
    <p:extLst>
      <p:ext uri="{BB962C8B-B14F-4D97-AF65-F5344CB8AC3E}">
        <p14:creationId xmlns:p14="http://schemas.microsoft.com/office/powerpoint/2010/main" val="241590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413612-C877-4F41-8C2B-83C087A157B3}"/>
              </a:ext>
            </a:extLst>
          </p:cNvPr>
          <p:cNvSpPr>
            <a:spLocks noGrp="1"/>
          </p:cNvSpPr>
          <p:nvPr>
            <p:ph type="sldNum" sz="quarter" idx="5"/>
          </p:nvPr>
        </p:nvSpPr>
        <p:spPr/>
        <p:txBody>
          <a:bodyPr/>
          <a:lstStyle/>
          <a:p>
            <a:fld id="{FCBE1668-4D6A-4C8F-8C32-819FE6F32F94}" type="slidenum">
              <a:rPr lang="en-US" smtClean="0"/>
              <a:t>17</a:t>
            </a:fld>
            <a:endParaRPr lang="en-US"/>
          </a:p>
        </p:txBody>
      </p:sp>
    </p:spTree>
    <p:extLst>
      <p:ext uri="{BB962C8B-B14F-4D97-AF65-F5344CB8AC3E}">
        <p14:creationId xmlns:p14="http://schemas.microsoft.com/office/powerpoint/2010/main" val="710384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3110172"/>
          </a:xfrm>
        </p:spPr>
        <p:txBody>
          <a:bodyPr anchor="b"/>
          <a:lstStyle>
            <a:lvl1pPr algn="l">
              <a:defRPr sz="6000" b="1">
                <a:latin typeface="+mn-lt"/>
              </a:defRPr>
            </a:lvl1pPr>
          </a:lstStyle>
          <a:p>
            <a:r>
              <a:rPr lang="en-US" dirty="0"/>
              <a:t>Click to edit Master title style</a:t>
            </a:r>
          </a:p>
        </p:txBody>
      </p:sp>
      <p:sp>
        <p:nvSpPr>
          <p:cNvPr id="3" name="Subtitle 2"/>
          <p:cNvSpPr>
            <a:spLocks noGrp="1"/>
          </p:cNvSpPr>
          <p:nvPr>
            <p:ph type="subTitle" idx="1"/>
          </p:nvPr>
        </p:nvSpPr>
        <p:spPr>
          <a:xfrm>
            <a:off x="1143000" y="4466562"/>
            <a:ext cx="6858000" cy="1655762"/>
          </a:xfrm>
        </p:spPr>
        <p:txBody>
          <a:bodyPr>
            <a:normAutofit/>
          </a:bodyPr>
          <a:lstStyle>
            <a:lvl1pPr marL="0" indent="0" algn="ctr">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B1CDD878-4158-4535-8D50-36FC6CCDCBF2}"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4D9CA-9B1C-4141-9749-0606B1A65E32}" type="slidenum">
              <a:rPr lang="en-US" smtClean="0"/>
              <a:t>‹#›</a:t>
            </a:fld>
            <a:endParaRPr lang="en-US"/>
          </a:p>
        </p:txBody>
      </p:sp>
      <p:sp>
        <p:nvSpPr>
          <p:cNvPr id="7" name="Rectangle 6"/>
          <p:cNvSpPr/>
          <p:nvPr userDrawn="1"/>
        </p:nvSpPr>
        <p:spPr>
          <a:xfrm>
            <a:off x="685800" y="152000"/>
            <a:ext cx="6986847" cy="646331"/>
          </a:xfrm>
          <a:prstGeom prst="rect">
            <a:avLst/>
          </a:prstGeom>
        </p:spPr>
        <p:txBody>
          <a:bodyPr wrap="square">
            <a:spAutoFit/>
          </a:bodyPr>
          <a:lstStyle/>
          <a:p>
            <a:r>
              <a:rPr lang="en-US" sz="3600" b="1" dirty="0">
                <a:solidFill>
                  <a:schemeClr val="bg1"/>
                </a:solidFill>
              </a:rPr>
              <a:t>College of Commissioner Science</a:t>
            </a:r>
          </a:p>
        </p:txBody>
      </p:sp>
    </p:spTree>
    <p:extLst>
      <p:ext uri="{BB962C8B-B14F-4D97-AF65-F5344CB8AC3E}">
        <p14:creationId xmlns:p14="http://schemas.microsoft.com/office/powerpoint/2010/main" val="2520501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32122"/>
            <a:ext cx="6994121" cy="540961"/>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4" name="Date Placeholder 3"/>
          <p:cNvSpPr>
            <a:spLocks noGrp="1"/>
          </p:cNvSpPr>
          <p:nvPr>
            <p:ph type="dt" sz="half" idx="10"/>
          </p:nvPr>
        </p:nvSpPr>
        <p:spPr/>
        <p:txBody>
          <a:bodyPr/>
          <a:lstStyle/>
          <a:p>
            <a:fld id="{B1CDD878-4158-4535-8D50-36FC6CCDCBF2}"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4074422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b="1">
                <a:latin typeface="+mn-lt"/>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6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B1CDD878-4158-4535-8D50-36FC6CCDCBF2}"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4D9CA-9B1C-4141-9749-0606B1A65E32}" type="slidenum">
              <a:rPr lang="en-US" smtClean="0"/>
              <a:t>‹#›</a:t>
            </a:fld>
            <a:endParaRPr lang="en-US" dirty="0"/>
          </a:p>
        </p:txBody>
      </p:sp>
      <p:sp>
        <p:nvSpPr>
          <p:cNvPr id="7" name="Rectangle 6"/>
          <p:cNvSpPr/>
          <p:nvPr userDrawn="1"/>
        </p:nvSpPr>
        <p:spPr>
          <a:xfrm>
            <a:off x="623888" y="166470"/>
            <a:ext cx="6990570" cy="646331"/>
          </a:xfrm>
          <a:prstGeom prst="rect">
            <a:avLst/>
          </a:prstGeom>
        </p:spPr>
        <p:txBody>
          <a:bodyPr wrap="square">
            <a:spAutoFit/>
          </a:bodyPr>
          <a:lstStyle/>
          <a:p>
            <a:r>
              <a:rPr lang="en-US" sz="3600" b="1" dirty="0">
                <a:solidFill>
                  <a:schemeClr val="bg1"/>
                </a:solidFill>
              </a:rPr>
              <a:t>College of Commissioner Science</a:t>
            </a:r>
          </a:p>
        </p:txBody>
      </p:sp>
    </p:spTree>
    <p:extLst>
      <p:ext uri="{BB962C8B-B14F-4D97-AF65-F5344CB8AC3E}">
        <p14:creationId xmlns:p14="http://schemas.microsoft.com/office/powerpoint/2010/main" val="153751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07184"/>
            <a:ext cx="6994121" cy="565899"/>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4" name="Content Placeholder 3"/>
          <p:cNvSpPr>
            <a:spLocks noGrp="1"/>
          </p:cNvSpPr>
          <p:nvPr>
            <p:ph sz="half" idx="2"/>
          </p:nvPr>
        </p:nvSpPr>
        <p:spPr>
          <a:xfrm>
            <a:off x="4629150" y="1825625"/>
            <a:ext cx="3886200" cy="435133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5" name="Date Placeholder 4"/>
          <p:cNvSpPr>
            <a:spLocks noGrp="1"/>
          </p:cNvSpPr>
          <p:nvPr>
            <p:ph type="dt" sz="half" idx="10"/>
          </p:nvPr>
        </p:nvSpPr>
        <p:spPr/>
        <p:txBody>
          <a:bodyPr/>
          <a:lstStyle/>
          <a:p>
            <a:fld id="{B1CDD878-4158-4535-8D50-36FC6CCDCBF2}"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2997000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8650" y="240436"/>
            <a:ext cx="6969183" cy="549274"/>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629842" y="2505075"/>
            <a:ext cx="3868340" cy="368458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5" name="Text Placeholder 4"/>
          <p:cNvSpPr>
            <a:spLocks noGrp="1"/>
          </p:cNvSpPr>
          <p:nvPr>
            <p:ph type="body" sz="quarter" idx="3"/>
          </p:nvPr>
        </p:nvSpPr>
        <p:spPr>
          <a:xfrm>
            <a:off x="4629150" y="1681163"/>
            <a:ext cx="3887391"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629150" y="2505075"/>
            <a:ext cx="3887391" cy="368458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7" name="Date Placeholder 6"/>
          <p:cNvSpPr>
            <a:spLocks noGrp="1"/>
          </p:cNvSpPr>
          <p:nvPr>
            <p:ph type="dt" sz="half" idx="10"/>
          </p:nvPr>
        </p:nvSpPr>
        <p:spPr/>
        <p:txBody>
          <a:bodyPr/>
          <a:lstStyle/>
          <a:p>
            <a:fld id="{B1CDD878-4158-4535-8D50-36FC6CCDCBF2}"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1194902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23702" y="257061"/>
            <a:ext cx="7040880" cy="540961"/>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Date Placeholder 2"/>
          <p:cNvSpPr>
            <a:spLocks noGrp="1"/>
          </p:cNvSpPr>
          <p:nvPr>
            <p:ph type="dt" sz="half" idx="10"/>
          </p:nvPr>
        </p:nvSpPr>
        <p:spPr/>
        <p:txBody>
          <a:bodyPr/>
          <a:lstStyle/>
          <a:p>
            <a:fld id="{B1CDD878-4158-4535-8D50-36FC6CCDCBF2}"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986392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DD878-4158-4535-8D50-36FC6CCDCBF2}"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2534219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28560" y="232200"/>
            <a:ext cx="6993720" cy="540720"/>
          </a:xfrm>
          <a:prstGeom prst="rect">
            <a:avLst/>
          </a:prstGeom>
        </p:spPr>
        <p:txBody>
          <a:bodyPr lIns="0" tIns="0" rIns="0" bIns="0" anchor="ctr"/>
          <a:lstStyle/>
          <a:p>
            <a:endParaRPr lang="en-US" sz="1800" b="0" strike="noStrike" spc="-1">
              <a:solidFill>
                <a:srgbClr val="000000"/>
              </a:solidFill>
              <a:uFill>
                <a:solidFill>
                  <a:srgbClr val="FFFFFF"/>
                </a:solidFill>
              </a:uFill>
              <a:latin typeface="Calibri"/>
            </a:endParaRPr>
          </a:p>
        </p:txBody>
      </p:sp>
      <p:sp>
        <p:nvSpPr>
          <p:cNvPr id="54" name="PlaceHolder 2"/>
          <p:cNvSpPr>
            <a:spLocks noGrp="1"/>
          </p:cNvSpPr>
          <p:nvPr>
            <p:ph type="body"/>
          </p:nvPr>
        </p:nvSpPr>
        <p:spPr>
          <a:xfrm>
            <a:off x="628560" y="1825560"/>
            <a:ext cx="7886520" cy="4350960"/>
          </a:xfrm>
          <a:prstGeom prst="rect">
            <a:avLst/>
          </a:prstGeom>
        </p:spPr>
        <p:txBody>
          <a:bodyPr lIns="0" tIns="0" rIns="0" bIns="0"/>
          <a:lstStyle/>
          <a:p>
            <a:endParaRPr lang="en-US" sz="2800" b="0" strike="noStrike" spc="-1">
              <a:solidFill>
                <a:srgbClr val="000000"/>
              </a:solidFill>
              <a:uFill>
                <a:solidFill>
                  <a:srgbClr val="FFFFFF"/>
                </a:solidFill>
              </a:uFill>
              <a:latin typeface="Calibri"/>
            </a:endParaRPr>
          </a:p>
        </p:txBody>
      </p:sp>
    </p:spTree>
    <p:extLst>
      <p:ext uri="{BB962C8B-B14F-4D97-AF65-F5344CB8AC3E}">
        <p14:creationId xmlns:p14="http://schemas.microsoft.com/office/powerpoint/2010/main" val="957633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DD878-4158-4535-8D50-36FC6CCDCBF2}" type="datetimeFigureOut">
              <a:rPr lang="en-US" smtClean="0"/>
              <a:t>11/8/2023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B4D9CA-9B1C-4141-9749-0606B1A65E32}" type="slidenum">
              <a:rPr lang="en-US" smtClean="0"/>
              <a:t>‹#›</a:t>
            </a:fld>
            <a:endParaRPr lang="en-US"/>
          </a:p>
        </p:txBody>
      </p:sp>
      <p:pic>
        <p:nvPicPr>
          <p:cNvPr id="7" name="Picture 6"/>
          <p:cNvPicPr>
            <a:picLocks noChangeAspect="1"/>
          </p:cNvPicPr>
          <p:nvPr userDrawn="1"/>
        </p:nvPicPr>
        <p:blipFill>
          <a:blip r:embed="rId10">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0" y="-18689"/>
            <a:ext cx="9144000" cy="6740165"/>
          </a:xfrm>
          <a:prstGeom prst="rect">
            <a:avLst/>
          </a:prstGeom>
        </p:spPr>
      </p:pic>
      <p:sp>
        <p:nvSpPr>
          <p:cNvPr id="11" name="TextBox 10"/>
          <p:cNvSpPr txBox="1"/>
          <p:nvPr userDrawn="1"/>
        </p:nvSpPr>
        <p:spPr>
          <a:xfrm>
            <a:off x="461689" y="219535"/>
            <a:ext cx="184731" cy="584775"/>
          </a:xfrm>
          <a:prstGeom prst="rect">
            <a:avLst/>
          </a:prstGeom>
          <a:noFill/>
        </p:spPr>
        <p:txBody>
          <a:bodyPr wrap="none" rtlCol="0">
            <a:spAutoFit/>
          </a:bodyPr>
          <a:lstStyle/>
          <a:p>
            <a:endParaRPr lang="en-US" sz="3200" b="1" dirty="0">
              <a:solidFill>
                <a:schemeClr val="bg1"/>
              </a:solidFill>
            </a:endParaRPr>
          </a:p>
        </p:txBody>
      </p:sp>
      <p:pic>
        <p:nvPicPr>
          <p:cNvPr id="8" name="Picture 7"/>
          <p:cNvPicPr>
            <a:picLocks noChangeAspect="1"/>
          </p:cNvPicPr>
          <p:nvPr userDrawn="1"/>
        </p:nvPicPr>
        <p:blipFill>
          <a:blip r:embed="rId11" cstate="screen">
            <a:extLst>
              <a:ext uri="{28A0092B-C50C-407E-A947-70E740481C1C}">
                <a14:useLocalDpi xmlns:a14="http://schemas.microsoft.com/office/drawing/2010/main" val="0"/>
              </a:ext>
            </a:extLst>
          </a:blip>
          <a:stretch>
            <a:fillRect/>
          </a:stretch>
        </p:blipFill>
        <p:spPr>
          <a:xfrm>
            <a:off x="7734575" y="107910"/>
            <a:ext cx="1268109" cy="1268109"/>
          </a:xfrm>
          <a:prstGeom prst="rect">
            <a:avLst/>
          </a:prstGeom>
        </p:spPr>
      </p:pic>
    </p:spTree>
    <p:extLst>
      <p:ext uri="{BB962C8B-B14F-4D97-AF65-F5344CB8AC3E}">
        <p14:creationId xmlns:p14="http://schemas.microsoft.com/office/powerpoint/2010/main" val="34176188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98595"/>
            <a:ext cx="7751064" cy="3397404"/>
          </a:xfrm>
        </p:spPr>
        <p:txBody>
          <a:bodyPr anchor="ctr">
            <a:noAutofit/>
          </a:bodyPr>
          <a:lstStyle/>
          <a:p>
            <a:pPr algn="ctr"/>
            <a:br>
              <a:rPr lang="en-US" dirty="0"/>
            </a:br>
            <a:br>
              <a:rPr lang="en-US" dirty="0"/>
            </a:br>
            <a:r>
              <a:rPr lang="en-US" dirty="0"/>
              <a:t>MCS 309</a:t>
            </a:r>
            <a:br>
              <a:rPr lang="en-US" dirty="0"/>
            </a:br>
            <a:br>
              <a:rPr lang="en-US" dirty="0"/>
            </a:br>
            <a:r>
              <a:rPr lang="en-US" dirty="0"/>
              <a:t>Good Commissioners</a:t>
            </a:r>
            <a:br>
              <a:rPr lang="en-US" dirty="0"/>
            </a:br>
            <a:r>
              <a:rPr lang="en-US" dirty="0"/>
              <a:t>Need Both Head and</a:t>
            </a:r>
            <a:br>
              <a:rPr lang="en-US" dirty="0"/>
            </a:br>
            <a:r>
              <a:rPr lang="en-US" dirty="0"/>
              <a:t>Heart</a:t>
            </a:r>
            <a:br>
              <a:rPr lang="en-US" dirty="0"/>
            </a:br>
            <a:br>
              <a:rPr lang="en-US" dirty="0"/>
            </a:br>
            <a:br>
              <a:rPr lang="en-US" dirty="0"/>
            </a:br>
            <a:br>
              <a:rPr lang="en-US" dirty="0"/>
            </a:br>
            <a:endParaRPr lang="en-US" dirty="0"/>
          </a:p>
        </p:txBody>
      </p:sp>
      <p:sp>
        <p:nvSpPr>
          <p:cNvPr id="3" name="TextBox 2">
            <a:extLst>
              <a:ext uri="{FF2B5EF4-FFF2-40B4-BE49-F238E27FC236}">
                <a16:creationId xmlns:a16="http://schemas.microsoft.com/office/drawing/2014/main" id="{D0644705-E0F5-4B9E-96E0-DB64B5EC576B}"/>
              </a:ext>
            </a:extLst>
          </p:cNvPr>
          <p:cNvSpPr txBox="1"/>
          <p:nvPr/>
        </p:nvSpPr>
        <p:spPr>
          <a:xfrm>
            <a:off x="5486400" y="6305550"/>
            <a:ext cx="3086100" cy="369332"/>
          </a:xfrm>
          <a:prstGeom prst="rect">
            <a:avLst/>
          </a:prstGeom>
          <a:noFill/>
        </p:spPr>
        <p:txBody>
          <a:bodyPr wrap="square" rtlCol="0">
            <a:spAutoFit/>
          </a:bodyPr>
          <a:lstStyle/>
          <a:p>
            <a:pPr algn="ctr"/>
            <a:r>
              <a:rPr lang="en-US" dirty="0">
                <a:solidFill>
                  <a:schemeClr val="bg1">
                    <a:lumMod val="65000"/>
                  </a:schemeClr>
                </a:solidFill>
              </a:rPr>
              <a:t>Revision date 8/1/2021</a:t>
            </a:r>
          </a:p>
        </p:txBody>
      </p:sp>
    </p:spTree>
    <p:extLst>
      <p:ext uri="{BB962C8B-B14F-4D97-AF65-F5344CB8AC3E}">
        <p14:creationId xmlns:p14="http://schemas.microsoft.com/office/powerpoint/2010/main" val="3909302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BE5E1-4B7D-0F27-89BE-036952B773E6}"/>
              </a:ext>
            </a:extLst>
          </p:cNvPr>
          <p:cNvSpPr>
            <a:spLocks noGrp="1"/>
          </p:cNvSpPr>
          <p:nvPr>
            <p:ph type="title"/>
          </p:nvPr>
        </p:nvSpPr>
        <p:spPr/>
        <p:txBody>
          <a:bodyPr/>
          <a:lstStyle/>
          <a:p>
            <a:r>
              <a:rPr lang="en-US" dirty="0"/>
              <a:t>Discussion Leaders</a:t>
            </a:r>
          </a:p>
        </p:txBody>
      </p:sp>
      <p:sp>
        <p:nvSpPr>
          <p:cNvPr id="3" name="Content Placeholder 2">
            <a:extLst>
              <a:ext uri="{FF2B5EF4-FFF2-40B4-BE49-F238E27FC236}">
                <a16:creationId xmlns:a16="http://schemas.microsoft.com/office/drawing/2014/main" id="{9F824A56-3C6A-D23A-0F8D-2604087A140E}"/>
              </a:ext>
            </a:extLst>
          </p:cNvPr>
          <p:cNvSpPr>
            <a:spLocks noGrp="1"/>
          </p:cNvSpPr>
          <p:nvPr>
            <p:ph idx="1"/>
          </p:nvPr>
        </p:nvSpPr>
        <p:spPr/>
        <p:txBody>
          <a:bodyPr/>
          <a:lstStyle/>
          <a:p>
            <a:r>
              <a:rPr lang="en-US" dirty="0"/>
              <a:t>Kevin Baker</a:t>
            </a:r>
          </a:p>
          <a:p>
            <a:pPr lvl="1"/>
            <a:r>
              <a:rPr lang="en-US" dirty="0"/>
              <a:t>NST1 </a:t>
            </a:r>
            <a:r>
              <a:rPr lang="en-US"/>
              <a:t>Program Lead</a:t>
            </a:r>
            <a:endParaRPr lang="en-US" dirty="0"/>
          </a:p>
          <a:p>
            <a:pPr lvl="1"/>
            <a:r>
              <a:rPr lang="en-US" dirty="0"/>
              <a:t>Past Chief Seattle Council Commissioner</a:t>
            </a:r>
          </a:p>
          <a:p>
            <a:r>
              <a:rPr lang="en-US" dirty="0"/>
              <a:t>Rick Cordray</a:t>
            </a:r>
          </a:p>
          <a:p>
            <a:pPr lvl="1"/>
            <a:r>
              <a:rPr lang="en-US" dirty="0"/>
              <a:t>Pack 427 and Troop 422/8422 Unit Commissioner</a:t>
            </a:r>
          </a:p>
          <a:p>
            <a:pPr lvl="1"/>
            <a:r>
              <a:rPr lang="en-US" dirty="0"/>
              <a:t>Past Chief Seattle Council Commissioner</a:t>
            </a:r>
          </a:p>
        </p:txBody>
      </p:sp>
    </p:spTree>
    <p:extLst>
      <p:ext uri="{BB962C8B-B14F-4D97-AF65-F5344CB8AC3E}">
        <p14:creationId xmlns:p14="http://schemas.microsoft.com/office/powerpoint/2010/main" val="465069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extShape 1"/>
          <p:cNvSpPr txBox="1"/>
          <p:nvPr/>
        </p:nvSpPr>
        <p:spPr>
          <a:xfrm>
            <a:off x="628560" y="232200"/>
            <a:ext cx="6993720" cy="540720"/>
          </a:xfrm>
          <a:prstGeom prst="rect">
            <a:avLst/>
          </a:prstGeom>
          <a:noFill/>
          <a:ln>
            <a:noFill/>
          </a:ln>
        </p:spPr>
        <p:txBody>
          <a:bodyPr anchor="ctr"/>
          <a:lstStyle/>
          <a:p>
            <a:pPr>
              <a:lnSpc>
                <a:spcPct val="100000"/>
              </a:lnSpc>
            </a:pPr>
            <a:r>
              <a:rPr lang="en-US" sz="3600" b="1" strike="noStrike" spc="-1">
                <a:solidFill>
                  <a:srgbClr val="FFFFFF"/>
                </a:solidFill>
                <a:uFill>
                  <a:solidFill>
                    <a:srgbClr val="FFFFFF"/>
                  </a:solidFill>
                </a:uFill>
                <a:latin typeface="Calibri"/>
              </a:rPr>
              <a:t>Course Objectives</a:t>
            </a:r>
            <a:endParaRPr lang="en-US" sz="1800" b="0" strike="noStrike" spc="-1">
              <a:solidFill>
                <a:srgbClr val="000000"/>
              </a:solidFill>
              <a:uFill>
                <a:solidFill>
                  <a:srgbClr val="FFFFFF"/>
                </a:solidFill>
              </a:uFill>
              <a:latin typeface="Calibri"/>
            </a:endParaRPr>
          </a:p>
        </p:txBody>
      </p:sp>
      <p:sp>
        <p:nvSpPr>
          <p:cNvPr id="134" name="TextShape 2"/>
          <p:cNvSpPr txBox="1"/>
          <p:nvPr/>
        </p:nvSpPr>
        <p:spPr>
          <a:xfrm>
            <a:off x="1075140" y="2019908"/>
            <a:ext cx="6993720" cy="4350960"/>
          </a:xfrm>
          <a:prstGeom prst="rect">
            <a:avLst/>
          </a:prstGeom>
          <a:noFill/>
          <a:ln>
            <a:noFill/>
          </a:ln>
        </p:spPr>
        <p:txBody>
          <a:bodyPr/>
          <a:lstStyle/>
          <a:p>
            <a:pPr marL="228600" indent="-228240">
              <a:lnSpc>
                <a:spcPct val="100000"/>
              </a:lnSpc>
              <a:spcBef>
                <a:spcPts val="600"/>
              </a:spcBef>
              <a:spcAft>
                <a:spcPts val="600"/>
              </a:spcAft>
              <a:buClr>
                <a:srgbClr val="000000"/>
              </a:buClr>
              <a:buFont typeface="Arial"/>
              <a:buChar char="•"/>
            </a:pPr>
            <a:r>
              <a:rPr lang="en-US" sz="3200" b="1" spc="-1" dirty="0">
                <a:solidFill>
                  <a:srgbClr val="000000"/>
                </a:solidFill>
                <a:uFill>
                  <a:solidFill>
                    <a:srgbClr val="FFFFFF"/>
                  </a:solidFill>
                </a:uFill>
                <a:latin typeface="Calibri"/>
              </a:rPr>
              <a:t>Define</a:t>
            </a:r>
            <a:r>
              <a:rPr lang="en-US" sz="3200" b="1" strike="noStrike" spc="-1" dirty="0">
                <a:solidFill>
                  <a:srgbClr val="000000"/>
                </a:solidFill>
                <a:uFill>
                  <a:solidFill>
                    <a:srgbClr val="FFFFFF"/>
                  </a:solidFill>
                </a:uFill>
                <a:latin typeface="Calibri"/>
              </a:rPr>
              <a:t> the role of a commissioner relative to the unit’s leadership</a:t>
            </a:r>
          </a:p>
          <a:p>
            <a:pPr marL="228600" indent="-228240">
              <a:lnSpc>
                <a:spcPct val="100000"/>
              </a:lnSpc>
              <a:spcBef>
                <a:spcPts val="600"/>
              </a:spcBef>
              <a:spcAft>
                <a:spcPts val="600"/>
              </a:spcAft>
              <a:buClr>
                <a:srgbClr val="000000"/>
              </a:buClr>
              <a:buFont typeface="Arial"/>
              <a:buChar char="•"/>
            </a:pPr>
            <a:r>
              <a:rPr lang="en-US" sz="3200" b="1" spc="-1" dirty="0">
                <a:solidFill>
                  <a:srgbClr val="000000"/>
                </a:solidFill>
                <a:uFill>
                  <a:solidFill>
                    <a:srgbClr val="FFFFFF"/>
                  </a:solidFill>
                </a:uFill>
                <a:latin typeface="Calibri"/>
              </a:rPr>
              <a:t>Learn how to</a:t>
            </a:r>
            <a:r>
              <a:rPr lang="en-US" sz="3200" b="1" strike="noStrike" spc="-1" dirty="0">
                <a:solidFill>
                  <a:srgbClr val="000000"/>
                </a:solidFill>
                <a:uFill>
                  <a:solidFill>
                    <a:srgbClr val="FFFFFF"/>
                  </a:solidFill>
                </a:uFill>
                <a:latin typeface="Calibri"/>
              </a:rPr>
              <a:t> engage units to identify unit needs </a:t>
            </a:r>
            <a:endParaRPr lang="en-US" sz="2800" b="0" strike="noStrike" spc="-1" dirty="0">
              <a:solidFill>
                <a:srgbClr val="000000"/>
              </a:solidFill>
              <a:uFill>
                <a:solidFill>
                  <a:srgbClr val="FFFFFF"/>
                </a:solidFill>
              </a:uFill>
              <a:latin typeface="Calibri"/>
            </a:endParaRPr>
          </a:p>
          <a:p>
            <a:pPr marL="228600" indent="-228240">
              <a:lnSpc>
                <a:spcPct val="100000"/>
              </a:lnSpc>
              <a:spcBef>
                <a:spcPts val="600"/>
              </a:spcBef>
              <a:spcAft>
                <a:spcPts val="600"/>
              </a:spcAft>
              <a:buClr>
                <a:srgbClr val="000000"/>
              </a:buClr>
              <a:buFont typeface="Arial"/>
              <a:buChar char="•"/>
            </a:pPr>
            <a:r>
              <a:rPr lang="en-US" sz="3200" b="1" strike="noStrike" spc="-1" dirty="0">
                <a:solidFill>
                  <a:srgbClr val="000000"/>
                </a:solidFill>
                <a:uFill>
                  <a:solidFill>
                    <a:srgbClr val="FFFFFF"/>
                  </a:solidFill>
                </a:uFill>
                <a:latin typeface="Calibri"/>
              </a:rPr>
              <a:t>Understand unit culture</a:t>
            </a:r>
            <a:endParaRPr lang="en-US" sz="2800" b="0" strike="noStrike" spc="-1" dirty="0">
              <a:solidFill>
                <a:srgbClr val="000000"/>
              </a:solidFill>
              <a:uFill>
                <a:solidFill>
                  <a:srgbClr val="FFFFFF"/>
                </a:solidFill>
              </a:uFill>
              <a:latin typeface="Calibri"/>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2B0360E-16EE-442E-A160-16FF4B2171B1}"/>
              </a:ext>
            </a:extLst>
          </p:cNvPr>
          <p:cNvSpPr>
            <a:spLocks noGrp="1"/>
          </p:cNvSpPr>
          <p:nvPr>
            <p:ph type="body"/>
          </p:nvPr>
        </p:nvSpPr>
        <p:spPr>
          <a:xfrm>
            <a:off x="313509" y="1321260"/>
            <a:ext cx="7679895" cy="5796329"/>
          </a:xfrm>
        </p:spPr>
        <p:txBody>
          <a:bodyPr>
            <a:normAutofit fontScale="92500" lnSpcReduction="20000"/>
          </a:bodyPr>
          <a:lstStyle/>
          <a:p>
            <a:pPr marR="0" lvl="0" fontAlgn="base">
              <a:lnSpc>
                <a:spcPct val="104000"/>
              </a:lnSpc>
              <a:spcBef>
                <a:spcPts val="0"/>
              </a:spcBef>
              <a:spcAft>
                <a:spcPts val="130"/>
              </a:spcAft>
              <a:buClr>
                <a:srgbClr val="000000"/>
              </a:buClr>
              <a:buSzPts val="1200"/>
            </a:pPr>
            <a:r>
              <a:rPr lang="en-US" sz="3000" b="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a:t>
            </a:r>
            <a:r>
              <a:rPr lang="en-US" sz="3000" b="1" i="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You can’t LEAD the people, if you don’t LOVE the people.  You can’t SAVE the people, if you won’t SERVE the people.”</a:t>
            </a:r>
            <a:r>
              <a:rPr lang="en-US" sz="3000" b="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Dr. Cornel West, philosopher and author</a:t>
            </a:r>
          </a:p>
          <a:p>
            <a:pPr marR="0" lvl="0" fontAlgn="base">
              <a:lnSpc>
                <a:spcPct val="104000"/>
              </a:lnSpc>
              <a:spcBef>
                <a:spcPts val="0"/>
              </a:spcBef>
              <a:spcAft>
                <a:spcPts val="130"/>
              </a:spcAft>
              <a:buClr>
                <a:srgbClr val="000000"/>
              </a:buClr>
              <a:buSzPts val="1200"/>
            </a:pPr>
            <a:endParaRPr lang="en-US" sz="3000" b="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R="0" lvl="0" fontAlgn="base">
              <a:lnSpc>
                <a:spcPct val="104000"/>
              </a:lnSpc>
              <a:spcBef>
                <a:spcPts val="0"/>
              </a:spcBef>
              <a:spcAft>
                <a:spcPts val="130"/>
              </a:spcAft>
              <a:buClr>
                <a:srgbClr val="000000"/>
              </a:buClr>
              <a:buSzPts val="1200"/>
            </a:pPr>
            <a:r>
              <a:rPr lang="en-US" sz="3000" b="1" i="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“Titles mean nothing.  The one with the servant’s heart is the leader.” </a:t>
            </a:r>
            <a:r>
              <a:rPr lang="en-US" sz="3000" b="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Joe Everett, former sports editor, The Observer - Notre Dame</a:t>
            </a:r>
          </a:p>
          <a:p>
            <a:endParaRPr lang="en-US" sz="3000" b="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r>
              <a:rPr lang="en-US" sz="3000" b="1" i="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“The X-Factor of great leadership is not personality, it’s humility.”</a:t>
            </a:r>
            <a:r>
              <a:rPr lang="en-US" sz="3000" b="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Jim Collins, Business management consultant</a:t>
            </a:r>
          </a:p>
          <a:p>
            <a:pPr marL="0" marR="0" lvl="0" indent="0" fontAlgn="base">
              <a:lnSpc>
                <a:spcPct val="104000"/>
              </a:lnSpc>
              <a:spcBef>
                <a:spcPts val="0"/>
              </a:spcBef>
              <a:spcAft>
                <a:spcPts val="0"/>
              </a:spcAft>
              <a:buClr>
                <a:srgbClr val="000000"/>
              </a:buClr>
              <a:buSzPts val="1200"/>
              <a:buFont typeface="+mj-lt"/>
              <a:buNone/>
            </a:pPr>
            <a:r>
              <a:rPr lang="en-US" sz="3000" b="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p>
          <a:p>
            <a:pPr marL="0" marR="0" lvl="0" indent="0" fontAlgn="base">
              <a:lnSpc>
                <a:spcPct val="104000"/>
              </a:lnSpc>
              <a:spcBef>
                <a:spcPts val="0"/>
              </a:spcBef>
              <a:spcAft>
                <a:spcPts val="0"/>
              </a:spcAft>
              <a:buClr>
                <a:srgbClr val="000000"/>
              </a:buClr>
              <a:buSzPts val="1200"/>
              <a:buFont typeface="+mj-lt"/>
              <a:buNone/>
            </a:pPr>
            <a:r>
              <a:rPr lang="en-US" sz="3000" b="1" i="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“The only things we keep permanently are those we give away.”</a:t>
            </a:r>
            <a:r>
              <a:rPr lang="en-US" sz="3000" b="1"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Waite Phillips, donated Philmont Scout Ranch to BSA</a:t>
            </a:r>
          </a:p>
          <a:p>
            <a:endParaRPr lang="en-US" dirty="0"/>
          </a:p>
        </p:txBody>
      </p:sp>
    </p:spTree>
    <p:extLst>
      <p:ext uri="{BB962C8B-B14F-4D97-AF65-F5344CB8AC3E}">
        <p14:creationId xmlns:p14="http://schemas.microsoft.com/office/powerpoint/2010/main" val="4098660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1003E8-2C5A-4379-9297-F4ED52C8F1B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676293" y="1778620"/>
            <a:ext cx="4142678" cy="4142678"/>
          </a:xfrm>
          <a:prstGeom prst="rect">
            <a:avLst/>
          </a:prstGeom>
        </p:spPr>
      </p:pic>
    </p:spTree>
    <p:extLst>
      <p:ext uri="{BB962C8B-B14F-4D97-AF65-F5344CB8AC3E}">
        <p14:creationId xmlns:p14="http://schemas.microsoft.com/office/powerpoint/2010/main" val="3435969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extShape 1"/>
          <p:cNvSpPr txBox="1"/>
          <p:nvPr/>
        </p:nvSpPr>
        <p:spPr>
          <a:xfrm>
            <a:off x="628560" y="232200"/>
            <a:ext cx="6993720" cy="540720"/>
          </a:xfrm>
          <a:prstGeom prst="rect">
            <a:avLst/>
          </a:prstGeom>
          <a:noFill/>
          <a:ln>
            <a:noFill/>
          </a:ln>
        </p:spPr>
        <p:txBody>
          <a:bodyPr anchor="ctr"/>
          <a:lstStyle/>
          <a:p>
            <a:pPr>
              <a:lnSpc>
                <a:spcPct val="100000"/>
              </a:lnSpc>
            </a:pPr>
            <a:r>
              <a:rPr lang="en-US" sz="3600" b="1" strike="noStrike" spc="-1" dirty="0">
                <a:solidFill>
                  <a:srgbClr val="FFFFFF"/>
                </a:solidFill>
                <a:uFill>
                  <a:solidFill>
                    <a:srgbClr val="FFFFFF"/>
                  </a:solidFill>
                </a:uFill>
                <a:latin typeface="Calibri"/>
              </a:rPr>
              <a:t>Commissioner Role with Unit</a:t>
            </a:r>
            <a:endParaRPr lang="en-US" sz="1800" b="0" strike="noStrike" spc="-1" dirty="0">
              <a:solidFill>
                <a:srgbClr val="000000"/>
              </a:solidFill>
              <a:uFill>
                <a:solidFill>
                  <a:srgbClr val="FFFFFF"/>
                </a:solidFill>
              </a:uFill>
              <a:latin typeface="Calibri"/>
            </a:endParaRPr>
          </a:p>
        </p:txBody>
      </p:sp>
      <p:pic>
        <p:nvPicPr>
          <p:cNvPr id="136" name="Picture 3"/>
          <p:cNvPicPr/>
          <p:nvPr/>
        </p:nvPicPr>
        <p:blipFill>
          <a:blip r:embed="rId3">
            <a:extLst>
              <a:ext uri="{28A0092B-C50C-407E-A947-70E740481C1C}">
                <a14:useLocalDpi xmlns:a14="http://schemas.microsoft.com/office/drawing/2010/main" val="0"/>
              </a:ext>
            </a:extLst>
          </a:blip>
          <a:stretch/>
        </p:blipFill>
        <p:spPr>
          <a:xfrm>
            <a:off x="2400300" y="3636420"/>
            <a:ext cx="4343400" cy="2198520"/>
          </a:xfrm>
          <a:prstGeom prst="rect">
            <a:avLst/>
          </a:prstGeom>
          <a:ln>
            <a:noFill/>
          </a:ln>
        </p:spPr>
      </p:pic>
      <p:sp>
        <p:nvSpPr>
          <p:cNvPr id="137" name="CustomShape 2"/>
          <p:cNvSpPr/>
          <p:nvPr/>
        </p:nvSpPr>
        <p:spPr>
          <a:xfrm>
            <a:off x="628560" y="1600200"/>
            <a:ext cx="7837200" cy="1828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60">
              <a:lnSpc>
                <a:spcPct val="100000"/>
              </a:lnSpc>
              <a:buClr>
                <a:srgbClr val="000000"/>
              </a:buClr>
            </a:pPr>
            <a:endParaRPr lang="en-US" sz="3200" b="1" spc="-1" dirty="0">
              <a:solidFill>
                <a:srgbClr val="000000"/>
              </a:solidFill>
              <a:uFill>
                <a:solidFill>
                  <a:srgbClr val="FFFFFF"/>
                </a:solidFill>
              </a:uFill>
              <a:latin typeface="Calibri"/>
              <a:ea typeface="Geneva"/>
            </a:endParaRPr>
          </a:p>
          <a:p>
            <a:pPr marL="360" algn="ctr">
              <a:lnSpc>
                <a:spcPct val="100000"/>
              </a:lnSpc>
              <a:buClr>
                <a:srgbClr val="000000"/>
              </a:buClr>
            </a:pPr>
            <a:r>
              <a:rPr lang="en-US" sz="3200" b="1" strike="noStrike" spc="-1" dirty="0">
                <a:solidFill>
                  <a:srgbClr val="000000"/>
                </a:solidFill>
                <a:uFill>
                  <a:solidFill>
                    <a:srgbClr val="FFFFFF"/>
                  </a:solidFill>
                </a:uFill>
                <a:latin typeface="Calibri"/>
                <a:ea typeface="Geneva"/>
              </a:rPr>
              <a:t>Commissioners work with the unit’s leadership.  Who is that?</a:t>
            </a:r>
            <a:endParaRPr lang="en-US" sz="1800" b="1" strike="noStrike" spc="-1" dirty="0">
              <a:solidFill>
                <a:srgbClr val="000000"/>
              </a:solidFill>
              <a:uFill>
                <a:solidFill>
                  <a:srgbClr val="FFFFFF"/>
                </a:solidFill>
              </a:uFill>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extShape 1"/>
          <p:cNvSpPr txBox="1"/>
          <p:nvPr/>
        </p:nvSpPr>
        <p:spPr>
          <a:xfrm>
            <a:off x="628560" y="232200"/>
            <a:ext cx="6993720" cy="540720"/>
          </a:xfrm>
          <a:prstGeom prst="rect">
            <a:avLst/>
          </a:prstGeom>
          <a:noFill/>
          <a:ln>
            <a:noFill/>
          </a:ln>
        </p:spPr>
        <p:txBody>
          <a:bodyPr anchor="ctr"/>
          <a:lstStyle/>
          <a:p>
            <a:pPr>
              <a:lnSpc>
                <a:spcPct val="100000"/>
              </a:lnSpc>
            </a:pPr>
            <a:r>
              <a:rPr lang="en-US" sz="3600" b="1" strike="noStrike" spc="-1" dirty="0">
                <a:solidFill>
                  <a:srgbClr val="FFFFFF"/>
                </a:solidFill>
                <a:uFill>
                  <a:solidFill>
                    <a:srgbClr val="FFFFFF"/>
                  </a:solidFill>
                </a:uFill>
                <a:latin typeface="Calibri"/>
              </a:rPr>
              <a:t>Commissioner Role with Unit</a:t>
            </a:r>
            <a:endParaRPr lang="en-US" sz="1800" b="0" strike="noStrike" spc="-1" dirty="0">
              <a:solidFill>
                <a:srgbClr val="000000"/>
              </a:solidFill>
              <a:uFill>
                <a:solidFill>
                  <a:srgbClr val="FFFFFF"/>
                </a:solidFill>
              </a:uFill>
              <a:latin typeface="Calibri"/>
            </a:endParaRPr>
          </a:p>
        </p:txBody>
      </p:sp>
      <p:sp>
        <p:nvSpPr>
          <p:cNvPr id="137" name="CustomShape 2"/>
          <p:cNvSpPr/>
          <p:nvPr/>
        </p:nvSpPr>
        <p:spPr>
          <a:xfrm>
            <a:off x="990600" y="2133600"/>
            <a:ext cx="7475160" cy="4114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60">
              <a:lnSpc>
                <a:spcPct val="100000"/>
              </a:lnSpc>
              <a:buClr>
                <a:srgbClr val="000000"/>
              </a:buClr>
            </a:pPr>
            <a:r>
              <a:rPr lang="en-US" sz="3200" b="1" spc="-1" dirty="0">
                <a:solidFill>
                  <a:srgbClr val="000000"/>
                </a:solidFill>
                <a:uFill>
                  <a:solidFill>
                    <a:srgbClr val="FFFFFF"/>
                  </a:solidFill>
                </a:uFill>
                <a:latin typeface="Calibri"/>
              </a:rPr>
              <a:t>All of the unit’s leadership:</a:t>
            </a:r>
          </a:p>
          <a:p>
            <a:pPr marL="457560" indent="-457200">
              <a:lnSpc>
                <a:spcPct val="100000"/>
              </a:lnSpc>
              <a:buClr>
                <a:srgbClr val="000000"/>
              </a:buClr>
              <a:buFont typeface="Arial" panose="020B0604020202020204" pitchFamily="34" charset="0"/>
              <a:buChar char="•"/>
            </a:pPr>
            <a:r>
              <a:rPr lang="en-US" sz="3200" b="1" strike="noStrike" spc="-1" dirty="0">
                <a:solidFill>
                  <a:srgbClr val="000000"/>
                </a:solidFill>
                <a:uFill>
                  <a:solidFill>
                    <a:srgbClr val="FFFFFF"/>
                  </a:solidFill>
                </a:uFill>
                <a:latin typeface="Calibri"/>
              </a:rPr>
              <a:t>Chartered organization representative</a:t>
            </a:r>
            <a:endParaRPr lang="en-US" sz="3200" b="1" spc="-1" dirty="0">
              <a:solidFill>
                <a:srgbClr val="000000"/>
              </a:solidFill>
              <a:uFill>
                <a:solidFill>
                  <a:srgbClr val="FFFFFF"/>
                </a:solidFill>
              </a:uFill>
              <a:latin typeface="Calibri"/>
            </a:endParaRPr>
          </a:p>
          <a:p>
            <a:pPr marL="457560" indent="-457200">
              <a:lnSpc>
                <a:spcPct val="100000"/>
              </a:lnSpc>
              <a:buClr>
                <a:srgbClr val="000000"/>
              </a:buClr>
              <a:buFont typeface="Arial" panose="020B0604020202020204" pitchFamily="34" charset="0"/>
              <a:buChar char="•"/>
            </a:pPr>
            <a:r>
              <a:rPr lang="en-US" sz="3200" b="1" spc="-1" dirty="0">
                <a:solidFill>
                  <a:srgbClr val="000000"/>
                </a:solidFill>
                <a:uFill>
                  <a:solidFill>
                    <a:srgbClr val="FFFFFF"/>
                  </a:solidFill>
                </a:uFill>
                <a:latin typeface="Calibri"/>
              </a:rPr>
              <a:t>Committee chair</a:t>
            </a:r>
          </a:p>
          <a:p>
            <a:pPr marL="457560" indent="-457200">
              <a:lnSpc>
                <a:spcPct val="100000"/>
              </a:lnSpc>
              <a:buClr>
                <a:srgbClr val="000000"/>
              </a:buClr>
              <a:buFont typeface="Arial" panose="020B0604020202020204" pitchFamily="34" charset="0"/>
              <a:buChar char="•"/>
            </a:pPr>
            <a:r>
              <a:rPr lang="en-US" sz="3200" b="1" strike="noStrike" spc="-1" dirty="0">
                <a:solidFill>
                  <a:srgbClr val="000000"/>
                </a:solidFill>
                <a:uFill>
                  <a:solidFill>
                    <a:srgbClr val="FFFFFF"/>
                  </a:solidFill>
                </a:uFill>
                <a:latin typeface="Calibri"/>
              </a:rPr>
              <a:t>Unit leader</a:t>
            </a:r>
          </a:p>
          <a:p>
            <a:pPr marL="457560" indent="-457200">
              <a:lnSpc>
                <a:spcPct val="100000"/>
              </a:lnSpc>
              <a:buClr>
                <a:srgbClr val="000000"/>
              </a:buClr>
              <a:buFont typeface="Arial" panose="020B0604020202020204" pitchFamily="34" charset="0"/>
              <a:buChar char="•"/>
            </a:pPr>
            <a:r>
              <a:rPr lang="en-US" sz="3200" b="1" spc="-1" dirty="0">
                <a:solidFill>
                  <a:srgbClr val="000000"/>
                </a:solidFill>
                <a:uFill>
                  <a:solidFill>
                    <a:srgbClr val="FFFFFF"/>
                  </a:solidFill>
                </a:uFill>
                <a:latin typeface="Calibri"/>
              </a:rPr>
              <a:t>New Member Coordinator</a:t>
            </a:r>
            <a:endParaRPr lang="en-US" sz="3200" b="1" strike="noStrike" spc="-1" dirty="0">
              <a:solidFill>
                <a:srgbClr val="000000"/>
              </a:solidFill>
              <a:uFill>
                <a:solidFill>
                  <a:srgbClr val="FFFFFF"/>
                </a:solidFill>
              </a:uFill>
              <a:latin typeface="Calibri"/>
            </a:endParaRPr>
          </a:p>
          <a:p>
            <a:pPr marL="457560" indent="-457200">
              <a:lnSpc>
                <a:spcPct val="100000"/>
              </a:lnSpc>
              <a:buClr>
                <a:srgbClr val="000000"/>
              </a:buClr>
              <a:buFont typeface="Arial" panose="020B0604020202020204" pitchFamily="34" charset="0"/>
              <a:buChar char="•"/>
            </a:pPr>
            <a:r>
              <a:rPr lang="en-US" sz="3200" b="1" spc="-1" dirty="0">
                <a:solidFill>
                  <a:srgbClr val="000000"/>
                </a:solidFill>
                <a:uFill>
                  <a:solidFill>
                    <a:srgbClr val="FFFFFF"/>
                  </a:solidFill>
                </a:uFill>
                <a:latin typeface="Calibri"/>
              </a:rPr>
              <a:t>Other leaders</a:t>
            </a:r>
            <a:endParaRPr lang="en-US" sz="1800" b="1" strike="noStrike"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328419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8CD5C9-6303-4DAF-9FE9-B04E733BFC7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078071" y="2271054"/>
            <a:ext cx="4987857" cy="3325238"/>
          </a:xfrm>
          <a:prstGeom prst="rect">
            <a:avLst/>
          </a:prstGeom>
          <a:ln>
            <a:solidFill>
              <a:schemeClr val="accent1"/>
            </a:solid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35878" y="2479288"/>
            <a:ext cx="6993721" cy="3046988"/>
          </a:xfrm>
          <a:prstGeom prst="rect">
            <a:avLst/>
          </a:prstGeom>
          <a:noFill/>
        </p:spPr>
        <p:txBody>
          <a:bodyPr wrap="square" rtlCol="0">
            <a:spAutoFit/>
          </a:bodyPr>
          <a:lstStyle/>
          <a:p>
            <a:endParaRPr lang="en-US" sz="3200" b="1"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Sometimes we are asked for help.</a:t>
            </a:r>
          </a:p>
          <a:p>
            <a:pPr marL="457200" indent="-457200">
              <a:buFont typeface="Arial" panose="020B0604020202020204" pitchFamily="34" charset="0"/>
              <a:buChar char="•"/>
            </a:pPr>
            <a:endParaRPr lang="en-US" sz="3200" b="1"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Sometimes we observe problems or concerns.</a:t>
            </a:r>
          </a:p>
          <a:p>
            <a:endParaRPr lang="en-US" sz="3200" b="1" dirty="0">
              <a:latin typeface="Calibri" panose="020F0502020204030204" pitchFamily="34" charset="0"/>
              <a:cs typeface="Calibri" panose="020F0502020204030204" pitchFamily="34" charset="0"/>
            </a:endParaRPr>
          </a:p>
        </p:txBody>
      </p:sp>
      <p:sp>
        <p:nvSpPr>
          <p:cNvPr id="4" name="TextShape 1">
            <a:extLst>
              <a:ext uri="{FF2B5EF4-FFF2-40B4-BE49-F238E27FC236}">
                <a16:creationId xmlns:a16="http://schemas.microsoft.com/office/drawing/2014/main" id="{E227D079-9999-4F79-A6F6-151544F74C4C}"/>
              </a:ext>
            </a:extLst>
          </p:cNvPr>
          <p:cNvSpPr txBox="1"/>
          <p:nvPr/>
        </p:nvSpPr>
        <p:spPr>
          <a:xfrm>
            <a:off x="457200" y="232200"/>
            <a:ext cx="6993720" cy="540720"/>
          </a:xfrm>
          <a:prstGeom prst="rect">
            <a:avLst/>
          </a:prstGeom>
          <a:noFill/>
          <a:ln>
            <a:noFill/>
          </a:ln>
        </p:spPr>
        <p:txBody>
          <a:bodyPr anchor="ctr"/>
          <a:lstStyle/>
          <a:p>
            <a:pPr>
              <a:lnSpc>
                <a:spcPct val="100000"/>
              </a:lnSpc>
            </a:pPr>
            <a:r>
              <a:rPr lang="en-US" sz="3600" b="1" strike="noStrike" spc="-1" dirty="0">
                <a:solidFill>
                  <a:srgbClr val="FFFFFF"/>
                </a:solidFill>
                <a:uFill>
                  <a:solidFill>
                    <a:srgbClr val="FFFFFF"/>
                  </a:solidFill>
                </a:uFill>
                <a:latin typeface="Calibri"/>
              </a:rPr>
              <a:t>Engaging Unit Leadership</a:t>
            </a:r>
            <a:endParaRPr lang="en-US" sz="1800" b="0" strike="noStrike" spc="-1" dirty="0">
              <a:solidFill>
                <a:srgbClr val="000000"/>
              </a:solidFill>
              <a:uFill>
                <a:solidFill>
                  <a:srgbClr val="FFFFFF"/>
                </a:solidFill>
              </a:uFill>
              <a:latin typeface="Calibri"/>
            </a:endParaRPr>
          </a:p>
        </p:txBody>
      </p:sp>
    </p:spTree>
    <p:extLst>
      <p:ext uri="{BB962C8B-B14F-4D97-AF65-F5344CB8AC3E}">
        <p14:creationId xmlns:p14="http://schemas.microsoft.com/office/powerpoint/2010/main" val="308180999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TextShape 1"/>
          <p:cNvSpPr txBox="1"/>
          <p:nvPr/>
        </p:nvSpPr>
        <p:spPr>
          <a:xfrm>
            <a:off x="457200" y="232200"/>
            <a:ext cx="6993720" cy="540720"/>
          </a:xfrm>
          <a:prstGeom prst="rect">
            <a:avLst/>
          </a:prstGeom>
          <a:noFill/>
          <a:ln>
            <a:noFill/>
          </a:ln>
        </p:spPr>
        <p:txBody>
          <a:bodyPr anchor="ctr"/>
          <a:lstStyle/>
          <a:p>
            <a:pPr>
              <a:lnSpc>
                <a:spcPct val="100000"/>
              </a:lnSpc>
            </a:pPr>
            <a:r>
              <a:rPr lang="en-US" sz="3200" b="1" strike="noStrike" spc="-1" dirty="0">
                <a:solidFill>
                  <a:srgbClr val="FFFFFF"/>
                </a:solidFill>
                <a:uFill>
                  <a:solidFill>
                    <a:srgbClr val="FFFFFF"/>
                  </a:solidFill>
                </a:uFill>
                <a:latin typeface="Calibri"/>
              </a:rPr>
              <a:t>Effective </a:t>
            </a:r>
            <a:r>
              <a:rPr lang="en-US" sz="3200" b="1" spc="-1" dirty="0">
                <a:solidFill>
                  <a:srgbClr val="FFFFFF"/>
                </a:solidFill>
                <a:uFill>
                  <a:solidFill>
                    <a:srgbClr val="FFFFFF"/>
                  </a:solidFill>
                </a:uFill>
                <a:latin typeface="Calibri"/>
              </a:rPr>
              <a:t>Unit</a:t>
            </a:r>
            <a:r>
              <a:rPr lang="en-US" sz="3200" b="1" strike="noStrike" spc="-1" dirty="0">
                <a:solidFill>
                  <a:srgbClr val="FFFFFF"/>
                </a:solidFill>
                <a:uFill>
                  <a:solidFill>
                    <a:srgbClr val="FFFFFF"/>
                  </a:solidFill>
                </a:uFill>
                <a:latin typeface="Calibri"/>
              </a:rPr>
              <a:t> Service</a:t>
            </a:r>
            <a:endParaRPr lang="en-US" sz="1600" b="0" strike="noStrike" spc="-1" dirty="0">
              <a:solidFill>
                <a:srgbClr val="000000"/>
              </a:solidFill>
              <a:uFill>
                <a:solidFill>
                  <a:srgbClr val="FFFFFF"/>
                </a:solidFill>
              </a:uFill>
              <a:latin typeface="Calibri"/>
            </a:endParaRPr>
          </a:p>
        </p:txBody>
      </p:sp>
      <p:pic>
        <p:nvPicPr>
          <p:cNvPr id="3" name="Picture 2">
            <a:extLst>
              <a:ext uri="{FF2B5EF4-FFF2-40B4-BE49-F238E27FC236}">
                <a16:creationId xmlns:a16="http://schemas.microsoft.com/office/drawing/2014/main" id="{E32F5BAF-4E5F-4257-A94C-5A4F6AA0493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238272" y="1919824"/>
            <a:ext cx="4168302" cy="4168302"/>
          </a:xfrm>
          <a:prstGeom prst="rect">
            <a:avLst/>
          </a:prstGeom>
        </p:spPr>
      </p:pic>
      <p:sp>
        <p:nvSpPr>
          <p:cNvPr id="2" name="TextBox 1">
            <a:extLst>
              <a:ext uri="{FF2B5EF4-FFF2-40B4-BE49-F238E27FC236}">
                <a16:creationId xmlns:a16="http://schemas.microsoft.com/office/drawing/2014/main" id="{2C7DF09C-ECB0-44B0-8B9F-6DD752AE19DB}"/>
              </a:ext>
            </a:extLst>
          </p:cNvPr>
          <p:cNvSpPr txBox="1"/>
          <p:nvPr/>
        </p:nvSpPr>
        <p:spPr>
          <a:xfrm>
            <a:off x="949711" y="2972923"/>
            <a:ext cx="3004349" cy="2062103"/>
          </a:xfrm>
          <a:prstGeom prst="rect">
            <a:avLst/>
          </a:prstGeom>
          <a:noFill/>
        </p:spPr>
        <p:txBody>
          <a:bodyPr wrap="none" rtlCol="0">
            <a:spAutoFit/>
          </a:bodyPr>
          <a:lstStyle/>
          <a:p>
            <a:pPr marL="457200" indent="-457200">
              <a:buFont typeface="Arial" panose="020B0604020202020204" pitchFamily="34" charset="0"/>
              <a:buChar char="•"/>
            </a:pPr>
            <a:r>
              <a:rPr lang="en-US" sz="3200" b="1" dirty="0"/>
              <a:t>Understand</a:t>
            </a:r>
          </a:p>
          <a:p>
            <a:pPr marL="457200" indent="-457200">
              <a:buFont typeface="Arial" panose="020B0604020202020204" pitchFamily="34" charset="0"/>
              <a:buChar char="•"/>
            </a:pPr>
            <a:r>
              <a:rPr lang="en-US" sz="3200" b="1" dirty="0"/>
              <a:t>Discover</a:t>
            </a:r>
          </a:p>
          <a:p>
            <a:pPr marL="457200" indent="-457200">
              <a:buFont typeface="Arial" panose="020B0604020202020204" pitchFamily="34" charset="0"/>
              <a:buChar char="•"/>
            </a:pPr>
            <a:r>
              <a:rPr lang="en-US" sz="3200" b="1" dirty="0"/>
              <a:t>Investigate</a:t>
            </a:r>
          </a:p>
          <a:p>
            <a:pPr marL="457200" indent="-457200">
              <a:buFont typeface="Arial" panose="020B0604020202020204" pitchFamily="34" charset="0"/>
              <a:buChar char="•"/>
            </a:pPr>
            <a:r>
              <a:rPr lang="en-US" sz="3200" b="1" dirty="0"/>
              <a:t>Communicate</a:t>
            </a:r>
          </a:p>
        </p:txBody>
      </p:sp>
    </p:spTree>
    <p:extLst>
      <p:ext uri="{BB962C8B-B14F-4D97-AF65-F5344CB8AC3E}">
        <p14:creationId xmlns:p14="http://schemas.microsoft.com/office/powerpoint/2010/main" val="234429603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75182E-4F69-4759-B785-F835F0C08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7148" y="1299817"/>
            <a:ext cx="4529704" cy="5026509"/>
          </a:xfrm>
          <a:prstGeom prst="rect">
            <a:avLst/>
          </a:prstGeom>
        </p:spPr>
      </p:pic>
    </p:spTree>
    <p:extLst>
      <p:ext uri="{BB962C8B-B14F-4D97-AF65-F5344CB8AC3E}">
        <p14:creationId xmlns:p14="http://schemas.microsoft.com/office/powerpoint/2010/main" val="1643231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TextShape 1"/>
          <p:cNvSpPr txBox="1"/>
          <p:nvPr/>
        </p:nvSpPr>
        <p:spPr>
          <a:xfrm>
            <a:off x="628560" y="232200"/>
            <a:ext cx="6993720" cy="540720"/>
          </a:xfrm>
          <a:prstGeom prst="rect">
            <a:avLst/>
          </a:prstGeom>
          <a:noFill/>
          <a:ln>
            <a:noFill/>
          </a:ln>
        </p:spPr>
        <p:txBody>
          <a:bodyPr anchor="ctr"/>
          <a:lstStyle/>
          <a:p>
            <a:pPr>
              <a:lnSpc>
                <a:spcPct val="100000"/>
              </a:lnSpc>
            </a:pPr>
            <a:r>
              <a:rPr lang="en-US" sz="3600" b="1" strike="noStrike" spc="-1" dirty="0">
                <a:solidFill>
                  <a:srgbClr val="FFFFFF"/>
                </a:solidFill>
                <a:uFill>
                  <a:solidFill>
                    <a:srgbClr val="FFFFFF"/>
                  </a:solidFill>
                </a:uFill>
                <a:latin typeface="Calibri"/>
              </a:rPr>
              <a:t>Unit Culture</a:t>
            </a:r>
            <a:endParaRPr lang="en-US" sz="1800" b="0" strike="noStrike" spc="-1" dirty="0">
              <a:solidFill>
                <a:srgbClr val="000000"/>
              </a:solidFill>
              <a:uFill>
                <a:solidFill>
                  <a:srgbClr val="FFFFFF"/>
                </a:solidFill>
              </a:uFill>
              <a:latin typeface="Calibri"/>
            </a:endParaRPr>
          </a:p>
        </p:txBody>
      </p:sp>
      <p:pic>
        <p:nvPicPr>
          <p:cNvPr id="1026" name="Picture 2" descr="See the source image">
            <a:extLst>
              <a:ext uri="{FF2B5EF4-FFF2-40B4-BE49-F238E27FC236}">
                <a16:creationId xmlns:a16="http://schemas.microsoft.com/office/drawing/2014/main" id="{086BB754-D99E-4BCB-BCBE-D0BC11E084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5124" y="1360449"/>
            <a:ext cx="5813751" cy="5497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30392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9457B2-1F86-4D01-A3E2-3CD1B0F40D2F}"/>
              </a:ext>
            </a:extLst>
          </p:cNvPr>
          <p:cNvSpPr txBox="1"/>
          <p:nvPr/>
        </p:nvSpPr>
        <p:spPr>
          <a:xfrm>
            <a:off x="429039" y="949187"/>
            <a:ext cx="8000999" cy="5786199"/>
          </a:xfrm>
          <a:prstGeom prst="rect">
            <a:avLst/>
          </a:prstGeom>
          <a:noFill/>
        </p:spPr>
        <p:txBody>
          <a:bodyPr wrap="square" rtlCol="0">
            <a:spAutoFit/>
          </a:bodyPr>
          <a:lstStyle/>
          <a:p>
            <a:pPr marL="0" marR="0">
              <a:spcBef>
                <a:spcPts val="0"/>
              </a:spcBef>
              <a:spcAft>
                <a:spcPts val="0"/>
              </a:spcAft>
            </a:pPr>
            <a:endParaRPr lang="en-US" b="0" dirty="0">
              <a:latin typeface="Calibri" panose="020F0502020204030204" pitchFamily="34" charset="0"/>
              <a:cs typeface="Calibri" panose="020F0502020204030204" pitchFamily="34" charset="0"/>
            </a:endParaRPr>
          </a:p>
          <a:p>
            <a:pPr marL="285750" indent="-285750">
              <a:buFont typeface="Arial" charset="0"/>
              <a:buChar char="•"/>
            </a:pPr>
            <a:r>
              <a:rPr lang="en-US" sz="3200" b="1" dirty="0">
                <a:latin typeface="Calibri" panose="020F0502020204030204" pitchFamily="34" charset="0"/>
                <a:cs typeface="Calibri" panose="020F0502020204030204" pitchFamily="34" charset="0"/>
              </a:rPr>
              <a:t>Where is the unit located?</a:t>
            </a:r>
          </a:p>
          <a:p>
            <a:pPr marL="285750" indent="-285750">
              <a:buFont typeface="Arial" charset="0"/>
              <a:buChar char="•"/>
            </a:pPr>
            <a:r>
              <a:rPr lang="en-US" sz="3200" b="1" dirty="0">
                <a:latin typeface="Calibri" panose="020F0502020204030204" pitchFamily="34" charset="0"/>
                <a:cs typeface="Calibri" panose="020F0502020204030204" pitchFamily="34" charset="0"/>
              </a:rPr>
              <a:t>Who is the chartered organization of the unit?</a:t>
            </a:r>
          </a:p>
          <a:p>
            <a:pPr marL="285750" indent="-285750">
              <a:buFont typeface="Arial" charset="0"/>
              <a:buChar char="•"/>
            </a:pPr>
            <a:r>
              <a:rPr lang="en-US" sz="3200" b="1" dirty="0">
                <a:latin typeface="Calibri" panose="020F0502020204030204" pitchFamily="34" charset="0"/>
                <a:cs typeface="Calibri" panose="020F0502020204030204" pitchFamily="34" charset="0"/>
              </a:rPr>
              <a:t>What are the socio-economic conditions?</a:t>
            </a:r>
          </a:p>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3200" b="1" dirty="0">
                <a:latin typeface="Calibri" panose="020F0502020204030204" pitchFamily="34" charset="0"/>
                <a:cs typeface="Calibri" panose="020F0502020204030204" pitchFamily="34" charset="0"/>
              </a:rPr>
              <a:t>How knowledgeable and experienced is their leadership?</a:t>
            </a:r>
          </a:p>
          <a:p>
            <a:pPr marL="285750" indent="-285750">
              <a:buFont typeface="Arial" charset="0"/>
              <a:buChar char="•"/>
            </a:pPr>
            <a:r>
              <a:rPr lang="en-US" sz="3200" b="1" dirty="0">
                <a:latin typeface="Calibri" panose="020F0502020204030204" pitchFamily="34" charset="0"/>
                <a:cs typeface="Calibri" panose="020F0502020204030204" pitchFamily="34" charset="0"/>
              </a:rPr>
              <a:t>What resources are available? </a:t>
            </a:r>
          </a:p>
          <a:p>
            <a:pPr marL="285750" indent="-285750">
              <a:buFont typeface="Arial" charset="0"/>
              <a:buChar char="•"/>
            </a:pPr>
            <a:r>
              <a:rPr lang="en-US" sz="3200" b="1" dirty="0">
                <a:latin typeface="Calibri" panose="020F0502020204030204" pitchFamily="34" charset="0"/>
                <a:cs typeface="Calibri" panose="020F0502020204030204" pitchFamily="34" charset="0"/>
              </a:rPr>
              <a:t>What are the ages and experience levels of the Scouts?</a:t>
            </a:r>
          </a:p>
          <a:p>
            <a:pPr marL="285750" indent="-285750">
              <a:buFont typeface="Arial" charset="0"/>
              <a:buChar char="•"/>
            </a:pPr>
            <a:r>
              <a:rPr lang="en-US" sz="3200" b="1" dirty="0">
                <a:latin typeface="Calibri" panose="020F0502020204030204" pitchFamily="34" charset="0"/>
                <a:cs typeface="Calibri" panose="020F0502020204030204" pitchFamily="34" charset="0"/>
              </a:rPr>
              <a:t>What Scouting experiences has that unit had?</a:t>
            </a:r>
            <a:endParaRPr lang="en-US" sz="1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77230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B75F58AA-2481-434D-A602-A8A8AC46B35F}"/>
              </a:ext>
            </a:extLst>
          </p:cNvPr>
          <p:cNvSpPr>
            <a:spLocks noGrp="1"/>
          </p:cNvSpPr>
          <p:nvPr>
            <p:ph type="title"/>
          </p:nvPr>
        </p:nvSpPr>
        <p:spPr>
          <a:xfrm>
            <a:off x="152400" y="232122"/>
            <a:ext cx="7562850" cy="587028"/>
          </a:xfrm>
        </p:spPr>
        <p:txBody>
          <a:bodyPr/>
          <a:lstStyle/>
          <a:p>
            <a:r>
              <a:rPr lang="en-US" dirty="0"/>
              <a:t>Discussion Group Activity</a:t>
            </a:r>
          </a:p>
        </p:txBody>
      </p:sp>
      <p:sp>
        <p:nvSpPr>
          <p:cNvPr id="21" name="back 1">
            <a:extLst>
              <a:ext uri="{FF2B5EF4-FFF2-40B4-BE49-F238E27FC236}">
                <a16:creationId xmlns:a16="http://schemas.microsoft.com/office/drawing/2014/main" id="{C073EC44-7241-4E90-8D09-CE4A3138AE51}"/>
              </a:ext>
            </a:extLst>
          </p:cNvPr>
          <p:cNvSpPr/>
          <p:nvPr/>
        </p:nvSpPr>
        <p:spPr>
          <a:xfrm rot="16200000">
            <a:off x="2168876" y="66322"/>
            <a:ext cx="4688136" cy="7928612"/>
          </a:xfrm>
          <a:prstGeom prst="roundRect">
            <a:avLst/>
          </a:prstGeom>
          <a:solidFill>
            <a:schemeClr val="accent5">
              <a:lumMod val="20000"/>
              <a:lumOff val="80000"/>
            </a:schemeClr>
          </a:solidFill>
          <a:ln w="635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b="1" spc="-150" dirty="0">
                <a:solidFill>
                  <a:schemeClr val="tx1"/>
                </a:solidFill>
              </a:rPr>
              <a:t>A Cubmaster calls the district executive stating that she is leaving the unit and has not been able to recruit a new Cubmaster. She is leaving when her son crosses over to Scouts BSA in February. </a:t>
            </a:r>
          </a:p>
          <a:p>
            <a:pPr algn="ctr"/>
            <a:r>
              <a:rPr lang="en-US" sz="2800" b="1" spc="-150" dirty="0">
                <a:solidFill>
                  <a:schemeClr val="tx1"/>
                </a:solidFill>
              </a:rPr>
              <a:t>The district executive gives the information to the district commissioner who in turn contacts you.</a:t>
            </a:r>
          </a:p>
          <a:p>
            <a:pPr algn="ctr"/>
            <a:r>
              <a:rPr lang="en-US" sz="2800" b="1" spc="-150" dirty="0">
                <a:solidFill>
                  <a:schemeClr val="tx1"/>
                </a:solidFill>
              </a:rPr>
              <a:t>Describe how you would go about finding out how this situation arose and what has gone on.  In addition, describe what can be done to remedy the situation and what recourses are available.  Include what you would enter into Commissioner Tools.</a:t>
            </a:r>
          </a:p>
        </p:txBody>
      </p:sp>
      <p:sp>
        <p:nvSpPr>
          <p:cNvPr id="20" name="front 1">
            <a:extLst>
              <a:ext uri="{FF2B5EF4-FFF2-40B4-BE49-F238E27FC236}">
                <a16:creationId xmlns:a16="http://schemas.microsoft.com/office/drawing/2014/main" id="{5AC89FAD-0CFB-4F48-B0F4-AA819602C2E6}"/>
              </a:ext>
            </a:extLst>
          </p:cNvPr>
          <p:cNvSpPr/>
          <p:nvPr/>
        </p:nvSpPr>
        <p:spPr>
          <a:xfrm rot="5400000">
            <a:off x="2227932" y="66321"/>
            <a:ext cx="4688137" cy="7928612"/>
          </a:xfrm>
          <a:prstGeom prst="roundRect">
            <a:avLst/>
          </a:prstGeom>
          <a:solidFill>
            <a:srgbClr val="C00000"/>
          </a:solidFill>
          <a:ln w="127000">
            <a:solidFill>
              <a:schemeClr val="accent3">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vert270" lIns="0" tIns="0" rIns="0" rtlCol="0" anchor="ctr"/>
          <a:lstStyle/>
          <a:p>
            <a:pPr algn="ctr"/>
            <a:r>
              <a:rPr lang="en-US" sz="6600" b="1" dirty="0">
                <a:solidFill>
                  <a:schemeClr val="bg1">
                    <a:lumMod val="95000"/>
                  </a:schemeClr>
                </a:solidFill>
                <a:latin typeface="Comic Sans MS" panose="030F0702030302020204" pitchFamily="66" charset="0"/>
              </a:rPr>
              <a:t>How can</a:t>
            </a:r>
          </a:p>
          <a:p>
            <a:pPr algn="ctr"/>
            <a:r>
              <a:rPr lang="en-US" sz="6600" b="1" dirty="0">
                <a:solidFill>
                  <a:schemeClr val="bg1">
                    <a:lumMod val="95000"/>
                  </a:schemeClr>
                </a:solidFill>
                <a:latin typeface="Comic Sans MS" panose="030F0702030302020204" pitchFamily="66" charset="0"/>
              </a:rPr>
              <a:t>I</a:t>
            </a:r>
          </a:p>
          <a:p>
            <a:pPr algn="ctr"/>
            <a:r>
              <a:rPr lang="en-US" sz="6600" b="1" dirty="0">
                <a:solidFill>
                  <a:schemeClr val="bg1">
                    <a:lumMod val="95000"/>
                  </a:schemeClr>
                </a:solidFill>
                <a:latin typeface="Comic Sans MS" panose="030F0702030302020204" pitchFamily="66" charset="0"/>
              </a:rPr>
              <a:t>help You?</a:t>
            </a:r>
            <a:endParaRPr lang="en-US" sz="4000" b="1" dirty="0">
              <a:solidFill>
                <a:schemeClr val="bg1">
                  <a:lumMod val="95000"/>
                </a:schemeClr>
              </a:solidFill>
              <a:latin typeface="Comic Sans MS" panose="030F0702030302020204" pitchFamily="66" charset="0"/>
            </a:endParaRPr>
          </a:p>
        </p:txBody>
      </p:sp>
    </p:spTree>
    <p:extLst>
      <p:ext uri="{BB962C8B-B14F-4D97-AF65-F5344CB8AC3E}">
        <p14:creationId xmlns:p14="http://schemas.microsoft.com/office/powerpoint/2010/main" val="29621712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7" restart="whenNotActive" fill="hold" evtFilter="cancelBubble" nodeType="interactiveSeq">
                <p:stCondLst>
                  <p:cond evt="onClick" delay="0">
                    <p:tgtEl>
                      <p:spTgt spid="21"/>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childTnLst>
        </p:cTn>
      </p:par>
    </p:tnLst>
    <p:bldLst>
      <p:bldP spid="20" grpId="0" animBg="1"/>
      <p:bldP spid="20"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94E582-80CC-417F-9C2C-DA11083836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442" y="2122889"/>
            <a:ext cx="7097115" cy="3343742"/>
          </a:xfrm>
          <a:prstGeom prst="rect">
            <a:avLst/>
          </a:prstGeom>
        </p:spPr>
      </p:pic>
    </p:spTree>
    <p:extLst>
      <p:ext uri="{BB962C8B-B14F-4D97-AF65-F5344CB8AC3E}">
        <p14:creationId xmlns:p14="http://schemas.microsoft.com/office/powerpoint/2010/main" val="3447053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TextShape 1"/>
          <p:cNvSpPr txBox="1"/>
          <p:nvPr/>
        </p:nvSpPr>
        <p:spPr>
          <a:xfrm>
            <a:off x="628560" y="232200"/>
            <a:ext cx="6993720" cy="540720"/>
          </a:xfrm>
          <a:prstGeom prst="rect">
            <a:avLst/>
          </a:prstGeom>
          <a:noFill/>
          <a:ln>
            <a:noFill/>
          </a:ln>
        </p:spPr>
        <p:txBody>
          <a:bodyPr anchor="ctr"/>
          <a:lstStyle/>
          <a:p>
            <a:pPr>
              <a:lnSpc>
                <a:spcPct val="100000"/>
              </a:lnSpc>
            </a:pPr>
            <a:r>
              <a:rPr lang="en-US" sz="3600" b="1" strike="noStrike" spc="-1">
                <a:solidFill>
                  <a:srgbClr val="FFFFFF"/>
                </a:solidFill>
                <a:uFill>
                  <a:solidFill>
                    <a:srgbClr val="FFFFFF"/>
                  </a:solidFill>
                </a:uFill>
                <a:latin typeface="Calibri"/>
              </a:rPr>
              <a:t>Course Summary</a:t>
            </a:r>
            <a:endParaRPr lang="en-US" sz="1800" b="0" strike="noStrike" spc="-1">
              <a:solidFill>
                <a:srgbClr val="000000"/>
              </a:solidFill>
              <a:uFill>
                <a:solidFill>
                  <a:srgbClr val="FFFFFF"/>
                </a:solidFill>
              </a:uFill>
              <a:latin typeface="Calibri"/>
            </a:endParaRPr>
          </a:p>
        </p:txBody>
      </p:sp>
      <p:sp>
        <p:nvSpPr>
          <p:cNvPr id="186" name="TextShape 2"/>
          <p:cNvSpPr txBox="1"/>
          <p:nvPr/>
        </p:nvSpPr>
        <p:spPr>
          <a:xfrm>
            <a:off x="381000" y="1828800"/>
            <a:ext cx="8135040" cy="3893760"/>
          </a:xfrm>
          <a:prstGeom prst="rect">
            <a:avLst/>
          </a:prstGeom>
          <a:noFill/>
          <a:ln>
            <a:noFill/>
          </a:ln>
        </p:spPr>
        <p:txBody>
          <a:bodyPr/>
          <a:lstStyle/>
          <a:p>
            <a:pPr>
              <a:spcBef>
                <a:spcPts val="600"/>
              </a:spcBef>
              <a:spcAft>
                <a:spcPts val="600"/>
              </a:spcAft>
            </a:pPr>
            <a:r>
              <a:rPr lang="en-US" sz="2800" b="1" spc="-1" dirty="0">
                <a:solidFill>
                  <a:srgbClr val="000000"/>
                </a:solidFill>
                <a:uFill>
                  <a:solidFill>
                    <a:srgbClr val="FFFFFF"/>
                  </a:solidFill>
                </a:uFill>
                <a:latin typeface="Calibri"/>
              </a:rPr>
              <a:t>You should now:</a:t>
            </a:r>
          </a:p>
          <a:p>
            <a:pPr marL="457200" indent="-457200">
              <a:spcBef>
                <a:spcPts val="600"/>
              </a:spcBef>
              <a:spcAft>
                <a:spcPts val="600"/>
              </a:spcAft>
              <a:buFont typeface="Arial" panose="020B0604020202020204" pitchFamily="34" charset="0"/>
              <a:buChar char="•"/>
            </a:pPr>
            <a:r>
              <a:rPr lang="en-US" sz="2800" b="1" spc="-1" dirty="0">
                <a:solidFill>
                  <a:srgbClr val="000000"/>
                </a:solidFill>
                <a:uFill>
                  <a:solidFill>
                    <a:srgbClr val="FFFFFF"/>
                  </a:solidFill>
                </a:uFill>
                <a:latin typeface="Calibri"/>
              </a:rPr>
              <a:t>Understand the role of a commissioner relative to the unit’s leadership</a:t>
            </a:r>
          </a:p>
          <a:p>
            <a:pPr marL="457200" indent="-457200">
              <a:spcBef>
                <a:spcPts val="600"/>
              </a:spcBef>
              <a:spcAft>
                <a:spcPts val="600"/>
              </a:spcAft>
              <a:buFont typeface="Arial" panose="020B0604020202020204" pitchFamily="34" charset="0"/>
              <a:buChar char="•"/>
            </a:pPr>
            <a:r>
              <a:rPr lang="en-US" sz="2800" b="1" spc="-1" dirty="0">
                <a:solidFill>
                  <a:srgbClr val="000000"/>
                </a:solidFill>
                <a:uFill>
                  <a:solidFill>
                    <a:srgbClr val="FFFFFF"/>
                  </a:solidFill>
                </a:uFill>
                <a:latin typeface="Calibri"/>
              </a:rPr>
              <a:t>Understand the need to engage units in a guided discovery process to identify unit needs</a:t>
            </a:r>
          </a:p>
          <a:p>
            <a:pPr marL="457200" indent="-457200">
              <a:spcBef>
                <a:spcPts val="600"/>
              </a:spcBef>
              <a:spcAft>
                <a:spcPts val="600"/>
              </a:spcAft>
              <a:buFont typeface="Arial" panose="020B0604020202020204" pitchFamily="34" charset="0"/>
              <a:buChar char="•"/>
            </a:pPr>
            <a:r>
              <a:rPr lang="en-US" sz="2800" b="1" spc="-1" dirty="0">
                <a:solidFill>
                  <a:srgbClr val="000000"/>
                </a:solidFill>
                <a:uFill>
                  <a:solidFill>
                    <a:srgbClr val="FFFFFF"/>
                  </a:solidFill>
                </a:uFill>
                <a:latin typeface="Calibri"/>
              </a:rPr>
              <a:t>Develop communication skills to work effectively with units</a:t>
            </a:r>
          </a:p>
        </p:txBody>
      </p:sp>
      <p:pic>
        <p:nvPicPr>
          <p:cNvPr id="187" name="Picture 3"/>
          <p:cNvPicPr/>
          <p:nvPr/>
        </p:nvPicPr>
        <p:blipFill>
          <a:blip r:embed="rId3" cstate="screen">
            <a:extLst>
              <a:ext uri="{28A0092B-C50C-407E-A947-70E740481C1C}">
                <a14:useLocalDpi xmlns:a14="http://schemas.microsoft.com/office/drawing/2010/main" val="0"/>
              </a:ext>
            </a:extLst>
          </a:blip>
          <a:stretch/>
        </p:blipFill>
        <p:spPr>
          <a:xfrm>
            <a:off x="6700320" y="5145840"/>
            <a:ext cx="2277720" cy="1564560"/>
          </a:xfrm>
          <a:prstGeom prst="rect">
            <a:avLst/>
          </a:prstGeom>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24;p21">
            <a:extLst>
              <a:ext uri="{FF2B5EF4-FFF2-40B4-BE49-F238E27FC236}">
                <a16:creationId xmlns:a16="http://schemas.microsoft.com/office/drawing/2014/main" id="{21C38B31-998F-45CC-9628-189F2B4A34D3}"/>
              </a:ext>
            </a:extLst>
          </p:cNvPr>
          <p:cNvSpPr/>
          <p:nvPr/>
        </p:nvSpPr>
        <p:spPr>
          <a:xfrm>
            <a:off x="2381972" y="1853423"/>
            <a:ext cx="4378325" cy="171739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accent1"/>
              </a:buClr>
              <a:buSzPts val="3600"/>
              <a:buFont typeface="Arial"/>
              <a:buNone/>
            </a:pPr>
            <a:r>
              <a:rPr lang="en-US" sz="4800" b="1" dirty="0">
                <a:solidFill>
                  <a:schemeClr val="dk1"/>
                </a:solidFill>
                <a:latin typeface="Calibri"/>
                <a:ea typeface="Calibri"/>
                <a:cs typeface="Calibri"/>
                <a:sym typeface="Calibri"/>
              </a:rPr>
              <a:t>Questions?</a:t>
            </a:r>
            <a:endParaRPr dirty="0"/>
          </a:p>
          <a:p>
            <a:pPr marL="0" marR="0" lvl="0" indent="0" algn="ctr" rtl="0">
              <a:spcBef>
                <a:spcPts val="960"/>
              </a:spcBef>
              <a:spcAft>
                <a:spcPts val="0"/>
              </a:spcAft>
              <a:buClr>
                <a:schemeClr val="accent1"/>
              </a:buClr>
              <a:buSzPts val="3600"/>
              <a:buFont typeface="Arial"/>
              <a:buNone/>
            </a:pPr>
            <a:r>
              <a:rPr lang="en-US" sz="4800" b="1" dirty="0">
                <a:solidFill>
                  <a:schemeClr val="dk1"/>
                </a:solidFill>
                <a:latin typeface="Calibri"/>
                <a:ea typeface="Calibri"/>
                <a:cs typeface="Calibri"/>
                <a:sym typeface="Calibri"/>
              </a:rPr>
              <a:t>Comments!</a:t>
            </a:r>
            <a:endParaRPr dirty="0"/>
          </a:p>
        </p:txBody>
      </p:sp>
      <p:pic>
        <p:nvPicPr>
          <p:cNvPr id="8" name="Google Shape;225;p21">
            <a:extLst>
              <a:ext uri="{FF2B5EF4-FFF2-40B4-BE49-F238E27FC236}">
                <a16:creationId xmlns:a16="http://schemas.microsoft.com/office/drawing/2014/main" id="{E517ACCF-DC7B-40A6-AF33-06913EC79C33}"/>
              </a:ext>
            </a:extLst>
          </p:cNvPr>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2492218" y="3969400"/>
            <a:ext cx="4157832" cy="1725318"/>
          </a:xfrm>
          <a:prstGeom prst="rect">
            <a:avLst/>
          </a:prstGeom>
          <a:noFill/>
          <a:ln>
            <a:noFill/>
          </a:ln>
        </p:spPr>
      </p:pic>
    </p:spTree>
    <p:extLst>
      <p:ext uri="{BB962C8B-B14F-4D97-AF65-F5344CB8AC3E}">
        <p14:creationId xmlns:p14="http://schemas.microsoft.com/office/powerpoint/2010/main" val="28766352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14023</TotalTime>
  <Words>2429</Words>
  <Application>Microsoft Office PowerPoint</Application>
  <PresentationFormat>On-screen Show (4:3)</PresentationFormat>
  <Paragraphs>218</Paragraphs>
  <Slides>17</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Comic Sans MS</vt:lpstr>
      <vt:lpstr>Times New Roman</vt:lpstr>
      <vt:lpstr>Office Theme</vt:lpstr>
      <vt:lpstr>  MCS 309  Good Commissioners Need Both Head and Heart    </vt:lpstr>
      <vt:lpstr>Discussion Leaders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Discussion Group Activity</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Kresha Alvarado</dc:creator>
  <cp:lastModifiedBy>K Taylor</cp:lastModifiedBy>
  <cp:revision>211</cp:revision>
  <cp:lastPrinted>2023-11-03T02:22:31Z</cp:lastPrinted>
  <dcterms:created xsi:type="dcterms:W3CDTF">2017-02-14T13:02:44Z</dcterms:created>
  <dcterms:modified xsi:type="dcterms:W3CDTF">2023-11-08T21:55:24Z</dcterms:modified>
</cp:coreProperties>
</file>