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307" r:id="rId4"/>
    <p:sldId id="256" r:id="rId5"/>
    <p:sldId id="257" r:id="rId6"/>
    <p:sldId id="313" r:id="rId7"/>
    <p:sldId id="283" r:id="rId8"/>
    <p:sldId id="284" r:id="rId9"/>
    <p:sldId id="286" r:id="rId10"/>
    <p:sldId id="260" r:id="rId11"/>
    <p:sldId id="261" r:id="rId12"/>
    <p:sldId id="263" r:id="rId13"/>
    <p:sldId id="287" r:id="rId14"/>
    <p:sldId id="264" r:id="rId15"/>
    <p:sldId id="265" r:id="rId16"/>
    <p:sldId id="288" r:id="rId17"/>
    <p:sldId id="309" r:id="rId18"/>
    <p:sldId id="311" r:id="rId19"/>
    <p:sldId id="310" r:id="rId20"/>
    <p:sldId id="312" r:id="rId21"/>
    <p:sldId id="308" r:id="rId22"/>
    <p:sldId id="267" r:id="rId23"/>
    <p:sldId id="268" r:id="rId24"/>
    <p:sldId id="269" r:id="rId25"/>
    <p:sldId id="270" r:id="rId26"/>
    <p:sldId id="262" r:id="rId27"/>
    <p:sldId id="271" r:id="rId28"/>
    <p:sldId id="273" r:id="rId29"/>
    <p:sldId id="272" r:id="rId30"/>
    <p:sldId id="289" r:id="rId31"/>
    <p:sldId id="291" r:id="rId32"/>
    <p:sldId id="292" r:id="rId33"/>
    <p:sldId id="293" r:id="rId34"/>
    <p:sldId id="290" r:id="rId35"/>
    <p:sldId id="296" r:id="rId36"/>
    <p:sldId id="294" r:id="rId37"/>
    <p:sldId id="295" r:id="rId38"/>
    <p:sldId id="274" r:id="rId39"/>
    <p:sldId id="275" r:id="rId40"/>
    <p:sldId id="276" r:id="rId41"/>
    <p:sldId id="285" r:id="rId42"/>
    <p:sldId id="277" r:id="rId43"/>
    <p:sldId id="278" r:id="rId44"/>
    <p:sldId id="279" r:id="rId45"/>
    <p:sldId id="280" r:id="rId46"/>
    <p:sldId id="281" r:id="rId47"/>
    <p:sldId id="282" r:id="rId48"/>
    <p:sldId id="298" r:id="rId49"/>
    <p:sldId id="299" r:id="rId50"/>
    <p:sldId id="300" r:id="rId51"/>
    <p:sldId id="306" r:id="rId52"/>
    <p:sldId id="304" r:id="rId53"/>
    <p:sldId id="305" r:id="rId54"/>
    <p:sldId id="301" r:id="rId55"/>
    <p:sldId id="302" r:id="rId56"/>
    <p:sldId id="303" r:id="rId57"/>
    <p:sldId id="297" r:id="rId58"/>
    <p:sldId id="314" r:id="rId59"/>
    <p:sldId id="315" r:id="rId60"/>
    <p:sldId id="316" r:id="rId61"/>
    <p:sldId id="320" r:id="rId62"/>
    <p:sldId id="317" r:id="rId63"/>
    <p:sldId id="319" r:id="rId64"/>
    <p:sldId id="318"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1" r:id="rId85"/>
    <p:sldId id="342"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3BC26A47-B861-4222-98ED-4423769952C0}">
          <p14:sldIdLst>
            <p14:sldId id="258"/>
            <p14:sldId id="259"/>
            <p14:sldId id="307"/>
            <p14:sldId id="256"/>
            <p14:sldId id="257"/>
            <p14:sldId id="313"/>
          </p14:sldIdLst>
        </p14:section>
        <p14:section name="Organization Manager" id="{7C76E2EC-7334-4DE2-895D-79930FDCDAAE}">
          <p14:sldIdLst>
            <p14:sldId id="283"/>
            <p14:sldId id="284"/>
            <p14:sldId id="286"/>
            <p14:sldId id="260"/>
            <p14:sldId id="261"/>
            <p14:sldId id="263"/>
            <p14:sldId id="287"/>
            <p14:sldId id="264"/>
            <p14:sldId id="265"/>
            <p14:sldId id="288"/>
            <p14:sldId id="309"/>
            <p14:sldId id="311"/>
            <p14:sldId id="310"/>
            <p14:sldId id="312"/>
            <p14:sldId id="308"/>
            <p14:sldId id="267"/>
            <p14:sldId id="268"/>
            <p14:sldId id="269"/>
            <p14:sldId id="270"/>
            <p14:sldId id="262"/>
            <p14:sldId id="271"/>
            <p14:sldId id="273"/>
            <p14:sldId id="272"/>
            <p14:sldId id="289"/>
            <p14:sldId id="291"/>
            <p14:sldId id="292"/>
            <p14:sldId id="293"/>
            <p14:sldId id="290"/>
            <p14:sldId id="296"/>
            <p14:sldId id="294"/>
            <p14:sldId id="295"/>
          </p14:sldIdLst>
        </p14:section>
        <p14:section name="Membership Manager" id="{5D9FB42D-C273-402E-97FE-0ED21EC6B650}">
          <p14:sldIdLst>
            <p14:sldId id="274"/>
            <p14:sldId id="275"/>
            <p14:sldId id="276"/>
            <p14:sldId id="285"/>
            <p14:sldId id="277"/>
            <p14:sldId id="278"/>
            <p14:sldId id="279"/>
          </p14:sldIdLst>
        </p14:section>
        <p14:section name="Trained Leader Report" id="{A6B25B1C-24F8-4619-B02B-C0AC4631DFBC}">
          <p14:sldIdLst>
            <p14:sldId id="280"/>
            <p14:sldId id="281"/>
          </p14:sldIdLst>
        </p14:section>
        <p14:section name="Training Manager" id="{2B393719-BC62-433D-9C61-D86468D4079A}">
          <p14:sldIdLst>
            <p14:sldId id="282"/>
            <p14:sldId id="298"/>
            <p14:sldId id="299"/>
            <p14:sldId id="300"/>
            <p14:sldId id="306"/>
            <p14:sldId id="304"/>
            <p14:sldId id="305"/>
            <p14:sldId id="301"/>
            <p14:sldId id="302"/>
            <p14:sldId id="303"/>
          </p14:sldIdLst>
        </p14:section>
        <p14:section name="Training End" id="{9EB383D5-4D8A-4FBD-A762-51E509BAB2D3}">
          <p14:sldIdLst>
            <p14:sldId id="297"/>
          </p14:sldIdLst>
        </p14:section>
        <p14:section name="Internet Advancement" id="{42EBB2E8-ED21-471A-825D-1B1881D6BDC8}">
          <p14:sldIdLst>
            <p14:sldId id="314"/>
          </p14:sldIdLst>
        </p14:section>
        <p14:section name="IA Calendar" id="{251888DB-80ED-4A64-9DAA-E9A767FEFFEC}">
          <p14:sldIdLst>
            <p14:sldId id="315"/>
            <p14:sldId id="316"/>
            <p14:sldId id="320"/>
            <p14:sldId id="317"/>
            <p14:sldId id="319"/>
            <p14:sldId id="318"/>
          </p14:sldIdLst>
        </p14:section>
        <p14:section name="IA Event Basics" id="{86A609AB-B961-4428-8EAF-C58CB2427525}">
          <p14:sldIdLst>
            <p14:sldId id="321"/>
            <p14:sldId id="322"/>
            <p14:sldId id="323"/>
            <p14:sldId id="324"/>
            <p14:sldId id="325"/>
            <p14:sldId id="326"/>
            <p14:sldId id="327"/>
            <p14:sldId id="328"/>
            <p14:sldId id="329"/>
            <p14:sldId id="330"/>
            <p14:sldId id="331"/>
            <p14:sldId id="332"/>
          </p14:sldIdLst>
        </p14:section>
        <p14:section name="Camping Recording" id="{F83BCD5F-FDAC-47FA-88E3-43919348A102}">
          <p14:sldIdLst>
            <p14:sldId id="333"/>
            <p14:sldId id="334"/>
          </p14:sldIdLst>
        </p14:section>
        <p14:section name="Hiking Recording" id="{4BD55348-7882-4E61-A043-61D403418480}">
          <p14:sldIdLst>
            <p14:sldId id="335"/>
            <p14:sldId id="336"/>
          </p14:sldIdLst>
        </p14:section>
        <p14:section name="Service Hours" id="{EF28F57A-FE05-418A-BC76-0BD6A634B1D8}">
          <p14:sldIdLst>
            <p14:sldId id="337"/>
            <p14:sldId id="338"/>
          </p14:sldIdLst>
        </p14:section>
        <p14:section name="Calendar Review" id="{B02D594C-0277-4976-AE65-78D6CEA24181}">
          <p14:sldIdLst>
            <p14:sldId id="339"/>
            <p14:sldId id="341"/>
            <p14:sldId id="34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63" autoAdjust="0"/>
    <p:restoredTop sz="94660"/>
  </p:normalViewPr>
  <p:slideViewPr>
    <p:cSldViewPr snapToGrid="0">
      <p:cViewPr varScale="1">
        <p:scale>
          <a:sx n="86" d="100"/>
          <a:sy n="86" d="100"/>
        </p:scale>
        <p:origin x="3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97980-9465-3920-FD9F-6C1D112DD8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883D99-4A97-6245-2278-0AF5BAFA6B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EA1979-F480-4275-B800-6BD4125EF63A}"/>
              </a:ext>
            </a:extLst>
          </p:cNvPr>
          <p:cNvSpPr>
            <a:spLocks noGrp="1"/>
          </p:cNvSpPr>
          <p:nvPr>
            <p:ph type="dt" sz="half" idx="10"/>
          </p:nvPr>
        </p:nvSpPr>
        <p:spPr/>
        <p:txBody>
          <a:bodyPr/>
          <a:lstStyle/>
          <a:p>
            <a:fld id="{7C0068D9-A940-4CDF-A543-2285B6E47210}" type="datetimeFigureOut">
              <a:rPr lang="en-US" smtClean="0"/>
              <a:t>10/29/2023</a:t>
            </a:fld>
            <a:endParaRPr lang="en-US"/>
          </a:p>
        </p:txBody>
      </p:sp>
      <p:sp>
        <p:nvSpPr>
          <p:cNvPr id="5" name="Footer Placeholder 4">
            <a:extLst>
              <a:ext uri="{FF2B5EF4-FFF2-40B4-BE49-F238E27FC236}">
                <a16:creationId xmlns:a16="http://schemas.microsoft.com/office/drawing/2014/main" id="{4D25AC58-2601-50D4-4724-34C9E0CBFB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9A042D-0D5D-51F6-AF73-B959F370D060}"/>
              </a:ext>
            </a:extLst>
          </p:cNvPr>
          <p:cNvSpPr>
            <a:spLocks noGrp="1"/>
          </p:cNvSpPr>
          <p:nvPr>
            <p:ph type="sldNum" sz="quarter" idx="12"/>
          </p:nvPr>
        </p:nvSpPr>
        <p:spPr/>
        <p:txBody>
          <a:bodyPr/>
          <a:lstStyle/>
          <a:p>
            <a:fld id="{71992BCC-A7FA-435D-A59A-1ED3D6DAC299}" type="slidenum">
              <a:rPr lang="en-US" smtClean="0"/>
              <a:t>‹#›</a:t>
            </a:fld>
            <a:endParaRPr lang="en-US"/>
          </a:p>
        </p:txBody>
      </p:sp>
    </p:spTree>
    <p:extLst>
      <p:ext uri="{BB962C8B-B14F-4D97-AF65-F5344CB8AC3E}">
        <p14:creationId xmlns:p14="http://schemas.microsoft.com/office/powerpoint/2010/main" val="2448586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5E259-1656-C4B0-7EE3-F104D5873E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D94302-6D54-8A62-3011-6649A9136F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A33EBB-2AC5-1496-9AC9-0D9712E02DD4}"/>
              </a:ext>
            </a:extLst>
          </p:cNvPr>
          <p:cNvSpPr>
            <a:spLocks noGrp="1"/>
          </p:cNvSpPr>
          <p:nvPr>
            <p:ph type="dt" sz="half" idx="10"/>
          </p:nvPr>
        </p:nvSpPr>
        <p:spPr/>
        <p:txBody>
          <a:bodyPr/>
          <a:lstStyle/>
          <a:p>
            <a:fld id="{7C0068D9-A940-4CDF-A543-2285B6E47210}" type="datetimeFigureOut">
              <a:rPr lang="en-US" smtClean="0"/>
              <a:t>10/29/2023</a:t>
            </a:fld>
            <a:endParaRPr lang="en-US"/>
          </a:p>
        </p:txBody>
      </p:sp>
      <p:sp>
        <p:nvSpPr>
          <p:cNvPr id="5" name="Footer Placeholder 4">
            <a:extLst>
              <a:ext uri="{FF2B5EF4-FFF2-40B4-BE49-F238E27FC236}">
                <a16:creationId xmlns:a16="http://schemas.microsoft.com/office/drawing/2014/main" id="{525815DB-DFD1-CF13-D5DE-F4FD5EA434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1AD0E9-4F1D-6E14-2587-509AD1F45FCB}"/>
              </a:ext>
            </a:extLst>
          </p:cNvPr>
          <p:cNvSpPr>
            <a:spLocks noGrp="1"/>
          </p:cNvSpPr>
          <p:nvPr>
            <p:ph type="sldNum" sz="quarter" idx="12"/>
          </p:nvPr>
        </p:nvSpPr>
        <p:spPr/>
        <p:txBody>
          <a:bodyPr/>
          <a:lstStyle/>
          <a:p>
            <a:fld id="{71992BCC-A7FA-435D-A59A-1ED3D6DAC299}" type="slidenum">
              <a:rPr lang="en-US" smtClean="0"/>
              <a:t>‹#›</a:t>
            </a:fld>
            <a:endParaRPr lang="en-US"/>
          </a:p>
        </p:txBody>
      </p:sp>
    </p:spTree>
    <p:extLst>
      <p:ext uri="{BB962C8B-B14F-4D97-AF65-F5344CB8AC3E}">
        <p14:creationId xmlns:p14="http://schemas.microsoft.com/office/powerpoint/2010/main" val="1687508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B1BE0-EFE6-CCA7-AD01-A1656EC490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A17E3A-E847-FB3A-0D8D-A60B4B9385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716408-D8C6-FB5F-064E-A0E765E06CC9}"/>
              </a:ext>
            </a:extLst>
          </p:cNvPr>
          <p:cNvSpPr>
            <a:spLocks noGrp="1"/>
          </p:cNvSpPr>
          <p:nvPr>
            <p:ph type="dt" sz="half" idx="10"/>
          </p:nvPr>
        </p:nvSpPr>
        <p:spPr/>
        <p:txBody>
          <a:bodyPr/>
          <a:lstStyle/>
          <a:p>
            <a:fld id="{7C0068D9-A940-4CDF-A543-2285B6E47210}" type="datetimeFigureOut">
              <a:rPr lang="en-US" smtClean="0"/>
              <a:t>10/29/2023</a:t>
            </a:fld>
            <a:endParaRPr lang="en-US"/>
          </a:p>
        </p:txBody>
      </p:sp>
      <p:sp>
        <p:nvSpPr>
          <p:cNvPr id="5" name="Footer Placeholder 4">
            <a:extLst>
              <a:ext uri="{FF2B5EF4-FFF2-40B4-BE49-F238E27FC236}">
                <a16:creationId xmlns:a16="http://schemas.microsoft.com/office/drawing/2014/main" id="{40A0211E-A47A-16F0-0D8B-40701DBF78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ED8714-B014-83C4-4ECD-BB36DE673D7E}"/>
              </a:ext>
            </a:extLst>
          </p:cNvPr>
          <p:cNvSpPr>
            <a:spLocks noGrp="1"/>
          </p:cNvSpPr>
          <p:nvPr>
            <p:ph type="sldNum" sz="quarter" idx="12"/>
          </p:nvPr>
        </p:nvSpPr>
        <p:spPr/>
        <p:txBody>
          <a:bodyPr/>
          <a:lstStyle/>
          <a:p>
            <a:fld id="{71992BCC-A7FA-435D-A59A-1ED3D6DAC299}" type="slidenum">
              <a:rPr lang="en-US" smtClean="0"/>
              <a:t>‹#›</a:t>
            </a:fld>
            <a:endParaRPr lang="en-US"/>
          </a:p>
        </p:txBody>
      </p:sp>
    </p:spTree>
    <p:extLst>
      <p:ext uri="{BB962C8B-B14F-4D97-AF65-F5344CB8AC3E}">
        <p14:creationId xmlns:p14="http://schemas.microsoft.com/office/powerpoint/2010/main" val="2766474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E7A06-5002-5FCD-0D20-83556A81EB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83E509-7E70-5887-96EA-D763721EB5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B2C12D-69BE-C351-C9A8-0B1FBC0CE3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802F0E-B22E-A781-EF06-86AECEA1FF20}"/>
              </a:ext>
            </a:extLst>
          </p:cNvPr>
          <p:cNvSpPr>
            <a:spLocks noGrp="1"/>
          </p:cNvSpPr>
          <p:nvPr>
            <p:ph type="dt" sz="half" idx="10"/>
          </p:nvPr>
        </p:nvSpPr>
        <p:spPr/>
        <p:txBody>
          <a:bodyPr/>
          <a:lstStyle/>
          <a:p>
            <a:fld id="{7C0068D9-A940-4CDF-A543-2285B6E47210}" type="datetimeFigureOut">
              <a:rPr lang="en-US" smtClean="0"/>
              <a:t>10/29/2023</a:t>
            </a:fld>
            <a:endParaRPr lang="en-US"/>
          </a:p>
        </p:txBody>
      </p:sp>
      <p:sp>
        <p:nvSpPr>
          <p:cNvPr id="6" name="Footer Placeholder 5">
            <a:extLst>
              <a:ext uri="{FF2B5EF4-FFF2-40B4-BE49-F238E27FC236}">
                <a16:creationId xmlns:a16="http://schemas.microsoft.com/office/drawing/2014/main" id="{D1A061E4-0BA7-0401-ECAC-621F89CE88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9D9B64-A831-F303-02C1-56CF0B024BB3}"/>
              </a:ext>
            </a:extLst>
          </p:cNvPr>
          <p:cNvSpPr>
            <a:spLocks noGrp="1"/>
          </p:cNvSpPr>
          <p:nvPr>
            <p:ph type="sldNum" sz="quarter" idx="12"/>
          </p:nvPr>
        </p:nvSpPr>
        <p:spPr/>
        <p:txBody>
          <a:bodyPr/>
          <a:lstStyle/>
          <a:p>
            <a:fld id="{71992BCC-A7FA-435D-A59A-1ED3D6DAC299}" type="slidenum">
              <a:rPr lang="en-US" smtClean="0"/>
              <a:t>‹#›</a:t>
            </a:fld>
            <a:endParaRPr lang="en-US"/>
          </a:p>
        </p:txBody>
      </p:sp>
    </p:spTree>
    <p:extLst>
      <p:ext uri="{BB962C8B-B14F-4D97-AF65-F5344CB8AC3E}">
        <p14:creationId xmlns:p14="http://schemas.microsoft.com/office/powerpoint/2010/main" val="3208121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771B3-06F7-DAC4-41EA-6B3C219FE3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424228-030D-1EC9-ABD8-1904D8B6E6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F37426-0492-7B83-B063-B51079BD43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435264-BC4D-A05E-D51C-BFA50CF0B0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F2C478-D446-1DE2-ABDC-C5E722A4F1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F22AF2-2D9A-DBDD-BA1A-AAC03E072DD1}"/>
              </a:ext>
            </a:extLst>
          </p:cNvPr>
          <p:cNvSpPr>
            <a:spLocks noGrp="1"/>
          </p:cNvSpPr>
          <p:nvPr>
            <p:ph type="dt" sz="half" idx="10"/>
          </p:nvPr>
        </p:nvSpPr>
        <p:spPr/>
        <p:txBody>
          <a:bodyPr/>
          <a:lstStyle/>
          <a:p>
            <a:fld id="{7C0068D9-A940-4CDF-A543-2285B6E47210}" type="datetimeFigureOut">
              <a:rPr lang="en-US" smtClean="0"/>
              <a:t>10/29/2023</a:t>
            </a:fld>
            <a:endParaRPr lang="en-US"/>
          </a:p>
        </p:txBody>
      </p:sp>
      <p:sp>
        <p:nvSpPr>
          <p:cNvPr id="8" name="Footer Placeholder 7">
            <a:extLst>
              <a:ext uri="{FF2B5EF4-FFF2-40B4-BE49-F238E27FC236}">
                <a16:creationId xmlns:a16="http://schemas.microsoft.com/office/drawing/2014/main" id="{39BBAFE9-58EC-8CED-CF46-EFCD737166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E95085-4690-05D6-4D97-D3F73579EE2A}"/>
              </a:ext>
            </a:extLst>
          </p:cNvPr>
          <p:cNvSpPr>
            <a:spLocks noGrp="1"/>
          </p:cNvSpPr>
          <p:nvPr>
            <p:ph type="sldNum" sz="quarter" idx="12"/>
          </p:nvPr>
        </p:nvSpPr>
        <p:spPr/>
        <p:txBody>
          <a:bodyPr/>
          <a:lstStyle/>
          <a:p>
            <a:fld id="{71992BCC-A7FA-435D-A59A-1ED3D6DAC299}" type="slidenum">
              <a:rPr lang="en-US" smtClean="0"/>
              <a:t>‹#›</a:t>
            </a:fld>
            <a:endParaRPr lang="en-US"/>
          </a:p>
        </p:txBody>
      </p:sp>
    </p:spTree>
    <p:extLst>
      <p:ext uri="{BB962C8B-B14F-4D97-AF65-F5344CB8AC3E}">
        <p14:creationId xmlns:p14="http://schemas.microsoft.com/office/powerpoint/2010/main" val="2473326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0C4FB-5103-1A60-8C43-3093AA2995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5B7E14-1F2F-D53F-0F5F-2F2126110955}"/>
              </a:ext>
            </a:extLst>
          </p:cNvPr>
          <p:cNvSpPr>
            <a:spLocks noGrp="1"/>
          </p:cNvSpPr>
          <p:nvPr>
            <p:ph type="dt" sz="half" idx="10"/>
          </p:nvPr>
        </p:nvSpPr>
        <p:spPr/>
        <p:txBody>
          <a:bodyPr/>
          <a:lstStyle/>
          <a:p>
            <a:fld id="{7C0068D9-A940-4CDF-A543-2285B6E47210}" type="datetimeFigureOut">
              <a:rPr lang="en-US" smtClean="0"/>
              <a:t>10/29/2023</a:t>
            </a:fld>
            <a:endParaRPr lang="en-US"/>
          </a:p>
        </p:txBody>
      </p:sp>
      <p:sp>
        <p:nvSpPr>
          <p:cNvPr id="4" name="Footer Placeholder 3">
            <a:extLst>
              <a:ext uri="{FF2B5EF4-FFF2-40B4-BE49-F238E27FC236}">
                <a16:creationId xmlns:a16="http://schemas.microsoft.com/office/drawing/2014/main" id="{A4BC9FBA-DC79-5B5A-9D2F-D712E24F8B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11D8E3-04E2-FE90-A3C7-232671133BAC}"/>
              </a:ext>
            </a:extLst>
          </p:cNvPr>
          <p:cNvSpPr>
            <a:spLocks noGrp="1"/>
          </p:cNvSpPr>
          <p:nvPr>
            <p:ph type="sldNum" sz="quarter" idx="12"/>
          </p:nvPr>
        </p:nvSpPr>
        <p:spPr/>
        <p:txBody>
          <a:bodyPr/>
          <a:lstStyle/>
          <a:p>
            <a:fld id="{71992BCC-A7FA-435D-A59A-1ED3D6DAC299}" type="slidenum">
              <a:rPr lang="en-US" smtClean="0"/>
              <a:t>‹#›</a:t>
            </a:fld>
            <a:endParaRPr lang="en-US"/>
          </a:p>
        </p:txBody>
      </p:sp>
    </p:spTree>
    <p:extLst>
      <p:ext uri="{BB962C8B-B14F-4D97-AF65-F5344CB8AC3E}">
        <p14:creationId xmlns:p14="http://schemas.microsoft.com/office/powerpoint/2010/main" val="2085726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A8CD89-C193-4C11-E026-B7450F76DEFB}"/>
              </a:ext>
            </a:extLst>
          </p:cNvPr>
          <p:cNvSpPr>
            <a:spLocks noGrp="1"/>
          </p:cNvSpPr>
          <p:nvPr>
            <p:ph type="dt" sz="half" idx="10"/>
          </p:nvPr>
        </p:nvSpPr>
        <p:spPr/>
        <p:txBody>
          <a:bodyPr/>
          <a:lstStyle/>
          <a:p>
            <a:fld id="{7C0068D9-A940-4CDF-A543-2285B6E47210}" type="datetimeFigureOut">
              <a:rPr lang="en-US" smtClean="0"/>
              <a:t>10/29/2023</a:t>
            </a:fld>
            <a:endParaRPr lang="en-US"/>
          </a:p>
        </p:txBody>
      </p:sp>
      <p:sp>
        <p:nvSpPr>
          <p:cNvPr id="3" name="Footer Placeholder 2">
            <a:extLst>
              <a:ext uri="{FF2B5EF4-FFF2-40B4-BE49-F238E27FC236}">
                <a16:creationId xmlns:a16="http://schemas.microsoft.com/office/drawing/2014/main" id="{23B92204-24D3-2850-7A97-16A7F092F7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6124AB-F1EB-0647-3F26-7CE83B85A109}"/>
              </a:ext>
            </a:extLst>
          </p:cNvPr>
          <p:cNvSpPr>
            <a:spLocks noGrp="1"/>
          </p:cNvSpPr>
          <p:nvPr>
            <p:ph type="sldNum" sz="quarter" idx="12"/>
          </p:nvPr>
        </p:nvSpPr>
        <p:spPr/>
        <p:txBody>
          <a:bodyPr/>
          <a:lstStyle/>
          <a:p>
            <a:fld id="{71992BCC-A7FA-435D-A59A-1ED3D6DAC299}" type="slidenum">
              <a:rPr lang="en-US" smtClean="0"/>
              <a:t>‹#›</a:t>
            </a:fld>
            <a:endParaRPr lang="en-US"/>
          </a:p>
        </p:txBody>
      </p:sp>
    </p:spTree>
    <p:extLst>
      <p:ext uri="{BB962C8B-B14F-4D97-AF65-F5344CB8AC3E}">
        <p14:creationId xmlns:p14="http://schemas.microsoft.com/office/powerpoint/2010/main" val="3507588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682ED-285E-EE54-B1D3-023787185D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4E1D62-2C20-5E8F-0770-CF53797009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B227BD-A925-A1E1-D37A-B34ADAE486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F2845B-5D39-D259-4C41-15861C90C836}"/>
              </a:ext>
            </a:extLst>
          </p:cNvPr>
          <p:cNvSpPr>
            <a:spLocks noGrp="1"/>
          </p:cNvSpPr>
          <p:nvPr>
            <p:ph type="dt" sz="half" idx="10"/>
          </p:nvPr>
        </p:nvSpPr>
        <p:spPr/>
        <p:txBody>
          <a:bodyPr/>
          <a:lstStyle/>
          <a:p>
            <a:fld id="{7C0068D9-A940-4CDF-A543-2285B6E47210}" type="datetimeFigureOut">
              <a:rPr lang="en-US" smtClean="0"/>
              <a:t>10/29/2023</a:t>
            </a:fld>
            <a:endParaRPr lang="en-US"/>
          </a:p>
        </p:txBody>
      </p:sp>
      <p:sp>
        <p:nvSpPr>
          <p:cNvPr id="6" name="Footer Placeholder 5">
            <a:extLst>
              <a:ext uri="{FF2B5EF4-FFF2-40B4-BE49-F238E27FC236}">
                <a16:creationId xmlns:a16="http://schemas.microsoft.com/office/drawing/2014/main" id="{93682547-4800-D57B-11F3-43B06403ED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E43D49-1499-AB9D-AAF6-67A932178B1F}"/>
              </a:ext>
            </a:extLst>
          </p:cNvPr>
          <p:cNvSpPr>
            <a:spLocks noGrp="1"/>
          </p:cNvSpPr>
          <p:nvPr>
            <p:ph type="sldNum" sz="quarter" idx="12"/>
          </p:nvPr>
        </p:nvSpPr>
        <p:spPr/>
        <p:txBody>
          <a:bodyPr/>
          <a:lstStyle/>
          <a:p>
            <a:fld id="{71992BCC-A7FA-435D-A59A-1ED3D6DAC299}" type="slidenum">
              <a:rPr lang="en-US" smtClean="0"/>
              <a:t>‹#›</a:t>
            </a:fld>
            <a:endParaRPr lang="en-US"/>
          </a:p>
        </p:txBody>
      </p:sp>
    </p:spTree>
    <p:extLst>
      <p:ext uri="{BB962C8B-B14F-4D97-AF65-F5344CB8AC3E}">
        <p14:creationId xmlns:p14="http://schemas.microsoft.com/office/powerpoint/2010/main" val="3368250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B36E7-667E-F41A-1C62-FB6D7DDDF0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BFE287-7637-6FBD-AD98-9E0D4AA2AC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9BAD5C-87C3-CD5C-B9B7-976C42387A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8182AF-A7BF-FC3C-B02F-97C4CCD064F9}"/>
              </a:ext>
            </a:extLst>
          </p:cNvPr>
          <p:cNvSpPr>
            <a:spLocks noGrp="1"/>
          </p:cNvSpPr>
          <p:nvPr>
            <p:ph type="dt" sz="half" idx="10"/>
          </p:nvPr>
        </p:nvSpPr>
        <p:spPr/>
        <p:txBody>
          <a:bodyPr/>
          <a:lstStyle/>
          <a:p>
            <a:fld id="{7C0068D9-A940-4CDF-A543-2285B6E47210}" type="datetimeFigureOut">
              <a:rPr lang="en-US" smtClean="0"/>
              <a:t>10/29/2023</a:t>
            </a:fld>
            <a:endParaRPr lang="en-US"/>
          </a:p>
        </p:txBody>
      </p:sp>
      <p:sp>
        <p:nvSpPr>
          <p:cNvPr id="6" name="Footer Placeholder 5">
            <a:extLst>
              <a:ext uri="{FF2B5EF4-FFF2-40B4-BE49-F238E27FC236}">
                <a16:creationId xmlns:a16="http://schemas.microsoft.com/office/drawing/2014/main" id="{EBF00FCE-A512-C4DE-98E3-6C2EA19FA1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416BEA-AC6E-EC49-9827-2D882F0F6394}"/>
              </a:ext>
            </a:extLst>
          </p:cNvPr>
          <p:cNvSpPr>
            <a:spLocks noGrp="1"/>
          </p:cNvSpPr>
          <p:nvPr>
            <p:ph type="sldNum" sz="quarter" idx="12"/>
          </p:nvPr>
        </p:nvSpPr>
        <p:spPr/>
        <p:txBody>
          <a:bodyPr/>
          <a:lstStyle/>
          <a:p>
            <a:fld id="{71992BCC-A7FA-435D-A59A-1ED3D6DAC299}" type="slidenum">
              <a:rPr lang="en-US" smtClean="0"/>
              <a:t>‹#›</a:t>
            </a:fld>
            <a:endParaRPr lang="en-US"/>
          </a:p>
        </p:txBody>
      </p:sp>
    </p:spTree>
    <p:extLst>
      <p:ext uri="{BB962C8B-B14F-4D97-AF65-F5344CB8AC3E}">
        <p14:creationId xmlns:p14="http://schemas.microsoft.com/office/powerpoint/2010/main" val="1974615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3499C-A998-37B3-9018-7CEEBF0C2A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0F35A1-7E58-5D05-7152-E11FEA4573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145CCD-81DB-6399-23A2-4B4261511B89}"/>
              </a:ext>
            </a:extLst>
          </p:cNvPr>
          <p:cNvSpPr>
            <a:spLocks noGrp="1"/>
          </p:cNvSpPr>
          <p:nvPr>
            <p:ph type="dt" sz="half" idx="10"/>
          </p:nvPr>
        </p:nvSpPr>
        <p:spPr/>
        <p:txBody>
          <a:bodyPr/>
          <a:lstStyle/>
          <a:p>
            <a:fld id="{7C0068D9-A940-4CDF-A543-2285B6E47210}" type="datetimeFigureOut">
              <a:rPr lang="en-US" smtClean="0"/>
              <a:t>10/29/2023</a:t>
            </a:fld>
            <a:endParaRPr lang="en-US"/>
          </a:p>
        </p:txBody>
      </p:sp>
      <p:sp>
        <p:nvSpPr>
          <p:cNvPr id="5" name="Footer Placeholder 4">
            <a:extLst>
              <a:ext uri="{FF2B5EF4-FFF2-40B4-BE49-F238E27FC236}">
                <a16:creationId xmlns:a16="http://schemas.microsoft.com/office/drawing/2014/main" id="{8A5B8F81-E5B8-F40D-EC2B-19BC5ED93C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C30E4-C7FF-F618-7684-772ED709B347}"/>
              </a:ext>
            </a:extLst>
          </p:cNvPr>
          <p:cNvSpPr>
            <a:spLocks noGrp="1"/>
          </p:cNvSpPr>
          <p:nvPr>
            <p:ph type="sldNum" sz="quarter" idx="12"/>
          </p:nvPr>
        </p:nvSpPr>
        <p:spPr/>
        <p:txBody>
          <a:bodyPr/>
          <a:lstStyle/>
          <a:p>
            <a:fld id="{71992BCC-A7FA-435D-A59A-1ED3D6DAC299}" type="slidenum">
              <a:rPr lang="en-US" smtClean="0"/>
              <a:t>‹#›</a:t>
            </a:fld>
            <a:endParaRPr lang="en-US"/>
          </a:p>
        </p:txBody>
      </p:sp>
    </p:spTree>
    <p:extLst>
      <p:ext uri="{BB962C8B-B14F-4D97-AF65-F5344CB8AC3E}">
        <p14:creationId xmlns:p14="http://schemas.microsoft.com/office/powerpoint/2010/main" val="3074244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300A38-997C-1AEF-054A-C2CA041ABE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6DE59-12B4-BE25-ADC5-28F1FB7682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B16745-4122-724F-2AFB-46C3779E9972}"/>
              </a:ext>
            </a:extLst>
          </p:cNvPr>
          <p:cNvSpPr>
            <a:spLocks noGrp="1"/>
          </p:cNvSpPr>
          <p:nvPr>
            <p:ph type="dt" sz="half" idx="10"/>
          </p:nvPr>
        </p:nvSpPr>
        <p:spPr/>
        <p:txBody>
          <a:bodyPr/>
          <a:lstStyle/>
          <a:p>
            <a:fld id="{7C0068D9-A940-4CDF-A543-2285B6E47210}" type="datetimeFigureOut">
              <a:rPr lang="en-US" smtClean="0"/>
              <a:t>10/29/2023</a:t>
            </a:fld>
            <a:endParaRPr lang="en-US"/>
          </a:p>
        </p:txBody>
      </p:sp>
      <p:sp>
        <p:nvSpPr>
          <p:cNvPr id="5" name="Footer Placeholder 4">
            <a:extLst>
              <a:ext uri="{FF2B5EF4-FFF2-40B4-BE49-F238E27FC236}">
                <a16:creationId xmlns:a16="http://schemas.microsoft.com/office/drawing/2014/main" id="{54ED7830-8D30-EAAB-84B6-3AD7DC448F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1F6E5-43D7-2D74-BDA8-DCFB6DC7B4F9}"/>
              </a:ext>
            </a:extLst>
          </p:cNvPr>
          <p:cNvSpPr>
            <a:spLocks noGrp="1"/>
          </p:cNvSpPr>
          <p:nvPr>
            <p:ph type="sldNum" sz="quarter" idx="12"/>
          </p:nvPr>
        </p:nvSpPr>
        <p:spPr/>
        <p:txBody>
          <a:bodyPr/>
          <a:lstStyle/>
          <a:p>
            <a:fld id="{71992BCC-A7FA-435D-A59A-1ED3D6DAC299}" type="slidenum">
              <a:rPr lang="en-US" smtClean="0"/>
              <a:t>‹#›</a:t>
            </a:fld>
            <a:endParaRPr lang="en-US"/>
          </a:p>
        </p:txBody>
      </p:sp>
    </p:spTree>
    <p:extLst>
      <p:ext uri="{BB962C8B-B14F-4D97-AF65-F5344CB8AC3E}">
        <p14:creationId xmlns:p14="http://schemas.microsoft.com/office/powerpoint/2010/main" val="4182877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26B97C-8FC8-53E9-BED2-8BCAD45037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2F2890-F040-D705-CB4C-FFD10BA499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E7CAA6-43A6-F1EC-1288-4D89C1C163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0068D9-A940-4CDF-A543-2285B6E47210}" type="datetimeFigureOut">
              <a:rPr lang="en-US" smtClean="0"/>
              <a:t>10/29/2023</a:t>
            </a:fld>
            <a:endParaRPr lang="en-US"/>
          </a:p>
        </p:txBody>
      </p:sp>
      <p:sp>
        <p:nvSpPr>
          <p:cNvPr id="5" name="Footer Placeholder 4">
            <a:extLst>
              <a:ext uri="{FF2B5EF4-FFF2-40B4-BE49-F238E27FC236}">
                <a16:creationId xmlns:a16="http://schemas.microsoft.com/office/drawing/2014/main" id="{14437423-1593-3C32-C750-2872A53C4B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FB5505-8DBA-8F91-8DB3-861B1BB9F9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992BCC-A7FA-435D-A59A-1ED3D6DAC299}" type="slidenum">
              <a:rPr lang="en-US" smtClean="0"/>
              <a:t>‹#›</a:t>
            </a:fld>
            <a:endParaRPr lang="en-US"/>
          </a:p>
        </p:txBody>
      </p:sp>
    </p:spTree>
    <p:extLst>
      <p:ext uri="{BB962C8B-B14F-4D97-AF65-F5344CB8AC3E}">
        <p14:creationId xmlns:p14="http://schemas.microsoft.com/office/powerpoint/2010/main" val="2770649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hyperlink" Target="https://www.scouting.org/wp-content/uploads/2020/05/olr-scoutmaster-checklist-2020.pdf" TargetMode="External"/><Relationship Id="rId13" Type="http://schemas.openxmlformats.org/officeDocument/2006/relationships/hyperlink" Target="https://www.scouting.org/wp-content/uploads/2020/10/olr-pcc-checklist-2020.pdf" TargetMode="External"/><Relationship Id="rId3" Type="http://schemas.openxmlformats.org/officeDocument/2006/relationships/image" Target="../media/image3.png"/><Relationship Id="rId7" Type="http://schemas.openxmlformats.org/officeDocument/2006/relationships/hyperlink" Target="https://www.scouting.org/wp-content/uploads/2020/05/olr-cubmaster-checklist-2020.pdf" TargetMode="External"/><Relationship Id="rId12" Type="http://schemas.openxmlformats.org/officeDocument/2006/relationships/hyperlink" Target="https://www.scouting.org/wp-content/uploads/2020/10/olr-postadvisor-checklist-2020.pdf"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hyperlink" Target="https://www.scouting.org/wp-content/uploads/2020/05/olr-cor-checklist-2020.pdf" TargetMode="External"/><Relationship Id="rId11" Type="http://schemas.openxmlformats.org/officeDocument/2006/relationships/hyperlink" Target="https://www.scouting.org/wp-content/uploads/2020/07/olr-labmanager-checklist-2020.pdf" TargetMode="External"/><Relationship Id="rId5" Type="http://schemas.openxmlformats.org/officeDocument/2006/relationships/hyperlink" Target="https://www.scouting.org/wp-content/uploads/2020/05/olr-cc-checklist-2020.pdf" TargetMode="External"/><Relationship Id="rId15" Type="http://schemas.openxmlformats.org/officeDocument/2006/relationships/hyperlink" Target="https://www.scouting.org/wp-content/uploads/2021/04/Unit-Guidebook-for-Online-Registration-April-2021.pdf" TargetMode="External"/><Relationship Id="rId10" Type="http://schemas.openxmlformats.org/officeDocument/2006/relationships/hyperlink" Target="https://www.scouting.org/wp-content/uploads/2020/05/olr-skipper-checklist-2020.pdf" TargetMode="External"/><Relationship Id="rId4" Type="http://schemas.openxmlformats.org/officeDocument/2006/relationships/hyperlink" Target="https://www.scouting.org/wp-content/uploads/2020/05/olr-unit-checklist-2020.pdf" TargetMode="External"/><Relationship Id="rId9" Type="http://schemas.openxmlformats.org/officeDocument/2006/relationships/hyperlink" Target="https://www.scouting.org/wp-content/uploads/2020/05/olr-crew-advisor-checklist-2020.pdf" TargetMode="External"/><Relationship Id="rId14" Type="http://schemas.openxmlformats.org/officeDocument/2006/relationships/hyperlink" Target="https://player.vimeo.com/video/423690111"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4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gif"/><Relationship Id="rId3" Type="http://schemas.openxmlformats.org/officeDocument/2006/relationships/image" Target="../media/image49.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hyperlink" Target="https://www.scouting.org/wp-content/uploads/2019/06/Registration-Guidebook.pdf" TargetMode="External"/><Relationship Id="rId9" Type="http://schemas.openxmlformats.org/officeDocument/2006/relationships/image" Target="../media/image54.png"/><Relationship Id="rId14" Type="http://schemas.openxmlformats.org/officeDocument/2006/relationships/image" Target="../media/image59.jpe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 Id="rId9" Type="http://schemas.openxmlformats.org/officeDocument/2006/relationships/image" Target="../media/image75.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8.pn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_rels/slide4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0.png"/><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5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0.png"/><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51.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6.png"/><Relationship Id="rId2" Type="http://schemas.openxmlformats.org/officeDocument/2006/relationships/image" Target="../media/image92.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95.png"/><Relationship Id="rId4" Type="http://schemas.openxmlformats.org/officeDocument/2006/relationships/image" Target="../media/image94.png"/></Relationships>
</file>

<file path=ppt/slides/_rels/slide5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7.pn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5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8.pn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5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9.pn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5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00.pn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5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88.png"/><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5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7.png"/><Relationship Id="rId1" Type="http://schemas.openxmlformats.org/officeDocument/2006/relationships/slideLayout" Target="../slideLayouts/slideLayout7.xml"/><Relationship Id="rId5" Type="http://schemas.openxmlformats.org/officeDocument/2006/relationships/image" Target="../media/image109.png"/><Relationship Id="rId4" Type="http://schemas.openxmlformats.org/officeDocument/2006/relationships/image" Target="../media/image108.png"/></Relationships>
</file>

<file path=ppt/slides/_rels/slide60.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08.png"/><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13.png"/><Relationship Id="rId4" Type="http://schemas.openxmlformats.org/officeDocument/2006/relationships/image" Target="../media/image112.png"/></Relationships>
</file>

<file path=ppt/slides/_rels/slide6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14.png"/><Relationship Id="rId1" Type="http://schemas.openxmlformats.org/officeDocument/2006/relationships/slideLayout" Target="../slideLayouts/slideLayout7.xml"/><Relationship Id="rId4" Type="http://schemas.openxmlformats.org/officeDocument/2006/relationships/image" Target="../media/image108.png"/></Relationships>
</file>

<file path=ppt/slides/_rels/slide6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15.png"/><Relationship Id="rId1" Type="http://schemas.openxmlformats.org/officeDocument/2006/relationships/slideLayout" Target="../slideLayouts/slideLayout7.xml"/><Relationship Id="rId4" Type="http://schemas.openxmlformats.org/officeDocument/2006/relationships/image" Target="../media/image108.png"/></Relationships>
</file>

<file path=ppt/slides/_rels/slide6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16.png"/><Relationship Id="rId1" Type="http://schemas.openxmlformats.org/officeDocument/2006/relationships/slideLayout" Target="../slideLayouts/slideLayout7.xml"/><Relationship Id="rId4" Type="http://schemas.openxmlformats.org/officeDocument/2006/relationships/image" Target="../media/image108.png"/></Relationships>
</file>

<file path=ppt/slides/_rels/slide6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 Id="rId5" Type="http://schemas.openxmlformats.org/officeDocument/2006/relationships/image" Target="../media/image108.png"/><Relationship Id="rId4" Type="http://schemas.openxmlformats.org/officeDocument/2006/relationships/image" Target="../media/image106.png"/></Relationships>
</file>

<file path=ppt/slides/_rels/slide6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5" Type="http://schemas.openxmlformats.org/officeDocument/2006/relationships/image" Target="../media/image120.png"/><Relationship Id="rId4" Type="http://schemas.openxmlformats.org/officeDocument/2006/relationships/image" Target="../media/image119.png"/></Relationships>
</file>

<file path=ppt/slides/_rels/slide6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5" Type="http://schemas.openxmlformats.org/officeDocument/2006/relationships/image" Target="../media/image121.png"/><Relationship Id="rId4" Type="http://schemas.openxmlformats.org/officeDocument/2006/relationships/image" Target="../media/image120.png"/></Relationships>
</file>

<file path=ppt/slides/_rels/slide6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22.png"/><Relationship Id="rId1" Type="http://schemas.openxmlformats.org/officeDocument/2006/relationships/slideLayout" Target="../slideLayouts/slideLayout7.xml"/><Relationship Id="rId5" Type="http://schemas.openxmlformats.org/officeDocument/2006/relationships/image" Target="../media/image120.png"/><Relationship Id="rId4" Type="http://schemas.openxmlformats.org/officeDocument/2006/relationships/image" Target="../media/image108.png"/></Relationships>
</file>

<file path=ppt/slides/_rels/slide6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5" Type="http://schemas.openxmlformats.org/officeDocument/2006/relationships/image" Target="../media/image123.png"/><Relationship Id="rId4" Type="http://schemas.openxmlformats.org/officeDocument/2006/relationships/image" Target="../media/image120.png"/></Relationships>
</file>

<file path=ppt/slides/_rels/slide6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5" Type="http://schemas.openxmlformats.org/officeDocument/2006/relationships/image" Target="../media/image124.png"/><Relationship Id="rId4" Type="http://schemas.openxmlformats.org/officeDocument/2006/relationships/image" Target="../media/image120.png"/></Relationships>
</file>

<file path=ppt/slides/_rels/slide7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0.png"/></Relationships>
</file>

<file path=ppt/slides/_rels/slide7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5" Type="http://schemas.openxmlformats.org/officeDocument/2006/relationships/image" Target="../media/image127.png"/><Relationship Id="rId4" Type="http://schemas.openxmlformats.org/officeDocument/2006/relationships/image" Target="../media/image120.png"/></Relationships>
</file>

<file path=ppt/slides/_rels/slide7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0.png"/></Relationships>
</file>

<file path=ppt/slides/_rels/slide7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0.png"/></Relationships>
</file>

<file path=ppt/slides/_rels/slide7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5" Type="http://schemas.openxmlformats.org/officeDocument/2006/relationships/image" Target="../media/image132.png"/><Relationship Id="rId4" Type="http://schemas.openxmlformats.org/officeDocument/2006/relationships/image" Target="../media/image120.png"/></Relationships>
</file>

<file path=ppt/slides/_rels/slide7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5" Type="http://schemas.openxmlformats.org/officeDocument/2006/relationships/image" Target="../media/image133.png"/><Relationship Id="rId4" Type="http://schemas.openxmlformats.org/officeDocument/2006/relationships/image" Target="../media/image120.png"/></Relationships>
</file>

<file path=ppt/slides/_rels/slide7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5" Type="http://schemas.openxmlformats.org/officeDocument/2006/relationships/image" Target="../media/image134.png"/><Relationship Id="rId4" Type="http://schemas.openxmlformats.org/officeDocument/2006/relationships/image" Target="../media/image120.png"/></Relationships>
</file>

<file path=ppt/slides/_rels/slide77.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37.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20.png"/></Relationships>
</file>

<file path=ppt/slides/_rels/slide78.xml.rels><?xml version="1.0" encoding="UTF-8" standalone="yes"?>
<Relationships xmlns="http://schemas.openxmlformats.org/package/2006/relationships"><Relationship Id="rId3" Type="http://schemas.openxmlformats.org/officeDocument/2006/relationships/image" Target="../media/image139.png"/><Relationship Id="rId7" Type="http://schemas.openxmlformats.org/officeDocument/2006/relationships/image" Target="../media/image135.png"/><Relationship Id="rId2" Type="http://schemas.openxmlformats.org/officeDocument/2006/relationships/image" Target="../media/image138.png"/><Relationship Id="rId1" Type="http://schemas.openxmlformats.org/officeDocument/2006/relationships/slideLayout" Target="../slideLayouts/slideLayout7.xml"/><Relationship Id="rId6" Type="http://schemas.openxmlformats.org/officeDocument/2006/relationships/image" Target="../media/image120.png"/><Relationship Id="rId5" Type="http://schemas.openxmlformats.org/officeDocument/2006/relationships/image" Target="../media/image108.png"/><Relationship Id="rId4" Type="http://schemas.openxmlformats.org/officeDocument/2006/relationships/image" Target="../media/image106.png"/></Relationships>
</file>

<file path=ppt/slides/_rels/slide79.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37.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20.png"/></Relationships>
</file>

<file path=ppt/slides/_rels/slide80.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40.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20.png"/></Relationships>
</file>

<file path=ppt/slides/_rels/slide81.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08.png"/><Relationship Id="rId7" Type="http://schemas.openxmlformats.org/officeDocument/2006/relationships/image" Target="../media/image137.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20.png"/></Relationships>
</file>

<file path=ppt/slides/_rels/slide82.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44.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20.png"/></Relationships>
</file>

<file path=ppt/slides/_rels/slide8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 Id="rId5" Type="http://schemas.openxmlformats.org/officeDocument/2006/relationships/image" Target="../media/image149.png"/><Relationship Id="rId4" Type="http://schemas.openxmlformats.org/officeDocument/2006/relationships/image" Target="../media/image120.png"/></Relationships>
</file>

<file path=ppt/slides/_rels/slide8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50.png"/><Relationship Id="rId1" Type="http://schemas.openxmlformats.org/officeDocument/2006/relationships/slideLayout" Target="../slideLayouts/slideLayout7.xml"/><Relationship Id="rId5" Type="http://schemas.openxmlformats.org/officeDocument/2006/relationships/image" Target="../media/image151.png"/><Relationship Id="rId4" Type="http://schemas.openxmlformats.org/officeDocument/2006/relationships/image" Target="../media/image108.png"/></Relationships>
</file>

<file path=ppt/slides/_rels/slide8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130C3E6E-5E25-B1E9-FC69-E3C37DF88FF9}"/>
              </a:ext>
            </a:extLst>
          </p:cNvPr>
          <p:cNvSpPr txBox="1">
            <a:spLocks noChangeArrowheads="1"/>
          </p:cNvSpPr>
          <p:nvPr/>
        </p:nvSpPr>
        <p:spPr bwMode="auto">
          <a:xfrm>
            <a:off x="3887107" y="24946"/>
            <a:ext cx="5895975" cy="131445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my.scouting.org</a:t>
            </a: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600" b="0"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General Instructions for Units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 Box 3">
            <a:extLst>
              <a:ext uri="{FF2B5EF4-FFF2-40B4-BE49-F238E27FC236}">
                <a16:creationId xmlns:a16="http://schemas.microsoft.com/office/drawing/2014/main" id="{91042D03-3189-B940-AD52-1CF73FDDC0D7}"/>
              </a:ext>
            </a:extLst>
          </p:cNvPr>
          <p:cNvSpPr txBox="1">
            <a:spLocks noChangeArrowheads="1"/>
          </p:cNvSpPr>
          <p:nvPr/>
        </p:nvSpPr>
        <p:spPr bwMode="auto">
          <a:xfrm>
            <a:off x="200580" y="2599539"/>
            <a:ext cx="3152775" cy="2258212"/>
          </a:xfrm>
          <a:prstGeom prst="rect">
            <a:avLst/>
          </a:prstGeom>
          <a:solidFill>
            <a:srgbClr val="C6D9F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What tools are available?</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Print roster, &amp; membership cards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View, print, and edit training records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View chartering organization information</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Give additional registered leaders access to online tools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Access to Internet Advancement</a:t>
            </a:r>
          </a:p>
          <a:p>
            <a:pPr lvl="1" eaLnBrk="0" fontAlgn="base" hangingPunct="0">
              <a:spcBef>
                <a:spcPct val="0"/>
              </a:spcBef>
              <a:spcAft>
                <a:spcPct val="0"/>
              </a:spcAft>
              <a:buFontTx/>
              <a:buChar char="•"/>
            </a:pPr>
            <a:r>
              <a:rPr lang="en-US" altLang="en-US" sz="1200" dirty="0">
                <a:latin typeface="Bookman Old Style" panose="02050604050505020204" pitchFamily="18" charset="0"/>
                <a:ea typeface="Calibri" panose="020F0502020204030204" pitchFamily="34" charset="0"/>
                <a:cs typeface="Times New Roman" panose="02020603050405020304" pitchFamily="18" charset="0"/>
              </a:rPr>
              <a:t>Built and track unit Calendar</a:t>
            </a:r>
            <a:endParaRPr kumimoji="0" lang="en-US" altLang="en-US" sz="800" b="0" i="0" u="none" strike="noStrike" cap="none" normalizeH="0" baseline="0" dirty="0">
              <a:ln>
                <a:noFill/>
              </a:ln>
              <a:solidFill>
                <a:schemeClr val="tx1"/>
              </a:solidFill>
              <a:effectLst/>
            </a:endParaRPr>
          </a:p>
          <a:p>
            <a:pPr lvl="1" eaLnBrk="0" fontAlgn="base" hangingPunct="0">
              <a:spcBef>
                <a:spcPct val="0"/>
              </a:spcBef>
              <a:spcAft>
                <a:spcPct val="0"/>
              </a:spcAft>
              <a:buFontTx/>
              <a:buChar char="•"/>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Service hours reporting</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Leader position-specific training</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ext Box 3">
            <a:extLst>
              <a:ext uri="{FF2B5EF4-FFF2-40B4-BE49-F238E27FC236}">
                <a16:creationId xmlns:a16="http://schemas.microsoft.com/office/drawing/2014/main" id="{D33C2716-01A4-ED01-9293-982361064F1B}"/>
              </a:ext>
            </a:extLst>
          </p:cNvPr>
          <p:cNvSpPr txBox="1">
            <a:spLocks noChangeArrowheads="1"/>
          </p:cNvSpPr>
          <p:nvPr/>
        </p:nvSpPr>
        <p:spPr bwMode="auto">
          <a:xfrm>
            <a:off x="8671362" y="1745917"/>
            <a:ext cx="3143250" cy="2857500"/>
          </a:xfrm>
          <a:prstGeom prst="rect">
            <a:avLst/>
          </a:prstGeom>
          <a:solidFill>
            <a:srgbClr val="C6D9F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What tools will I have access to?</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The tools a volunteer has access to will vary by position. The unit key-3 will have access to all tools by default. Unit leaders can use the </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security manager</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to grant access to restricted tools to up to five volunteers. </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sng"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Everyone</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will be able to access basic tools such as training courses, located on </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my dashboard.</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 Box 2">
            <a:extLst>
              <a:ext uri="{FF2B5EF4-FFF2-40B4-BE49-F238E27FC236}">
                <a16:creationId xmlns:a16="http://schemas.microsoft.com/office/drawing/2014/main" id="{3AE4A4EE-F108-E023-1192-6D851BDD4E5E}"/>
              </a:ext>
            </a:extLst>
          </p:cNvPr>
          <p:cNvSpPr txBox="1">
            <a:spLocks noChangeArrowheads="1"/>
          </p:cNvSpPr>
          <p:nvPr/>
        </p:nvSpPr>
        <p:spPr bwMode="auto">
          <a:xfrm>
            <a:off x="3111166" y="5079879"/>
            <a:ext cx="6429375" cy="1279525"/>
          </a:xfrm>
          <a:prstGeom prst="rect">
            <a:avLst/>
          </a:prstGeom>
          <a:solidFill>
            <a:srgbClr val="C6D9F1"/>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Help for common error messages.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If you have forgotten your myscouting.org log in credentials, use the </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forgot</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1200" b="0" i="0"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tool. If you are unable to recover your log in information, contact the Chief Seattle Council at 206.902.2324. We can assist you with recovering your log in credentials.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6">
            <a:extLst>
              <a:ext uri="{FF2B5EF4-FFF2-40B4-BE49-F238E27FC236}">
                <a16:creationId xmlns:a16="http://schemas.microsoft.com/office/drawing/2014/main" id="{D712BB27-98BC-20C1-9947-2695F4C365D7}"/>
              </a:ext>
            </a:extLst>
          </p:cNvPr>
          <p:cNvSpPr>
            <a:spLocks noChangeArrowheads="1"/>
          </p:cNvSpPr>
          <p:nvPr/>
        </p:nvSpPr>
        <p:spPr bwMode="auto">
          <a:xfrm>
            <a:off x="2866571" y="22497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8">
            <a:extLst>
              <a:ext uri="{FF2B5EF4-FFF2-40B4-BE49-F238E27FC236}">
                <a16:creationId xmlns:a16="http://schemas.microsoft.com/office/drawing/2014/main" id="{936A7D5E-783D-3891-5628-88BDC623EC17}"/>
              </a:ext>
            </a:extLst>
          </p:cNvPr>
          <p:cNvSpPr>
            <a:spLocks noChangeArrowheads="1"/>
          </p:cNvSpPr>
          <p:nvPr/>
        </p:nvSpPr>
        <p:spPr bwMode="auto">
          <a:xfrm>
            <a:off x="2866571" y="68217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12">
            <a:extLst>
              <a:ext uri="{FF2B5EF4-FFF2-40B4-BE49-F238E27FC236}">
                <a16:creationId xmlns:a16="http://schemas.microsoft.com/office/drawing/2014/main" id="{B27BF297-DAFD-4A62-43D5-7410AB40FFD7}"/>
              </a:ext>
            </a:extLst>
          </p:cNvPr>
          <p:cNvSpPr>
            <a:spLocks noChangeArrowheads="1"/>
          </p:cNvSpPr>
          <p:nvPr/>
        </p:nvSpPr>
        <p:spPr bwMode="auto">
          <a:xfrm>
            <a:off x="2866571" y="68217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8" name="TextBox 17">
            <a:extLst>
              <a:ext uri="{FF2B5EF4-FFF2-40B4-BE49-F238E27FC236}">
                <a16:creationId xmlns:a16="http://schemas.microsoft.com/office/drawing/2014/main" id="{A34EFE15-DC88-0713-0C2E-8F45E3902EE4}"/>
              </a:ext>
            </a:extLst>
          </p:cNvPr>
          <p:cNvSpPr txBox="1"/>
          <p:nvPr/>
        </p:nvSpPr>
        <p:spPr>
          <a:xfrm>
            <a:off x="3227840" y="6359404"/>
            <a:ext cx="7918882" cy="369332"/>
          </a:xfrm>
          <a:prstGeom prst="rect">
            <a:avLst/>
          </a:prstGeom>
          <a:noFill/>
        </p:spPr>
        <p:txBody>
          <a:bodyPr wrap="square" rtlCol="0">
            <a:spAutoFit/>
          </a:bodyPr>
          <a:lstStyle/>
          <a:p>
            <a:r>
              <a:rPr lang="en-US" dirty="0"/>
              <a:t>https://www.scouting.org/resources/online-registration/</a:t>
            </a:r>
          </a:p>
        </p:txBody>
      </p:sp>
      <p:sp>
        <p:nvSpPr>
          <p:cNvPr id="3" name="TextBox 2">
            <a:extLst>
              <a:ext uri="{FF2B5EF4-FFF2-40B4-BE49-F238E27FC236}">
                <a16:creationId xmlns:a16="http://schemas.microsoft.com/office/drawing/2014/main" id="{F13A2113-22BD-257E-8DF4-A6D5C7552E42}"/>
              </a:ext>
            </a:extLst>
          </p:cNvPr>
          <p:cNvSpPr txBox="1"/>
          <p:nvPr/>
        </p:nvSpPr>
        <p:spPr>
          <a:xfrm>
            <a:off x="4585473" y="1911528"/>
            <a:ext cx="3480759" cy="2123658"/>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PTC Class 205</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b="1" i="1" dirty="0">
                <a:latin typeface="Bookman Old Style" panose="02050604050505020204" pitchFamily="18" charset="0"/>
                <a:ea typeface="Calibri" panose="020F0502020204030204" pitchFamily="34" charset="0"/>
                <a:cs typeface="Times New Roman" panose="02020603050405020304" pitchFamily="18" charset="0"/>
              </a:rPr>
              <a:t>Unit Tools at </a:t>
            </a:r>
            <a:r>
              <a:rPr lang="en-US" altLang="en-US" b="1" i="1" dirty="0" err="1">
                <a:latin typeface="Bookman Old Style" panose="02050604050505020204" pitchFamily="18" charset="0"/>
                <a:ea typeface="Calibri" panose="020F0502020204030204" pitchFamily="34" charset="0"/>
                <a:cs typeface="Times New Roman" panose="02020603050405020304" pitchFamily="18" charset="0"/>
              </a:rPr>
              <a:t>My.Scouting</a:t>
            </a:r>
            <a:endParaRPr lang="en-US" altLang="en-US" b="1" i="1" dirty="0">
              <a:latin typeface="Bookman Old Style" panose="02050604050505020204" pitchFamily="18"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200" b="0"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200" b="0"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Guides</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i="1" dirty="0">
                <a:latin typeface="Bookman Old Style" panose="02050604050505020204" pitchFamily="18" charset="0"/>
                <a:ea typeface="Calibri" panose="020F0502020204030204" pitchFamily="34" charset="0"/>
                <a:cs typeface="Times New Roman" panose="02020603050405020304" pitchFamily="18" charset="0"/>
              </a:rPr>
              <a:t>Keith Potter</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i="1" dirty="0">
                <a:latin typeface="Bookman Old Style" panose="02050604050505020204" pitchFamily="18" charset="0"/>
                <a:ea typeface="Calibri" panose="020F0502020204030204" pitchFamily="34" charset="0"/>
                <a:cs typeface="Times New Roman" panose="02020603050405020304" pitchFamily="18" charset="0"/>
              </a:rPr>
              <a:t>&amp;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1" u="none" strike="noStrike" cap="none" normalizeH="0" baseline="0" dirty="0">
                <a:ln>
                  <a:noFill/>
                </a:ln>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Lynn Harvey</a:t>
            </a:r>
          </a:p>
        </p:txBody>
      </p:sp>
      <p:pic>
        <p:nvPicPr>
          <p:cNvPr id="11" name="Picture 10" descr="A circular logo with text and images&#10;&#10;Description automatically generated">
            <a:extLst>
              <a:ext uri="{FF2B5EF4-FFF2-40B4-BE49-F238E27FC236}">
                <a16:creationId xmlns:a16="http://schemas.microsoft.com/office/drawing/2014/main" id="{F9761EE7-2FE1-5E7E-34B2-1E48B62F8A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5639" y="63224"/>
            <a:ext cx="2355850" cy="2355850"/>
          </a:xfrm>
          <a:prstGeom prst="rect">
            <a:avLst/>
          </a:prstGeom>
        </p:spPr>
      </p:pic>
    </p:spTree>
    <p:extLst>
      <p:ext uri="{BB962C8B-B14F-4D97-AF65-F5344CB8AC3E}">
        <p14:creationId xmlns:p14="http://schemas.microsoft.com/office/powerpoint/2010/main" val="324398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09D302-EE7D-3F41-1D13-290B7CEDC49B}"/>
              </a:ext>
            </a:extLst>
          </p:cNvPr>
          <p:cNvPicPr>
            <a:picLocks noChangeAspect="1"/>
          </p:cNvPicPr>
          <p:nvPr/>
        </p:nvPicPr>
        <p:blipFill>
          <a:blip r:embed="rId2"/>
          <a:stretch>
            <a:fillRect/>
          </a:stretch>
        </p:blipFill>
        <p:spPr>
          <a:xfrm>
            <a:off x="442232" y="533105"/>
            <a:ext cx="11031489" cy="5515745"/>
          </a:xfrm>
          <a:prstGeom prst="rect">
            <a:avLst/>
          </a:prstGeom>
        </p:spPr>
      </p:pic>
      <p:pic>
        <p:nvPicPr>
          <p:cNvPr id="4" name="Picture 3">
            <a:extLst>
              <a:ext uri="{FF2B5EF4-FFF2-40B4-BE49-F238E27FC236}">
                <a16:creationId xmlns:a16="http://schemas.microsoft.com/office/drawing/2014/main" id="{15688FA7-CA08-4D2C-F814-ECFA6AE58026}"/>
              </a:ext>
            </a:extLst>
          </p:cNvPr>
          <p:cNvPicPr>
            <a:picLocks noChangeAspect="1"/>
          </p:cNvPicPr>
          <p:nvPr/>
        </p:nvPicPr>
        <p:blipFill>
          <a:blip r:embed="rId3"/>
          <a:stretch>
            <a:fillRect/>
          </a:stretch>
        </p:blipFill>
        <p:spPr>
          <a:xfrm>
            <a:off x="10559777" y="92412"/>
            <a:ext cx="1476581" cy="285790"/>
          </a:xfrm>
          <a:prstGeom prst="rect">
            <a:avLst/>
          </a:prstGeom>
        </p:spPr>
      </p:pic>
      <p:sp>
        <p:nvSpPr>
          <p:cNvPr id="2" name="TextBox 1">
            <a:hlinkClick r:id="rId4"/>
            <a:extLst>
              <a:ext uri="{FF2B5EF4-FFF2-40B4-BE49-F238E27FC236}">
                <a16:creationId xmlns:a16="http://schemas.microsoft.com/office/drawing/2014/main" id="{00C566E3-81F4-D754-F475-F21B9FD607C3}"/>
              </a:ext>
            </a:extLst>
          </p:cNvPr>
          <p:cNvSpPr txBox="1"/>
          <p:nvPr/>
        </p:nvSpPr>
        <p:spPr>
          <a:xfrm>
            <a:off x="442232" y="1649186"/>
            <a:ext cx="1261382" cy="369332"/>
          </a:xfrm>
          <a:prstGeom prst="rect">
            <a:avLst/>
          </a:prstGeom>
          <a:solidFill>
            <a:schemeClr val="bg1">
              <a:lumMod val="95000"/>
              <a:alpha val="23000"/>
            </a:schemeClr>
          </a:solidFill>
          <a:ln>
            <a:solidFill>
              <a:schemeClr val="accent1"/>
            </a:solidFill>
          </a:ln>
        </p:spPr>
        <p:txBody>
          <a:bodyPr wrap="square" rtlCol="0">
            <a:spAutoFit/>
          </a:bodyPr>
          <a:lstStyle/>
          <a:p>
            <a:endParaRPr lang="en-US" dirty="0"/>
          </a:p>
        </p:txBody>
      </p:sp>
      <p:sp>
        <p:nvSpPr>
          <p:cNvPr id="5" name="TextBox 4">
            <a:hlinkClick r:id="rId5"/>
            <a:extLst>
              <a:ext uri="{FF2B5EF4-FFF2-40B4-BE49-F238E27FC236}">
                <a16:creationId xmlns:a16="http://schemas.microsoft.com/office/drawing/2014/main" id="{EAB81476-96E5-1B87-1A9E-5F6DD3EEC62D}"/>
              </a:ext>
            </a:extLst>
          </p:cNvPr>
          <p:cNvSpPr txBox="1"/>
          <p:nvPr/>
        </p:nvSpPr>
        <p:spPr>
          <a:xfrm>
            <a:off x="442231" y="2031930"/>
            <a:ext cx="1978239" cy="369332"/>
          </a:xfrm>
          <a:prstGeom prst="rect">
            <a:avLst/>
          </a:prstGeom>
          <a:solidFill>
            <a:schemeClr val="bg1">
              <a:lumMod val="95000"/>
              <a:alpha val="23000"/>
            </a:schemeClr>
          </a:solidFill>
          <a:ln>
            <a:solidFill>
              <a:schemeClr val="accent1"/>
            </a:solidFill>
          </a:ln>
        </p:spPr>
        <p:txBody>
          <a:bodyPr wrap="square" rtlCol="0">
            <a:spAutoFit/>
          </a:bodyPr>
          <a:lstStyle/>
          <a:p>
            <a:endParaRPr lang="en-US" dirty="0"/>
          </a:p>
        </p:txBody>
      </p:sp>
      <p:sp>
        <p:nvSpPr>
          <p:cNvPr id="6" name="TextBox 5">
            <a:hlinkClick r:id="rId6"/>
            <a:extLst>
              <a:ext uri="{FF2B5EF4-FFF2-40B4-BE49-F238E27FC236}">
                <a16:creationId xmlns:a16="http://schemas.microsoft.com/office/drawing/2014/main" id="{746E2279-18AE-9025-51BE-D4E8D3CCFC60}"/>
              </a:ext>
            </a:extLst>
          </p:cNvPr>
          <p:cNvSpPr txBox="1"/>
          <p:nvPr/>
        </p:nvSpPr>
        <p:spPr>
          <a:xfrm>
            <a:off x="442231" y="2401262"/>
            <a:ext cx="3526145" cy="369332"/>
          </a:xfrm>
          <a:prstGeom prst="rect">
            <a:avLst/>
          </a:prstGeom>
          <a:solidFill>
            <a:schemeClr val="bg1">
              <a:lumMod val="95000"/>
              <a:alpha val="23000"/>
            </a:schemeClr>
          </a:solidFill>
          <a:ln>
            <a:solidFill>
              <a:schemeClr val="accent1"/>
            </a:solidFill>
          </a:ln>
        </p:spPr>
        <p:txBody>
          <a:bodyPr wrap="square" rtlCol="0">
            <a:spAutoFit/>
          </a:bodyPr>
          <a:lstStyle/>
          <a:p>
            <a:endParaRPr lang="en-US" dirty="0"/>
          </a:p>
        </p:txBody>
      </p:sp>
      <p:sp>
        <p:nvSpPr>
          <p:cNvPr id="7" name="TextBox 6">
            <a:hlinkClick r:id="rId7"/>
            <a:extLst>
              <a:ext uri="{FF2B5EF4-FFF2-40B4-BE49-F238E27FC236}">
                <a16:creationId xmlns:a16="http://schemas.microsoft.com/office/drawing/2014/main" id="{7E12C133-27D1-81FD-56AA-F84E540D5FF3}"/>
              </a:ext>
            </a:extLst>
          </p:cNvPr>
          <p:cNvSpPr txBox="1"/>
          <p:nvPr/>
        </p:nvSpPr>
        <p:spPr>
          <a:xfrm>
            <a:off x="442230" y="2770594"/>
            <a:ext cx="1978239" cy="369332"/>
          </a:xfrm>
          <a:prstGeom prst="rect">
            <a:avLst/>
          </a:prstGeom>
          <a:solidFill>
            <a:schemeClr val="bg1">
              <a:lumMod val="95000"/>
              <a:alpha val="23000"/>
            </a:schemeClr>
          </a:solidFill>
          <a:ln>
            <a:solidFill>
              <a:schemeClr val="accent1"/>
            </a:solidFill>
          </a:ln>
        </p:spPr>
        <p:txBody>
          <a:bodyPr wrap="square" rtlCol="0">
            <a:spAutoFit/>
          </a:bodyPr>
          <a:lstStyle/>
          <a:p>
            <a:endParaRPr lang="en-US" dirty="0"/>
          </a:p>
        </p:txBody>
      </p:sp>
      <p:sp>
        <p:nvSpPr>
          <p:cNvPr id="8" name="TextBox 7">
            <a:hlinkClick r:id="rId8"/>
            <a:extLst>
              <a:ext uri="{FF2B5EF4-FFF2-40B4-BE49-F238E27FC236}">
                <a16:creationId xmlns:a16="http://schemas.microsoft.com/office/drawing/2014/main" id="{7CA9EE4F-D9A7-D277-1CE1-C7856DDF22C4}"/>
              </a:ext>
            </a:extLst>
          </p:cNvPr>
          <p:cNvSpPr txBox="1"/>
          <p:nvPr/>
        </p:nvSpPr>
        <p:spPr>
          <a:xfrm>
            <a:off x="442229" y="3134599"/>
            <a:ext cx="1978239" cy="369332"/>
          </a:xfrm>
          <a:prstGeom prst="rect">
            <a:avLst/>
          </a:prstGeom>
          <a:solidFill>
            <a:schemeClr val="bg1">
              <a:lumMod val="95000"/>
              <a:alpha val="23000"/>
            </a:schemeClr>
          </a:solidFill>
          <a:ln>
            <a:solidFill>
              <a:schemeClr val="accent1"/>
            </a:solidFill>
          </a:ln>
        </p:spPr>
        <p:txBody>
          <a:bodyPr wrap="square" rtlCol="0">
            <a:spAutoFit/>
          </a:bodyPr>
          <a:lstStyle/>
          <a:p>
            <a:endParaRPr lang="en-US" dirty="0"/>
          </a:p>
        </p:txBody>
      </p:sp>
      <p:sp>
        <p:nvSpPr>
          <p:cNvPr id="9" name="TextBox 8">
            <a:hlinkClick r:id="rId9"/>
            <a:extLst>
              <a:ext uri="{FF2B5EF4-FFF2-40B4-BE49-F238E27FC236}">
                <a16:creationId xmlns:a16="http://schemas.microsoft.com/office/drawing/2014/main" id="{6E9BF12A-B916-5D0C-05AA-F939CEA0D427}"/>
              </a:ext>
            </a:extLst>
          </p:cNvPr>
          <p:cNvSpPr txBox="1"/>
          <p:nvPr/>
        </p:nvSpPr>
        <p:spPr>
          <a:xfrm>
            <a:off x="442229" y="3489055"/>
            <a:ext cx="1978239" cy="369332"/>
          </a:xfrm>
          <a:prstGeom prst="rect">
            <a:avLst/>
          </a:prstGeom>
          <a:solidFill>
            <a:schemeClr val="bg1">
              <a:lumMod val="95000"/>
              <a:alpha val="23000"/>
            </a:schemeClr>
          </a:solidFill>
          <a:ln>
            <a:solidFill>
              <a:schemeClr val="accent1"/>
            </a:solidFill>
          </a:ln>
        </p:spPr>
        <p:txBody>
          <a:bodyPr wrap="square" rtlCol="0">
            <a:spAutoFit/>
          </a:bodyPr>
          <a:lstStyle/>
          <a:p>
            <a:endParaRPr lang="en-US" dirty="0"/>
          </a:p>
        </p:txBody>
      </p:sp>
      <p:sp>
        <p:nvSpPr>
          <p:cNvPr id="10" name="TextBox 9">
            <a:hlinkClick r:id="rId10"/>
            <a:extLst>
              <a:ext uri="{FF2B5EF4-FFF2-40B4-BE49-F238E27FC236}">
                <a16:creationId xmlns:a16="http://schemas.microsoft.com/office/drawing/2014/main" id="{D401D344-8F0B-2026-DC62-2D37CA4CE2C1}"/>
              </a:ext>
            </a:extLst>
          </p:cNvPr>
          <p:cNvSpPr txBox="1"/>
          <p:nvPr/>
        </p:nvSpPr>
        <p:spPr>
          <a:xfrm>
            <a:off x="442229" y="3881123"/>
            <a:ext cx="1978239" cy="369332"/>
          </a:xfrm>
          <a:prstGeom prst="rect">
            <a:avLst/>
          </a:prstGeom>
          <a:solidFill>
            <a:schemeClr val="bg1">
              <a:lumMod val="95000"/>
              <a:alpha val="23000"/>
            </a:schemeClr>
          </a:solidFill>
          <a:ln>
            <a:solidFill>
              <a:schemeClr val="accent1"/>
            </a:solidFill>
          </a:ln>
        </p:spPr>
        <p:txBody>
          <a:bodyPr wrap="square" rtlCol="0">
            <a:spAutoFit/>
          </a:bodyPr>
          <a:lstStyle/>
          <a:p>
            <a:endParaRPr lang="en-US" dirty="0"/>
          </a:p>
        </p:txBody>
      </p:sp>
      <p:sp>
        <p:nvSpPr>
          <p:cNvPr id="11" name="TextBox 10">
            <a:hlinkClick r:id="rId11"/>
            <a:extLst>
              <a:ext uri="{FF2B5EF4-FFF2-40B4-BE49-F238E27FC236}">
                <a16:creationId xmlns:a16="http://schemas.microsoft.com/office/drawing/2014/main" id="{4227DC26-CF0E-5023-0257-930D494A33B4}"/>
              </a:ext>
            </a:extLst>
          </p:cNvPr>
          <p:cNvSpPr txBox="1"/>
          <p:nvPr/>
        </p:nvSpPr>
        <p:spPr>
          <a:xfrm>
            <a:off x="442229" y="4264677"/>
            <a:ext cx="1978239" cy="369332"/>
          </a:xfrm>
          <a:prstGeom prst="rect">
            <a:avLst/>
          </a:prstGeom>
          <a:solidFill>
            <a:schemeClr val="bg1">
              <a:lumMod val="95000"/>
              <a:alpha val="23000"/>
            </a:schemeClr>
          </a:solidFill>
          <a:ln>
            <a:solidFill>
              <a:schemeClr val="accent1"/>
            </a:solidFill>
          </a:ln>
        </p:spPr>
        <p:txBody>
          <a:bodyPr wrap="square" rtlCol="0">
            <a:spAutoFit/>
          </a:bodyPr>
          <a:lstStyle/>
          <a:p>
            <a:endParaRPr lang="en-US" dirty="0"/>
          </a:p>
        </p:txBody>
      </p:sp>
      <p:sp>
        <p:nvSpPr>
          <p:cNvPr id="12" name="TextBox 11">
            <a:hlinkClick r:id="rId12"/>
            <a:extLst>
              <a:ext uri="{FF2B5EF4-FFF2-40B4-BE49-F238E27FC236}">
                <a16:creationId xmlns:a16="http://schemas.microsoft.com/office/drawing/2014/main" id="{D0AB8C30-1580-F51E-B6B3-CFE5242EA7F6}"/>
              </a:ext>
            </a:extLst>
          </p:cNvPr>
          <p:cNvSpPr txBox="1"/>
          <p:nvPr/>
        </p:nvSpPr>
        <p:spPr>
          <a:xfrm>
            <a:off x="442229" y="4633424"/>
            <a:ext cx="1978239" cy="369332"/>
          </a:xfrm>
          <a:prstGeom prst="rect">
            <a:avLst/>
          </a:prstGeom>
          <a:solidFill>
            <a:schemeClr val="bg1">
              <a:lumMod val="95000"/>
              <a:alpha val="23000"/>
            </a:schemeClr>
          </a:solidFill>
          <a:ln>
            <a:solidFill>
              <a:schemeClr val="accent1"/>
            </a:solidFill>
          </a:ln>
        </p:spPr>
        <p:txBody>
          <a:bodyPr wrap="square" rtlCol="0">
            <a:spAutoFit/>
          </a:bodyPr>
          <a:lstStyle/>
          <a:p>
            <a:endParaRPr lang="en-US" dirty="0"/>
          </a:p>
        </p:txBody>
      </p:sp>
      <p:sp>
        <p:nvSpPr>
          <p:cNvPr id="13" name="TextBox 12">
            <a:hlinkClick r:id="rId13"/>
            <a:extLst>
              <a:ext uri="{FF2B5EF4-FFF2-40B4-BE49-F238E27FC236}">
                <a16:creationId xmlns:a16="http://schemas.microsoft.com/office/drawing/2014/main" id="{3ECB788B-5B54-51A2-61A4-BC9D5DD9CE95}"/>
              </a:ext>
            </a:extLst>
          </p:cNvPr>
          <p:cNvSpPr txBox="1"/>
          <p:nvPr/>
        </p:nvSpPr>
        <p:spPr>
          <a:xfrm>
            <a:off x="442228" y="5002756"/>
            <a:ext cx="2342807" cy="369332"/>
          </a:xfrm>
          <a:prstGeom prst="rect">
            <a:avLst/>
          </a:prstGeom>
          <a:solidFill>
            <a:schemeClr val="bg1">
              <a:lumMod val="95000"/>
              <a:alpha val="23000"/>
            </a:schemeClr>
          </a:solidFill>
          <a:ln>
            <a:solidFill>
              <a:schemeClr val="accent1"/>
            </a:solidFill>
          </a:ln>
        </p:spPr>
        <p:txBody>
          <a:bodyPr wrap="square" rtlCol="0">
            <a:spAutoFit/>
          </a:bodyPr>
          <a:lstStyle/>
          <a:p>
            <a:endParaRPr lang="en-US" dirty="0"/>
          </a:p>
        </p:txBody>
      </p:sp>
      <p:sp>
        <p:nvSpPr>
          <p:cNvPr id="14" name="TextBox 13">
            <a:hlinkClick r:id="rId14"/>
            <a:extLst>
              <a:ext uri="{FF2B5EF4-FFF2-40B4-BE49-F238E27FC236}">
                <a16:creationId xmlns:a16="http://schemas.microsoft.com/office/drawing/2014/main" id="{F234BF37-FC1E-6243-F362-CF182119055D}"/>
              </a:ext>
            </a:extLst>
          </p:cNvPr>
          <p:cNvSpPr txBox="1"/>
          <p:nvPr/>
        </p:nvSpPr>
        <p:spPr>
          <a:xfrm>
            <a:off x="5593976" y="1733176"/>
            <a:ext cx="5761318" cy="3418542"/>
          </a:xfrm>
          <a:prstGeom prst="rect">
            <a:avLst/>
          </a:prstGeom>
          <a:solidFill>
            <a:schemeClr val="bg1">
              <a:alpha val="14000"/>
            </a:schemeClr>
          </a:solidFill>
          <a:ln>
            <a:solidFill>
              <a:schemeClr val="accent1"/>
            </a:solidFill>
          </a:ln>
        </p:spPr>
        <p:txBody>
          <a:bodyPr wrap="square" rtlCol="0">
            <a:spAutoFit/>
          </a:bodyPr>
          <a:lstStyle/>
          <a:p>
            <a:endParaRPr lang="en-US" dirty="0"/>
          </a:p>
        </p:txBody>
      </p:sp>
      <p:sp>
        <p:nvSpPr>
          <p:cNvPr id="15" name="TextBox 14">
            <a:hlinkClick r:id="rId15"/>
            <a:extLst>
              <a:ext uri="{FF2B5EF4-FFF2-40B4-BE49-F238E27FC236}">
                <a16:creationId xmlns:a16="http://schemas.microsoft.com/office/drawing/2014/main" id="{FF20A174-D345-23DB-1BA7-8B1B19E4D195}"/>
              </a:ext>
            </a:extLst>
          </p:cNvPr>
          <p:cNvSpPr txBox="1"/>
          <p:nvPr/>
        </p:nvSpPr>
        <p:spPr>
          <a:xfrm>
            <a:off x="4745317" y="6048850"/>
            <a:ext cx="2223247" cy="369332"/>
          </a:xfrm>
          <a:prstGeom prst="rect">
            <a:avLst/>
          </a:prstGeom>
          <a:noFill/>
        </p:spPr>
        <p:txBody>
          <a:bodyPr wrap="square" rtlCol="0">
            <a:spAutoFit/>
          </a:bodyPr>
          <a:lstStyle/>
          <a:p>
            <a:r>
              <a:rPr lang="en-US" dirty="0"/>
              <a:t>Unit Guidebook 2021</a:t>
            </a:r>
          </a:p>
        </p:txBody>
      </p:sp>
    </p:spTree>
    <p:extLst>
      <p:ext uri="{BB962C8B-B14F-4D97-AF65-F5344CB8AC3E}">
        <p14:creationId xmlns:p14="http://schemas.microsoft.com/office/powerpoint/2010/main" val="3445253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09FD6B-8CF2-5F40-2A4A-53F022717E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310" y="92437"/>
            <a:ext cx="6842774" cy="2050234"/>
          </a:xfrm>
          <a:prstGeom prst="rect">
            <a:avLst/>
          </a:prstGeom>
        </p:spPr>
      </p:pic>
      <p:pic>
        <p:nvPicPr>
          <p:cNvPr id="10" name="Picture 9">
            <a:extLst>
              <a:ext uri="{FF2B5EF4-FFF2-40B4-BE49-F238E27FC236}">
                <a16:creationId xmlns:a16="http://schemas.microsoft.com/office/drawing/2014/main" id="{B7A17708-9BF6-4C7D-58AB-FBAA27C43E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310" y="92437"/>
            <a:ext cx="2507982" cy="5660431"/>
          </a:xfrm>
          <a:prstGeom prst="rect">
            <a:avLst/>
          </a:prstGeom>
        </p:spPr>
      </p:pic>
      <p:pic>
        <p:nvPicPr>
          <p:cNvPr id="16" name="Picture 15">
            <a:extLst>
              <a:ext uri="{FF2B5EF4-FFF2-40B4-BE49-F238E27FC236}">
                <a16:creationId xmlns:a16="http://schemas.microsoft.com/office/drawing/2014/main" id="{CE5D0582-0C4B-AA23-B040-11FEB5115B3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66648" y="1374526"/>
            <a:ext cx="1277092" cy="1451242"/>
          </a:xfrm>
          <a:prstGeom prst="rect">
            <a:avLst/>
          </a:prstGeom>
        </p:spPr>
      </p:pic>
      <p:pic>
        <p:nvPicPr>
          <p:cNvPr id="20" name="Picture 19">
            <a:extLst>
              <a:ext uri="{FF2B5EF4-FFF2-40B4-BE49-F238E27FC236}">
                <a16:creationId xmlns:a16="http://schemas.microsoft.com/office/drawing/2014/main" id="{05004034-F6D7-08D3-58B0-064318B0FA4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844394" y="92437"/>
            <a:ext cx="1166006" cy="1103496"/>
          </a:xfrm>
          <a:prstGeom prst="rect">
            <a:avLst/>
          </a:prstGeom>
        </p:spPr>
      </p:pic>
      <p:sp>
        <p:nvSpPr>
          <p:cNvPr id="21" name="TextBox 20">
            <a:extLst>
              <a:ext uri="{FF2B5EF4-FFF2-40B4-BE49-F238E27FC236}">
                <a16:creationId xmlns:a16="http://schemas.microsoft.com/office/drawing/2014/main" id="{C8295780-7BAA-5949-33F2-D70016691A8E}"/>
              </a:ext>
            </a:extLst>
          </p:cNvPr>
          <p:cNvSpPr txBox="1"/>
          <p:nvPr/>
        </p:nvSpPr>
        <p:spPr>
          <a:xfrm>
            <a:off x="3029299" y="3105508"/>
            <a:ext cx="3662979" cy="830997"/>
          </a:xfrm>
          <a:prstGeom prst="rect">
            <a:avLst/>
          </a:prstGeom>
          <a:noFill/>
        </p:spPr>
        <p:txBody>
          <a:bodyPr wrap="square" rtlCol="0">
            <a:spAutoFit/>
          </a:bodyPr>
          <a:lstStyle/>
          <a:p>
            <a:r>
              <a:rPr lang="en-US" sz="2400" dirty="0">
                <a:solidFill>
                  <a:srgbClr val="FF0000"/>
                </a:solidFill>
                <a:highlight>
                  <a:srgbClr val="C0C0C0"/>
                </a:highlight>
              </a:rPr>
              <a:t>There are multiple ways to access features this portal</a:t>
            </a:r>
          </a:p>
        </p:txBody>
      </p:sp>
      <p:pic>
        <p:nvPicPr>
          <p:cNvPr id="25" name="Picture 24" descr="A screenshot of a phone&#10;&#10;Description automatically generated">
            <a:extLst>
              <a:ext uri="{FF2B5EF4-FFF2-40B4-BE49-F238E27FC236}">
                <a16:creationId xmlns:a16="http://schemas.microsoft.com/office/drawing/2014/main" id="{33A6496E-08B8-6473-F82E-E8680CE3E6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16862" y="10459"/>
            <a:ext cx="3086100" cy="6858000"/>
          </a:xfrm>
          <a:prstGeom prst="rect">
            <a:avLst/>
          </a:prstGeom>
        </p:spPr>
      </p:pic>
      <p:sp>
        <p:nvSpPr>
          <p:cNvPr id="26" name="TextBox 25">
            <a:extLst>
              <a:ext uri="{FF2B5EF4-FFF2-40B4-BE49-F238E27FC236}">
                <a16:creationId xmlns:a16="http://schemas.microsoft.com/office/drawing/2014/main" id="{54838719-1355-4357-EC3C-1AEAC261D68C}"/>
              </a:ext>
            </a:extLst>
          </p:cNvPr>
          <p:cNvSpPr txBox="1"/>
          <p:nvPr/>
        </p:nvSpPr>
        <p:spPr>
          <a:xfrm>
            <a:off x="1915107" y="1151632"/>
            <a:ext cx="1912471" cy="369332"/>
          </a:xfrm>
          <a:prstGeom prst="rect">
            <a:avLst/>
          </a:prstGeom>
          <a:solidFill>
            <a:schemeClr val="accent4">
              <a:lumMod val="20000"/>
              <a:lumOff val="80000"/>
            </a:schemeClr>
          </a:solidFill>
        </p:spPr>
        <p:txBody>
          <a:bodyPr wrap="square" rtlCol="0">
            <a:spAutoFit/>
          </a:bodyPr>
          <a:lstStyle/>
          <a:p>
            <a:r>
              <a:rPr lang="en-US" dirty="0"/>
              <a:t>On Computer</a:t>
            </a:r>
          </a:p>
        </p:txBody>
      </p:sp>
      <p:sp>
        <p:nvSpPr>
          <p:cNvPr id="27" name="TextBox 26">
            <a:extLst>
              <a:ext uri="{FF2B5EF4-FFF2-40B4-BE49-F238E27FC236}">
                <a16:creationId xmlns:a16="http://schemas.microsoft.com/office/drawing/2014/main" id="{84EC64E7-6574-3866-BB38-125317716BBA}"/>
              </a:ext>
            </a:extLst>
          </p:cNvPr>
          <p:cNvSpPr txBox="1"/>
          <p:nvPr/>
        </p:nvSpPr>
        <p:spPr>
          <a:xfrm>
            <a:off x="8341296" y="1011267"/>
            <a:ext cx="2118616" cy="369332"/>
          </a:xfrm>
          <a:prstGeom prst="rect">
            <a:avLst/>
          </a:prstGeom>
          <a:solidFill>
            <a:schemeClr val="accent4">
              <a:lumMod val="20000"/>
              <a:lumOff val="80000"/>
            </a:schemeClr>
          </a:solidFill>
        </p:spPr>
        <p:txBody>
          <a:bodyPr wrap="square" rtlCol="0">
            <a:spAutoFit/>
          </a:bodyPr>
          <a:lstStyle/>
          <a:p>
            <a:pPr algn="ctr"/>
            <a:r>
              <a:rPr lang="en-US" dirty="0"/>
              <a:t>On Smartphone</a:t>
            </a:r>
          </a:p>
        </p:txBody>
      </p:sp>
      <p:pic>
        <p:nvPicPr>
          <p:cNvPr id="29" name="Picture 28">
            <a:extLst>
              <a:ext uri="{FF2B5EF4-FFF2-40B4-BE49-F238E27FC236}">
                <a16:creationId xmlns:a16="http://schemas.microsoft.com/office/drawing/2014/main" id="{B43DF3F1-F2DE-2965-1FAA-102544CE7FB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64390" y="3429000"/>
            <a:ext cx="1752472" cy="445162"/>
          </a:xfrm>
          <a:prstGeom prst="rect">
            <a:avLst/>
          </a:prstGeom>
        </p:spPr>
      </p:pic>
      <p:pic>
        <p:nvPicPr>
          <p:cNvPr id="31" name="Picture 30">
            <a:extLst>
              <a:ext uri="{FF2B5EF4-FFF2-40B4-BE49-F238E27FC236}">
                <a16:creationId xmlns:a16="http://schemas.microsoft.com/office/drawing/2014/main" id="{D0F3D79F-B747-64A6-B12E-7B36AECA08D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644192" y="2578716"/>
            <a:ext cx="2286998" cy="494104"/>
          </a:xfrm>
          <a:prstGeom prst="rect">
            <a:avLst/>
          </a:prstGeom>
        </p:spPr>
      </p:pic>
      <p:pic>
        <p:nvPicPr>
          <p:cNvPr id="33" name="Picture 32">
            <a:extLst>
              <a:ext uri="{FF2B5EF4-FFF2-40B4-BE49-F238E27FC236}">
                <a16:creationId xmlns:a16="http://schemas.microsoft.com/office/drawing/2014/main" id="{ADA0740E-2403-D774-899D-2B5ED95B811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296588" y="4424553"/>
            <a:ext cx="2507982" cy="2273317"/>
          </a:xfrm>
          <a:prstGeom prst="rect">
            <a:avLst/>
          </a:prstGeom>
        </p:spPr>
      </p:pic>
      <p:pic>
        <p:nvPicPr>
          <p:cNvPr id="35" name="Picture 34">
            <a:extLst>
              <a:ext uri="{FF2B5EF4-FFF2-40B4-BE49-F238E27FC236}">
                <a16:creationId xmlns:a16="http://schemas.microsoft.com/office/drawing/2014/main" id="{09F39A49-F5FF-73B7-E8E8-04F75EB4A1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086772" y="5610021"/>
            <a:ext cx="2209816" cy="419103"/>
          </a:xfrm>
          <a:prstGeom prst="rect">
            <a:avLst/>
          </a:prstGeom>
        </p:spPr>
      </p:pic>
      <p:sp>
        <p:nvSpPr>
          <p:cNvPr id="36" name="TextBox 35">
            <a:extLst>
              <a:ext uri="{FF2B5EF4-FFF2-40B4-BE49-F238E27FC236}">
                <a16:creationId xmlns:a16="http://schemas.microsoft.com/office/drawing/2014/main" id="{0E97E596-F81A-F2F7-4952-F13C2C2FFE0A}"/>
              </a:ext>
            </a:extLst>
          </p:cNvPr>
          <p:cNvSpPr txBox="1"/>
          <p:nvPr/>
        </p:nvSpPr>
        <p:spPr>
          <a:xfrm>
            <a:off x="3643012" y="4937307"/>
            <a:ext cx="1653576" cy="369332"/>
          </a:xfrm>
          <a:prstGeom prst="rect">
            <a:avLst/>
          </a:prstGeom>
          <a:solidFill>
            <a:schemeClr val="accent4">
              <a:lumMod val="20000"/>
              <a:lumOff val="80000"/>
            </a:schemeClr>
          </a:solidFill>
        </p:spPr>
        <p:txBody>
          <a:bodyPr wrap="square" rtlCol="0">
            <a:spAutoFit/>
          </a:bodyPr>
          <a:lstStyle/>
          <a:p>
            <a:r>
              <a:rPr lang="en-US" dirty="0"/>
              <a:t>On </a:t>
            </a:r>
            <a:r>
              <a:rPr lang="en-US" dirty="0" err="1"/>
              <a:t>Scoutbook</a:t>
            </a:r>
            <a:endParaRPr lang="en-US" dirty="0"/>
          </a:p>
        </p:txBody>
      </p:sp>
    </p:spTree>
    <p:extLst>
      <p:ext uri="{BB962C8B-B14F-4D97-AF65-F5344CB8AC3E}">
        <p14:creationId xmlns:p14="http://schemas.microsoft.com/office/powerpoint/2010/main" val="1502597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9D16A08-EA5E-8840-A4FE-14E124B865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18681" y="684680"/>
            <a:ext cx="8707801" cy="5936187"/>
          </a:xfrm>
          <a:prstGeom prst="rect">
            <a:avLst/>
          </a:prstGeom>
        </p:spPr>
      </p:pic>
      <p:pic>
        <p:nvPicPr>
          <p:cNvPr id="11" name="Picture 10">
            <a:extLst>
              <a:ext uri="{FF2B5EF4-FFF2-40B4-BE49-F238E27FC236}">
                <a16:creationId xmlns:a16="http://schemas.microsoft.com/office/drawing/2014/main" id="{B474FE0F-08EB-BA40-65F5-384DEC410B8F}"/>
              </a:ext>
            </a:extLst>
          </p:cNvPr>
          <p:cNvPicPr>
            <a:picLocks noChangeAspect="1"/>
          </p:cNvPicPr>
          <p:nvPr/>
        </p:nvPicPr>
        <p:blipFill>
          <a:blip r:embed="rId3"/>
          <a:stretch>
            <a:fillRect/>
          </a:stretch>
        </p:blipFill>
        <p:spPr>
          <a:xfrm>
            <a:off x="10559777" y="92412"/>
            <a:ext cx="1476581" cy="285790"/>
          </a:xfrm>
          <a:prstGeom prst="rect">
            <a:avLst/>
          </a:prstGeom>
        </p:spPr>
      </p:pic>
      <p:sp>
        <p:nvSpPr>
          <p:cNvPr id="12" name="Rectangle 11">
            <a:extLst>
              <a:ext uri="{FF2B5EF4-FFF2-40B4-BE49-F238E27FC236}">
                <a16:creationId xmlns:a16="http://schemas.microsoft.com/office/drawing/2014/main" id="{6751CF23-CA00-8AE3-5280-ADC10DE4B8D1}"/>
              </a:ext>
            </a:extLst>
          </p:cNvPr>
          <p:cNvSpPr/>
          <p:nvPr/>
        </p:nvSpPr>
        <p:spPr>
          <a:xfrm>
            <a:off x="1118681" y="4309353"/>
            <a:ext cx="2684834" cy="340468"/>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1484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D4B865-DB30-6E05-C586-BBCB07B4D991}"/>
              </a:ext>
            </a:extLst>
          </p:cNvPr>
          <p:cNvPicPr>
            <a:picLocks noChangeAspect="1"/>
          </p:cNvPicPr>
          <p:nvPr/>
        </p:nvPicPr>
        <p:blipFill>
          <a:blip r:embed="rId2"/>
          <a:stretch>
            <a:fillRect/>
          </a:stretch>
        </p:blipFill>
        <p:spPr>
          <a:xfrm>
            <a:off x="55552" y="0"/>
            <a:ext cx="4497017" cy="6737350"/>
          </a:xfrm>
          <a:prstGeom prst="rect">
            <a:avLst/>
          </a:prstGeom>
        </p:spPr>
      </p:pic>
      <p:sp>
        <p:nvSpPr>
          <p:cNvPr id="7" name="TextBox 6">
            <a:extLst>
              <a:ext uri="{FF2B5EF4-FFF2-40B4-BE49-F238E27FC236}">
                <a16:creationId xmlns:a16="http://schemas.microsoft.com/office/drawing/2014/main" id="{AB730A2C-366D-BBB1-1909-C1B0A013D32E}"/>
              </a:ext>
            </a:extLst>
          </p:cNvPr>
          <p:cNvSpPr txBox="1"/>
          <p:nvPr/>
        </p:nvSpPr>
        <p:spPr>
          <a:xfrm>
            <a:off x="840541" y="1915985"/>
            <a:ext cx="9913256" cy="369332"/>
          </a:xfrm>
          <a:prstGeom prst="rect">
            <a:avLst/>
          </a:prstGeom>
          <a:noFill/>
        </p:spPr>
        <p:txBody>
          <a:bodyPr wrap="square">
            <a:spAutoFit/>
          </a:bodyPr>
          <a:lstStyle/>
          <a:p>
            <a:r>
              <a:rPr lang="en-US" dirty="0"/>
              <a:t>https://my.scouting.org/e5ecf654-3e82-4625-a29d-b67c54c2d654/membership-manager/application</a:t>
            </a:r>
          </a:p>
        </p:txBody>
      </p:sp>
      <p:sp>
        <p:nvSpPr>
          <p:cNvPr id="9" name="TextBox 8">
            <a:extLst>
              <a:ext uri="{FF2B5EF4-FFF2-40B4-BE49-F238E27FC236}">
                <a16:creationId xmlns:a16="http://schemas.microsoft.com/office/drawing/2014/main" id="{3CB61BA2-59C3-81B6-E800-E33F41F2050C}"/>
              </a:ext>
            </a:extLst>
          </p:cNvPr>
          <p:cNvSpPr txBox="1"/>
          <p:nvPr/>
        </p:nvSpPr>
        <p:spPr>
          <a:xfrm>
            <a:off x="840541" y="2553788"/>
            <a:ext cx="9913256" cy="369332"/>
          </a:xfrm>
          <a:prstGeom prst="rect">
            <a:avLst/>
          </a:prstGeom>
          <a:noFill/>
        </p:spPr>
        <p:txBody>
          <a:bodyPr wrap="square">
            <a:spAutoFit/>
          </a:bodyPr>
          <a:lstStyle/>
          <a:p>
            <a:r>
              <a:rPr lang="en-US" dirty="0"/>
              <a:t>https://my.scouting.org/e5ecf654-3e82-4625-a29d-b67c54c2d654/membership-manager/invitation</a:t>
            </a:r>
          </a:p>
        </p:txBody>
      </p:sp>
      <p:sp>
        <p:nvSpPr>
          <p:cNvPr id="11" name="TextBox 10">
            <a:extLst>
              <a:ext uri="{FF2B5EF4-FFF2-40B4-BE49-F238E27FC236}">
                <a16:creationId xmlns:a16="http://schemas.microsoft.com/office/drawing/2014/main" id="{EC49E0ED-AEE8-6B4B-4EB0-ABF9C044F2A5}"/>
              </a:ext>
            </a:extLst>
          </p:cNvPr>
          <p:cNvSpPr txBox="1"/>
          <p:nvPr/>
        </p:nvSpPr>
        <p:spPr>
          <a:xfrm>
            <a:off x="859064" y="3225386"/>
            <a:ext cx="9768113" cy="369332"/>
          </a:xfrm>
          <a:prstGeom prst="rect">
            <a:avLst/>
          </a:prstGeom>
          <a:noFill/>
        </p:spPr>
        <p:txBody>
          <a:bodyPr wrap="square">
            <a:spAutoFit/>
          </a:bodyPr>
          <a:lstStyle/>
          <a:p>
            <a:r>
              <a:rPr lang="en-US" dirty="0"/>
              <a:t>https://my.scouting.org/e5ecf654-3e82-4625-a29d-b67c54c2d654/organization-manager/settings</a:t>
            </a:r>
          </a:p>
        </p:txBody>
      </p:sp>
      <p:sp>
        <p:nvSpPr>
          <p:cNvPr id="13" name="TextBox 12">
            <a:extLst>
              <a:ext uri="{FF2B5EF4-FFF2-40B4-BE49-F238E27FC236}">
                <a16:creationId xmlns:a16="http://schemas.microsoft.com/office/drawing/2014/main" id="{C7C3C3ED-5ECF-9418-49FD-CDD23341FC8E}"/>
              </a:ext>
            </a:extLst>
          </p:cNvPr>
          <p:cNvSpPr txBox="1"/>
          <p:nvPr/>
        </p:nvSpPr>
        <p:spPr>
          <a:xfrm>
            <a:off x="859064" y="3896984"/>
            <a:ext cx="9550399" cy="369332"/>
          </a:xfrm>
          <a:prstGeom prst="rect">
            <a:avLst/>
          </a:prstGeom>
          <a:noFill/>
        </p:spPr>
        <p:txBody>
          <a:bodyPr wrap="square">
            <a:spAutoFit/>
          </a:bodyPr>
          <a:lstStyle/>
          <a:p>
            <a:r>
              <a:rPr lang="en-US" dirty="0"/>
              <a:t>https://my.scouting.org/e5ecf654-3e82-4625-a29d-b67c54c2d654/organization-manager/roster</a:t>
            </a:r>
          </a:p>
        </p:txBody>
      </p:sp>
      <p:sp>
        <p:nvSpPr>
          <p:cNvPr id="19" name="TextBox 18">
            <a:extLst>
              <a:ext uri="{FF2B5EF4-FFF2-40B4-BE49-F238E27FC236}">
                <a16:creationId xmlns:a16="http://schemas.microsoft.com/office/drawing/2014/main" id="{5ACDF17C-2B29-4E22-D3EC-F327BFB23BB1}"/>
              </a:ext>
            </a:extLst>
          </p:cNvPr>
          <p:cNvSpPr txBox="1"/>
          <p:nvPr/>
        </p:nvSpPr>
        <p:spPr>
          <a:xfrm>
            <a:off x="847272" y="5129805"/>
            <a:ext cx="9913256" cy="369332"/>
          </a:xfrm>
          <a:prstGeom prst="rect">
            <a:avLst/>
          </a:prstGeom>
          <a:noFill/>
        </p:spPr>
        <p:txBody>
          <a:bodyPr wrap="square">
            <a:spAutoFit/>
          </a:bodyPr>
          <a:lstStyle/>
          <a:p>
            <a:r>
              <a:rPr lang="en-US" dirty="0"/>
              <a:t>https://my.scouting.org/e5ecf654-3e82-4625-a29d-b67c54c2d654/training-manager/dashboard</a:t>
            </a:r>
          </a:p>
        </p:txBody>
      </p:sp>
      <p:pic>
        <p:nvPicPr>
          <p:cNvPr id="24" name="Picture 23">
            <a:extLst>
              <a:ext uri="{FF2B5EF4-FFF2-40B4-BE49-F238E27FC236}">
                <a16:creationId xmlns:a16="http://schemas.microsoft.com/office/drawing/2014/main" id="{F72C5353-3F19-DBE1-9E26-05FDB37DA74A}"/>
              </a:ext>
            </a:extLst>
          </p:cNvPr>
          <p:cNvPicPr>
            <a:picLocks noChangeAspect="1"/>
          </p:cNvPicPr>
          <p:nvPr/>
        </p:nvPicPr>
        <p:blipFill>
          <a:blip r:embed="rId3"/>
          <a:stretch>
            <a:fillRect/>
          </a:stretch>
        </p:blipFill>
        <p:spPr>
          <a:xfrm>
            <a:off x="10559777" y="92412"/>
            <a:ext cx="1476581" cy="285790"/>
          </a:xfrm>
          <a:prstGeom prst="rect">
            <a:avLst/>
          </a:prstGeom>
        </p:spPr>
      </p:pic>
      <p:sp>
        <p:nvSpPr>
          <p:cNvPr id="2" name="TextBox 1">
            <a:extLst>
              <a:ext uri="{FF2B5EF4-FFF2-40B4-BE49-F238E27FC236}">
                <a16:creationId xmlns:a16="http://schemas.microsoft.com/office/drawing/2014/main" id="{DDA1B524-FB05-3F39-4850-43D07A49ADDE}"/>
              </a:ext>
            </a:extLst>
          </p:cNvPr>
          <p:cNvSpPr txBox="1"/>
          <p:nvPr/>
        </p:nvSpPr>
        <p:spPr>
          <a:xfrm>
            <a:off x="4832350" y="729330"/>
            <a:ext cx="6391728" cy="646331"/>
          </a:xfrm>
          <a:prstGeom prst="rect">
            <a:avLst/>
          </a:prstGeom>
          <a:solidFill>
            <a:schemeClr val="accent6">
              <a:lumMod val="20000"/>
              <a:lumOff val="80000"/>
            </a:schemeClr>
          </a:solidFill>
        </p:spPr>
        <p:txBody>
          <a:bodyPr wrap="square" rtlCol="0">
            <a:spAutoFit/>
          </a:bodyPr>
          <a:lstStyle/>
          <a:p>
            <a:r>
              <a:rPr lang="en-US" b="1" dirty="0">
                <a:solidFill>
                  <a:schemeClr val="accent2">
                    <a:lumMod val="75000"/>
                  </a:schemeClr>
                </a:solidFill>
              </a:rPr>
              <a:t>Most everything is accessible from static links. Make a shortcut if you find yourself coming back to the same things time after time.</a:t>
            </a:r>
          </a:p>
        </p:txBody>
      </p:sp>
      <p:sp>
        <p:nvSpPr>
          <p:cNvPr id="4" name="TextBox 3">
            <a:extLst>
              <a:ext uri="{FF2B5EF4-FFF2-40B4-BE49-F238E27FC236}">
                <a16:creationId xmlns:a16="http://schemas.microsoft.com/office/drawing/2014/main" id="{9B5A9451-8E8A-5442-07FB-5737CD1DFD5D}"/>
              </a:ext>
            </a:extLst>
          </p:cNvPr>
          <p:cNvSpPr txBox="1"/>
          <p:nvPr/>
        </p:nvSpPr>
        <p:spPr>
          <a:xfrm>
            <a:off x="1180191" y="6063208"/>
            <a:ext cx="8908143" cy="369332"/>
          </a:xfrm>
          <a:prstGeom prst="rect">
            <a:avLst/>
          </a:prstGeom>
          <a:solidFill>
            <a:schemeClr val="accent6">
              <a:lumMod val="20000"/>
              <a:lumOff val="80000"/>
            </a:schemeClr>
          </a:solidFill>
        </p:spPr>
        <p:txBody>
          <a:bodyPr wrap="square" rtlCol="0">
            <a:spAutoFit/>
          </a:bodyPr>
          <a:lstStyle/>
          <a:p>
            <a:r>
              <a:rPr lang="en-US" b="1" u="sng" dirty="0">
                <a:solidFill>
                  <a:schemeClr val="accent2">
                    <a:lumMod val="75000"/>
                  </a:schemeClr>
                </a:solidFill>
              </a:rPr>
              <a:t>“Reports”</a:t>
            </a:r>
            <a:r>
              <a:rPr lang="en-US" dirty="0">
                <a:solidFill>
                  <a:schemeClr val="accent2">
                    <a:lumMod val="75000"/>
                  </a:schemeClr>
                </a:solidFill>
              </a:rPr>
              <a:t> have “timed life sentence” so they don’t work for creating desktop static links</a:t>
            </a:r>
          </a:p>
        </p:txBody>
      </p:sp>
    </p:spTree>
    <p:extLst>
      <p:ext uri="{BB962C8B-B14F-4D97-AF65-F5344CB8AC3E}">
        <p14:creationId xmlns:p14="http://schemas.microsoft.com/office/powerpoint/2010/main" val="3716458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7AD366-AFAB-B414-CC73-EDF688CC00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5271" y="768066"/>
            <a:ext cx="11583990" cy="6033157"/>
          </a:xfrm>
          <a:prstGeom prst="rect">
            <a:avLst/>
          </a:prstGeom>
        </p:spPr>
      </p:pic>
      <p:sp>
        <p:nvSpPr>
          <p:cNvPr id="4" name="TextBox 3">
            <a:extLst>
              <a:ext uri="{FF2B5EF4-FFF2-40B4-BE49-F238E27FC236}">
                <a16:creationId xmlns:a16="http://schemas.microsoft.com/office/drawing/2014/main" id="{A63EC4A7-5B5B-D1B8-CEC9-346F9D4E2033}"/>
              </a:ext>
            </a:extLst>
          </p:cNvPr>
          <p:cNvSpPr txBox="1"/>
          <p:nvPr/>
        </p:nvSpPr>
        <p:spPr>
          <a:xfrm>
            <a:off x="4288913" y="185271"/>
            <a:ext cx="3376706" cy="369332"/>
          </a:xfrm>
          <a:prstGeom prst="rect">
            <a:avLst/>
          </a:prstGeom>
          <a:noFill/>
        </p:spPr>
        <p:txBody>
          <a:bodyPr wrap="square" rtlCol="0">
            <a:spAutoFit/>
          </a:bodyPr>
          <a:lstStyle/>
          <a:p>
            <a:r>
              <a:rPr lang="en-US" dirty="0"/>
              <a:t>This is Internet Advancement 2.0</a:t>
            </a:r>
          </a:p>
        </p:txBody>
      </p:sp>
    </p:spTree>
    <p:extLst>
      <p:ext uri="{BB962C8B-B14F-4D97-AF65-F5344CB8AC3E}">
        <p14:creationId xmlns:p14="http://schemas.microsoft.com/office/powerpoint/2010/main" val="395393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ED9CC7-D2F3-A69E-EB7D-C2DDBBBF1778}"/>
              </a:ext>
            </a:extLst>
          </p:cNvPr>
          <p:cNvPicPr>
            <a:picLocks noChangeAspect="1"/>
          </p:cNvPicPr>
          <p:nvPr/>
        </p:nvPicPr>
        <p:blipFill>
          <a:blip r:embed="rId2"/>
          <a:stretch>
            <a:fillRect/>
          </a:stretch>
        </p:blipFill>
        <p:spPr>
          <a:xfrm>
            <a:off x="9272861" y="65525"/>
            <a:ext cx="2896004" cy="419158"/>
          </a:xfrm>
          <a:prstGeom prst="rect">
            <a:avLst/>
          </a:prstGeom>
        </p:spPr>
      </p:pic>
      <p:sp>
        <p:nvSpPr>
          <p:cNvPr id="3" name="TextBox 2">
            <a:extLst>
              <a:ext uri="{FF2B5EF4-FFF2-40B4-BE49-F238E27FC236}">
                <a16:creationId xmlns:a16="http://schemas.microsoft.com/office/drawing/2014/main" id="{AE2C67BC-DEE6-45A8-69D7-9EEF42D2285F}"/>
              </a:ext>
            </a:extLst>
          </p:cNvPr>
          <p:cNvSpPr txBox="1"/>
          <p:nvPr/>
        </p:nvSpPr>
        <p:spPr>
          <a:xfrm>
            <a:off x="9806036" y="484683"/>
            <a:ext cx="1465756" cy="369332"/>
          </a:xfrm>
          <a:prstGeom prst="rect">
            <a:avLst/>
          </a:prstGeom>
          <a:noFill/>
        </p:spPr>
        <p:txBody>
          <a:bodyPr wrap="square" rtlCol="0">
            <a:spAutoFit/>
          </a:bodyPr>
          <a:lstStyle/>
          <a:p>
            <a:r>
              <a:rPr lang="en-US" dirty="0"/>
              <a:t>Settings Tab</a:t>
            </a:r>
          </a:p>
        </p:txBody>
      </p:sp>
      <p:sp>
        <p:nvSpPr>
          <p:cNvPr id="4" name="TextBox 3">
            <a:extLst>
              <a:ext uri="{FF2B5EF4-FFF2-40B4-BE49-F238E27FC236}">
                <a16:creationId xmlns:a16="http://schemas.microsoft.com/office/drawing/2014/main" id="{332EE622-8F80-EFCD-C68D-CE6F1F4541E9}"/>
              </a:ext>
            </a:extLst>
          </p:cNvPr>
          <p:cNvSpPr txBox="1"/>
          <p:nvPr/>
        </p:nvSpPr>
        <p:spPr>
          <a:xfrm rot="21247965">
            <a:off x="1323175" y="2649123"/>
            <a:ext cx="7899588" cy="1384995"/>
          </a:xfrm>
          <a:prstGeom prst="rect">
            <a:avLst/>
          </a:prstGeom>
          <a:noFill/>
        </p:spPr>
        <p:txBody>
          <a:bodyPr wrap="square" rtlCol="0">
            <a:spAutoFit/>
          </a:bodyPr>
          <a:lstStyle/>
          <a:p>
            <a:r>
              <a:rPr lang="en-US" sz="2800" dirty="0">
                <a:latin typeface="Berlin Sans FB Demi" panose="020E0802020502020306" pitchFamily="34" charset="0"/>
              </a:rPr>
              <a:t>As we go through this training, in the Top Right, I’ll be showing which tab I am on as we move through the portal</a:t>
            </a:r>
          </a:p>
        </p:txBody>
      </p:sp>
      <p:sp>
        <p:nvSpPr>
          <p:cNvPr id="5" name="Arrow: Down 4">
            <a:extLst>
              <a:ext uri="{FF2B5EF4-FFF2-40B4-BE49-F238E27FC236}">
                <a16:creationId xmlns:a16="http://schemas.microsoft.com/office/drawing/2014/main" id="{A780529D-9235-3BB0-5D8F-146B0DAEA734}"/>
              </a:ext>
            </a:extLst>
          </p:cNvPr>
          <p:cNvSpPr/>
          <p:nvPr/>
        </p:nvSpPr>
        <p:spPr>
          <a:xfrm rot="13208604">
            <a:off x="9327929" y="980852"/>
            <a:ext cx="953055" cy="1287298"/>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058980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F9ED07-D051-0296-471B-B4B8ACB52735}"/>
              </a:ext>
            </a:extLst>
          </p:cNvPr>
          <p:cNvPicPr>
            <a:picLocks noChangeAspect="1"/>
          </p:cNvPicPr>
          <p:nvPr/>
        </p:nvPicPr>
        <p:blipFill>
          <a:blip r:embed="rId2"/>
          <a:stretch>
            <a:fillRect/>
          </a:stretch>
        </p:blipFill>
        <p:spPr>
          <a:xfrm>
            <a:off x="643647" y="561850"/>
            <a:ext cx="4223187" cy="5578600"/>
          </a:xfrm>
          <a:prstGeom prst="rect">
            <a:avLst/>
          </a:prstGeom>
        </p:spPr>
      </p:pic>
      <p:pic>
        <p:nvPicPr>
          <p:cNvPr id="3" name="Picture 2">
            <a:extLst>
              <a:ext uri="{FF2B5EF4-FFF2-40B4-BE49-F238E27FC236}">
                <a16:creationId xmlns:a16="http://schemas.microsoft.com/office/drawing/2014/main" id="{83E1866A-1422-3770-BAD8-2AF02E3A1564}"/>
              </a:ext>
            </a:extLst>
          </p:cNvPr>
          <p:cNvPicPr>
            <a:picLocks noChangeAspect="1"/>
          </p:cNvPicPr>
          <p:nvPr/>
        </p:nvPicPr>
        <p:blipFill>
          <a:blip r:embed="rId3"/>
          <a:stretch>
            <a:fillRect/>
          </a:stretch>
        </p:blipFill>
        <p:spPr>
          <a:xfrm>
            <a:off x="10559777" y="92412"/>
            <a:ext cx="1476581" cy="285790"/>
          </a:xfrm>
          <a:prstGeom prst="rect">
            <a:avLst/>
          </a:prstGeom>
        </p:spPr>
      </p:pic>
      <p:sp>
        <p:nvSpPr>
          <p:cNvPr id="4" name="Rectangle 3">
            <a:extLst>
              <a:ext uri="{FF2B5EF4-FFF2-40B4-BE49-F238E27FC236}">
                <a16:creationId xmlns:a16="http://schemas.microsoft.com/office/drawing/2014/main" id="{5A8A457E-7B0C-97D3-F817-C55C4F33A6F6}"/>
              </a:ext>
            </a:extLst>
          </p:cNvPr>
          <p:cNvSpPr/>
          <p:nvPr/>
        </p:nvSpPr>
        <p:spPr>
          <a:xfrm>
            <a:off x="790912" y="3037433"/>
            <a:ext cx="2936537" cy="627434"/>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48BD698-21D1-46F8-97FC-2A65B747F738}"/>
              </a:ext>
            </a:extLst>
          </p:cNvPr>
          <p:cNvSpPr txBox="1"/>
          <p:nvPr/>
        </p:nvSpPr>
        <p:spPr>
          <a:xfrm>
            <a:off x="5365750" y="2391102"/>
            <a:ext cx="5949950" cy="1477328"/>
          </a:xfrm>
          <a:prstGeom prst="rect">
            <a:avLst/>
          </a:prstGeom>
          <a:noFill/>
        </p:spPr>
        <p:txBody>
          <a:bodyPr wrap="square" rtlCol="0">
            <a:spAutoFit/>
          </a:bodyPr>
          <a:lstStyle/>
          <a:p>
            <a:r>
              <a:rPr lang="en-US" dirty="0"/>
              <a:t>*Note</a:t>
            </a:r>
          </a:p>
          <a:p>
            <a:pPr marL="285750" indent="-285750">
              <a:buFont typeface="Arial" panose="020B0604020202020204" pitchFamily="34" charset="0"/>
              <a:buChar char="•"/>
            </a:pPr>
            <a:endParaRPr lang="en-US" dirty="0"/>
          </a:p>
          <a:p>
            <a:r>
              <a:rPr lang="en-US" dirty="0"/>
              <a:t>      BSA IT is slowly phasing in a consolidation to the </a:t>
            </a:r>
            <a:r>
              <a:rPr lang="en-US" b="1" u="sng" dirty="0"/>
              <a:t>Organization Manager</a:t>
            </a:r>
            <a:r>
              <a:rPr lang="en-US" dirty="0"/>
              <a:t> for </a:t>
            </a:r>
            <a:r>
              <a:rPr lang="en-US" b="1" dirty="0"/>
              <a:t>Application</a:t>
            </a:r>
            <a:r>
              <a:rPr lang="en-US" dirty="0"/>
              <a:t> monitoring, </a:t>
            </a:r>
            <a:r>
              <a:rPr lang="en-US" b="1" dirty="0"/>
              <a:t>Invitation</a:t>
            </a:r>
            <a:r>
              <a:rPr lang="en-US" dirty="0"/>
              <a:t> monitoring, and </a:t>
            </a:r>
            <a:r>
              <a:rPr lang="en-US" b="1" dirty="0"/>
              <a:t>Roster</a:t>
            </a:r>
            <a:r>
              <a:rPr lang="en-US" dirty="0"/>
              <a:t> adjustments </a:t>
            </a:r>
          </a:p>
        </p:txBody>
      </p:sp>
    </p:spTree>
    <p:extLst>
      <p:ext uri="{BB962C8B-B14F-4D97-AF65-F5344CB8AC3E}">
        <p14:creationId xmlns:p14="http://schemas.microsoft.com/office/powerpoint/2010/main" val="322020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FCEE25-4714-B2BE-CD9A-541F7EEF4215}"/>
              </a:ext>
            </a:extLst>
          </p:cNvPr>
          <p:cNvPicPr>
            <a:picLocks noChangeAspect="1"/>
          </p:cNvPicPr>
          <p:nvPr/>
        </p:nvPicPr>
        <p:blipFill>
          <a:blip r:embed="rId2"/>
          <a:stretch>
            <a:fillRect/>
          </a:stretch>
        </p:blipFill>
        <p:spPr>
          <a:xfrm>
            <a:off x="9272861" y="65525"/>
            <a:ext cx="2896004" cy="419158"/>
          </a:xfrm>
          <a:prstGeom prst="rect">
            <a:avLst/>
          </a:prstGeom>
        </p:spPr>
      </p:pic>
      <p:sp>
        <p:nvSpPr>
          <p:cNvPr id="5" name="TextBox 4">
            <a:extLst>
              <a:ext uri="{FF2B5EF4-FFF2-40B4-BE49-F238E27FC236}">
                <a16:creationId xmlns:a16="http://schemas.microsoft.com/office/drawing/2014/main" id="{3AED1DC8-1224-C176-1678-B79999E8C5D4}"/>
              </a:ext>
            </a:extLst>
          </p:cNvPr>
          <p:cNvSpPr txBox="1"/>
          <p:nvPr/>
        </p:nvSpPr>
        <p:spPr>
          <a:xfrm>
            <a:off x="9378950" y="433883"/>
            <a:ext cx="2267492" cy="369332"/>
          </a:xfrm>
          <a:prstGeom prst="rect">
            <a:avLst/>
          </a:prstGeom>
          <a:noFill/>
        </p:spPr>
        <p:txBody>
          <a:bodyPr wrap="square" rtlCol="0">
            <a:spAutoFit/>
          </a:bodyPr>
          <a:lstStyle/>
          <a:p>
            <a:r>
              <a:rPr lang="en-US" dirty="0"/>
              <a:t>Organization Manager</a:t>
            </a:r>
          </a:p>
        </p:txBody>
      </p:sp>
      <p:pic>
        <p:nvPicPr>
          <p:cNvPr id="3" name="Picture 2">
            <a:extLst>
              <a:ext uri="{FF2B5EF4-FFF2-40B4-BE49-F238E27FC236}">
                <a16:creationId xmlns:a16="http://schemas.microsoft.com/office/drawing/2014/main" id="{FF1698C2-ECC6-82E2-94BD-8782BC626D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5605" y="230167"/>
            <a:ext cx="1971689" cy="5572166"/>
          </a:xfrm>
          <a:prstGeom prst="rect">
            <a:avLst/>
          </a:prstGeom>
        </p:spPr>
      </p:pic>
      <p:sp>
        <p:nvSpPr>
          <p:cNvPr id="6" name="TextBox 5">
            <a:extLst>
              <a:ext uri="{FF2B5EF4-FFF2-40B4-BE49-F238E27FC236}">
                <a16:creationId xmlns:a16="http://schemas.microsoft.com/office/drawing/2014/main" id="{E1D72370-4888-3C89-DCEA-56403BF5BF4A}"/>
              </a:ext>
            </a:extLst>
          </p:cNvPr>
          <p:cNvSpPr txBox="1"/>
          <p:nvPr/>
        </p:nvSpPr>
        <p:spPr>
          <a:xfrm>
            <a:off x="3859206" y="1803400"/>
            <a:ext cx="6235700" cy="2031325"/>
          </a:xfrm>
          <a:prstGeom prst="rect">
            <a:avLst/>
          </a:prstGeom>
          <a:noFill/>
        </p:spPr>
        <p:txBody>
          <a:bodyPr wrap="square" rtlCol="0">
            <a:spAutoFit/>
          </a:bodyPr>
          <a:lstStyle/>
          <a:p>
            <a:r>
              <a:rPr lang="en-US" dirty="0"/>
              <a:t>Download of the Current Charter Certificate</a:t>
            </a:r>
          </a:p>
          <a:p>
            <a:endParaRPr lang="en-US" dirty="0"/>
          </a:p>
          <a:p>
            <a:r>
              <a:rPr lang="en-US" dirty="0"/>
              <a:t>Whom are the Key 3 (Informational)</a:t>
            </a:r>
          </a:p>
          <a:p>
            <a:endParaRPr lang="en-US" dirty="0"/>
          </a:p>
          <a:p>
            <a:r>
              <a:rPr lang="en-US" dirty="0"/>
              <a:t>Membership Application Permissions</a:t>
            </a:r>
          </a:p>
          <a:p>
            <a:endParaRPr lang="en-US" dirty="0"/>
          </a:p>
          <a:p>
            <a:r>
              <a:rPr lang="en-US" dirty="0"/>
              <a:t>Automated Email</a:t>
            </a:r>
          </a:p>
        </p:txBody>
      </p:sp>
    </p:spTree>
    <p:extLst>
      <p:ext uri="{BB962C8B-B14F-4D97-AF65-F5344CB8AC3E}">
        <p14:creationId xmlns:p14="http://schemas.microsoft.com/office/powerpoint/2010/main" val="76276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C24AA9-63CA-C9AE-6CC1-BD7E247D18FF}"/>
              </a:ext>
            </a:extLst>
          </p:cNvPr>
          <p:cNvPicPr>
            <a:picLocks noChangeAspect="1"/>
          </p:cNvPicPr>
          <p:nvPr/>
        </p:nvPicPr>
        <p:blipFill>
          <a:blip r:embed="rId2"/>
          <a:stretch>
            <a:fillRect/>
          </a:stretch>
        </p:blipFill>
        <p:spPr>
          <a:xfrm>
            <a:off x="388410" y="2887780"/>
            <a:ext cx="10983858" cy="2600688"/>
          </a:xfrm>
          <a:prstGeom prst="rect">
            <a:avLst/>
          </a:prstGeom>
        </p:spPr>
      </p:pic>
      <p:pic>
        <p:nvPicPr>
          <p:cNvPr id="6" name="Picture 5">
            <a:extLst>
              <a:ext uri="{FF2B5EF4-FFF2-40B4-BE49-F238E27FC236}">
                <a16:creationId xmlns:a16="http://schemas.microsoft.com/office/drawing/2014/main" id="{A015863D-BED4-B084-F0AA-7A8E7C0C89C0}"/>
              </a:ext>
            </a:extLst>
          </p:cNvPr>
          <p:cNvPicPr>
            <a:picLocks noChangeAspect="1"/>
          </p:cNvPicPr>
          <p:nvPr/>
        </p:nvPicPr>
        <p:blipFill>
          <a:blip r:embed="rId3"/>
          <a:stretch>
            <a:fillRect/>
          </a:stretch>
        </p:blipFill>
        <p:spPr>
          <a:xfrm>
            <a:off x="9272861" y="65525"/>
            <a:ext cx="2896004" cy="419158"/>
          </a:xfrm>
          <a:prstGeom prst="rect">
            <a:avLst/>
          </a:prstGeom>
        </p:spPr>
      </p:pic>
      <p:cxnSp>
        <p:nvCxnSpPr>
          <p:cNvPr id="8" name="Straight Arrow Connector 7">
            <a:extLst>
              <a:ext uri="{FF2B5EF4-FFF2-40B4-BE49-F238E27FC236}">
                <a16:creationId xmlns:a16="http://schemas.microsoft.com/office/drawing/2014/main" id="{3A39CFA2-9873-313C-D908-98B17B8EC63E}"/>
              </a:ext>
            </a:extLst>
          </p:cNvPr>
          <p:cNvCxnSpPr/>
          <p:nvPr/>
        </p:nvCxnSpPr>
        <p:spPr>
          <a:xfrm flipH="1" flipV="1">
            <a:off x="5141343" y="5063705"/>
            <a:ext cx="738996" cy="1017917"/>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6449A50-EF37-5036-7522-16144AEE647A}"/>
              </a:ext>
            </a:extLst>
          </p:cNvPr>
          <p:cNvCxnSpPr>
            <a:cxnSpLocks/>
          </p:cNvCxnSpPr>
          <p:nvPr/>
        </p:nvCxnSpPr>
        <p:spPr>
          <a:xfrm flipV="1">
            <a:off x="6349041" y="5063705"/>
            <a:ext cx="0" cy="879895"/>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AF9F43D-D3AD-E6FB-360F-25DBEB9E4510}"/>
              </a:ext>
            </a:extLst>
          </p:cNvPr>
          <p:cNvCxnSpPr>
            <a:cxnSpLocks/>
          </p:cNvCxnSpPr>
          <p:nvPr/>
        </p:nvCxnSpPr>
        <p:spPr>
          <a:xfrm flipV="1">
            <a:off x="6927011" y="5003320"/>
            <a:ext cx="1457864" cy="1017917"/>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9BD7132-9473-27A1-11DA-5DABAF40E290}"/>
              </a:ext>
            </a:extLst>
          </p:cNvPr>
          <p:cNvCxnSpPr>
            <a:cxnSpLocks/>
          </p:cNvCxnSpPr>
          <p:nvPr/>
        </p:nvCxnSpPr>
        <p:spPr>
          <a:xfrm flipH="1">
            <a:off x="9652958" y="2993366"/>
            <a:ext cx="73324" cy="4658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F3E04D3-66E0-8557-7581-79051D5ADCD1}"/>
              </a:ext>
            </a:extLst>
          </p:cNvPr>
          <p:cNvSpPr txBox="1"/>
          <p:nvPr/>
        </p:nvSpPr>
        <p:spPr>
          <a:xfrm>
            <a:off x="8034178" y="2624034"/>
            <a:ext cx="3384208" cy="369332"/>
          </a:xfrm>
          <a:prstGeom prst="rect">
            <a:avLst/>
          </a:prstGeom>
          <a:noFill/>
        </p:spPr>
        <p:txBody>
          <a:bodyPr wrap="square" rtlCol="0">
            <a:spAutoFit/>
          </a:bodyPr>
          <a:lstStyle/>
          <a:p>
            <a:r>
              <a:rPr lang="en-US" dirty="0"/>
              <a:t>Download your current certificate</a:t>
            </a:r>
          </a:p>
        </p:txBody>
      </p:sp>
      <p:pic>
        <p:nvPicPr>
          <p:cNvPr id="20" name="Picture 19">
            <a:extLst>
              <a:ext uri="{FF2B5EF4-FFF2-40B4-BE49-F238E27FC236}">
                <a16:creationId xmlns:a16="http://schemas.microsoft.com/office/drawing/2014/main" id="{B4CDE3C8-B52D-D66D-B4C0-FF48BEA8A4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55943" y="484683"/>
            <a:ext cx="1616918" cy="2139351"/>
          </a:xfrm>
          <a:prstGeom prst="rect">
            <a:avLst/>
          </a:prstGeom>
        </p:spPr>
      </p:pic>
      <p:sp>
        <p:nvSpPr>
          <p:cNvPr id="22" name="TextBox 21">
            <a:extLst>
              <a:ext uri="{FF2B5EF4-FFF2-40B4-BE49-F238E27FC236}">
                <a16:creationId xmlns:a16="http://schemas.microsoft.com/office/drawing/2014/main" id="{230FECF3-3384-2A26-5BE3-0CCEE4CC6FA1}"/>
              </a:ext>
            </a:extLst>
          </p:cNvPr>
          <p:cNvSpPr txBox="1"/>
          <p:nvPr/>
        </p:nvSpPr>
        <p:spPr>
          <a:xfrm>
            <a:off x="5603132" y="6021237"/>
            <a:ext cx="1457861" cy="369332"/>
          </a:xfrm>
          <a:prstGeom prst="rect">
            <a:avLst/>
          </a:prstGeom>
          <a:noFill/>
        </p:spPr>
        <p:txBody>
          <a:bodyPr wrap="square" rtlCol="0">
            <a:spAutoFit/>
          </a:bodyPr>
          <a:lstStyle/>
          <a:p>
            <a:pPr algn="ctr"/>
            <a:r>
              <a:rPr lang="en-US" dirty="0"/>
              <a:t>Key 3</a:t>
            </a:r>
          </a:p>
        </p:txBody>
      </p:sp>
      <p:sp>
        <p:nvSpPr>
          <p:cNvPr id="23" name="TextBox 22">
            <a:extLst>
              <a:ext uri="{FF2B5EF4-FFF2-40B4-BE49-F238E27FC236}">
                <a16:creationId xmlns:a16="http://schemas.microsoft.com/office/drawing/2014/main" id="{CF72B093-3DF9-10C9-08EA-478B3292109A}"/>
              </a:ext>
            </a:extLst>
          </p:cNvPr>
          <p:cNvSpPr txBox="1"/>
          <p:nvPr/>
        </p:nvSpPr>
        <p:spPr>
          <a:xfrm>
            <a:off x="9806036" y="484683"/>
            <a:ext cx="1465756" cy="369332"/>
          </a:xfrm>
          <a:prstGeom prst="rect">
            <a:avLst/>
          </a:prstGeom>
          <a:noFill/>
        </p:spPr>
        <p:txBody>
          <a:bodyPr wrap="square" rtlCol="0">
            <a:spAutoFit/>
          </a:bodyPr>
          <a:lstStyle/>
          <a:p>
            <a:r>
              <a:rPr lang="en-US" dirty="0"/>
              <a:t>Settings Tab</a:t>
            </a:r>
          </a:p>
        </p:txBody>
      </p:sp>
    </p:spTree>
    <p:extLst>
      <p:ext uri="{BB962C8B-B14F-4D97-AF65-F5344CB8AC3E}">
        <p14:creationId xmlns:p14="http://schemas.microsoft.com/office/powerpoint/2010/main" val="1324474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3051D-92F1-676C-D2CB-C4A1A24CF7E4}"/>
              </a:ext>
            </a:extLst>
          </p:cNvPr>
          <p:cNvPicPr>
            <a:picLocks noChangeAspect="1"/>
          </p:cNvPicPr>
          <p:nvPr/>
        </p:nvPicPr>
        <p:blipFill>
          <a:blip r:embed="rId2"/>
          <a:stretch>
            <a:fillRect/>
          </a:stretch>
        </p:blipFill>
        <p:spPr>
          <a:xfrm>
            <a:off x="1041813" y="752101"/>
            <a:ext cx="8764223" cy="5353797"/>
          </a:xfrm>
          <a:prstGeom prst="rect">
            <a:avLst/>
          </a:prstGeom>
        </p:spPr>
      </p:pic>
      <p:pic>
        <p:nvPicPr>
          <p:cNvPr id="4" name="Picture 3">
            <a:extLst>
              <a:ext uri="{FF2B5EF4-FFF2-40B4-BE49-F238E27FC236}">
                <a16:creationId xmlns:a16="http://schemas.microsoft.com/office/drawing/2014/main" id="{09CDD88D-90DE-CF04-0C23-0033A546C71D}"/>
              </a:ext>
            </a:extLst>
          </p:cNvPr>
          <p:cNvPicPr>
            <a:picLocks noChangeAspect="1"/>
          </p:cNvPicPr>
          <p:nvPr/>
        </p:nvPicPr>
        <p:blipFill>
          <a:blip r:embed="rId3"/>
          <a:stretch>
            <a:fillRect/>
          </a:stretch>
        </p:blipFill>
        <p:spPr>
          <a:xfrm>
            <a:off x="9272861" y="65525"/>
            <a:ext cx="2896004" cy="419158"/>
          </a:xfrm>
          <a:prstGeom prst="rect">
            <a:avLst/>
          </a:prstGeom>
        </p:spPr>
      </p:pic>
      <p:sp>
        <p:nvSpPr>
          <p:cNvPr id="5" name="TextBox 4">
            <a:extLst>
              <a:ext uri="{FF2B5EF4-FFF2-40B4-BE49-F238E27FC236}">
                <a16:creationId xmlns:a16="http://schemas.microsoft.com/office/drawing/2014/main" id="{1D2CB208-4BEE-2C93-22B0-50310ABE6A5F}"/>
              </a:ext>
            </a:extLst>
          </p:cNvPr>
          <p:cNvSpPr txBox="1"/>
          <p:nvPr/>
        </p:nvSpPr>
        <p:spPr>
          <a:xfrm>
            <a:off x="9806036" y="484683"/>
            <a:ext cx="1465756" cy="369332"/>
          </a:xfrm>
          <a:prstGeom prst="rect">
            <a:avLst/>
          </a:prstGeom>
          <a:noFill/>
        </p:spPr>
        <p:txBody>
          <a:bodyPr wrap="square" rtlCol="0">
            <a:spAutoFit/>
          </a:bodyPr>
          <a:lstStyle/>
          <a:p>
            <a:r>
              <a:rPr lang="en-US" dirty="0"/>
              <a:t>Settings Tab</a:t>
            </a:r>
          </a:p>
        </p:txBody>
      </p:sp>
    </p:spTree>
    <p:extLst>
      <p:ext uri="{BB962C8B-B14F-4D97-AF65-F5344CB8AC3E}">
        <p14:creationId xmlns:p14="http://schemas.microsoft.com/office/powerpoint/2010/main" val="3143554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5567CC-CC3A-2566-D19F-79B34185236D}"/>
              </a:ext>
            </a:extLst>
          </p:cNvPr>
          <p:cNvPicPr>
            <a:picLocks noChangeAspect="1"/>
          </p:cNvPicPr>
          <p:nvPr/>
        </p:nvPicPr>
        <p:blipFill>
          <a:blip r:embed="rId2"/>
          <a:stretch>
            <a:fillRect/>
          </a:stretch>
        </p:blipFill>
        <p:spPr>
          <a:xfrm>
            <a:off x="1161394" y="0"/>
            <a:ext cx="8234964" cy="6858000"/>
          </a:xfrm>
          <a:prstGeom prst="rect">
            <a:avLst/>
          </a:prstGeom>
        </p:spPr>
      </p:pic>
      <p:pic>
        <p:nvPicPr>
          <p:cNvPr id="4" name="Picture 3">
            <a:extLst>
              <a:ext uri="{FF2B5EF4-FFF2-40B4-BE49-F238E27FC236}">
                <a16:creationId xmlns:a16="http://schemas.microsoft.com/office/drawing/2014/main" id="{432DA468-9AEC-EC8A-E62B-E556A5B1858D}"/>
              </a:ext>
            </a:extLst>
          </p:cNvPr>
          <p:cNvPicPr>
            <a:picLocks noChangeAspect="1"/>
          </p:cNvPicPr>
          <p:nvPr/>
        </p:nvPicPr>
        <p:blipFill>
          <a:blip r:embed="rId3"/>
          <a:stretch>
            <a:fillRect/>
          </a:stretch>
        </p:blipFill>
        <p:spPr>
          <a:xfrm>
            <a:off x="9272861" y="65525"/>
            <a:ext cx="2896004" cy="419158"/>
          </a:xfrm>
          <a:prstGeom prst="rect">
            <a:avLst/>
          </a:prstGeom>
        </p:spPr>
      </p:pic>
      <p:sp>
        <p:nvSpPr>
          <p:cNvPr id="5" name="TextBox 4">
            <a:extLst>
              <a:ext uri="{FF2B5EF4-FFF2-40B4-BE49-F238E27FC236}">
                <a16:creationId xmlns:a16="http://schemas.microsoft.com/office/drawing/2014/main" id="{05521321-F311-81AC-D216-A638A89E2AEE}"/>
              </a:ext>
            </a:extLst>
          </p:cNvPr>
          <p:cNvSpPr txBox="1"/>
          <p:nvPr/>
        </p:nvSpPr>
        <p:spPr>
          <a:xfrm>
            <a:off x="9806036" y="484683"/>
            <a:ext cx="1465756" cy="369332"/>
          </a:xfrm>
          <a:prstGeom prst="rect">
            <a:avLst/>
          </a:prstGeom>
          <a:noFill/>
        </p:spPr>
        <p:txBody>
          <a:bodyPr wrap="square" rtlCol="0">
            <a:spAutoFit/>
          </a:bodyPr>
          <a:lstStyle/>
          <a:p>
            <a:r>
              <a:rPr lang="en-US" dirty="0"/>
              <a:t>Settings Tab</a:t>
            </a:r>
          </a:p>
        </p:txBody>
      </p:sp>
    </p:spTree>
    <p:extLst>
      <p:ext uri="{BB962C8B-B14F-4D97-AF65-F5344CB8AC3E}">
        <p14:creationId xmlns:p14="http://schemas.microsoft.com/office/powerpoint/2010/main" val="2399450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C000F9-A134-BCF3-2DE4-1C400EBBBB9B}"/>
              </a:ext>
            </a:extLst>
          </p:cNvPr>
          <p:cNvPicPr>
            <a:picLocks noChangeAspect="1"/>
          </p:cNvPicPr>
          <p:nvPr/>
        </p:nvPicPr>
        <p:blipFill>
          <a:blip r:embed="rId2"/>
          <a:stretch>
            <a:fillRect/>
          </a:stretch>
        </p:blipFill>
        <p:spPr>
          <a:xfrm>
            <a:off x="9166293" y="57063"/>
            <a:ext cx="2896004" cy="419158"/>
          </a:xfrm>
          <a:prstGeom prst="rect">
            <a:avLst/>
          </a:prstGeom>
        </p:spPr>
      </p:pic>
      <p:sp>
        <p:nvSpPr>
          <p:cNvPr id="5" name="TextBox 4">
            <a:extLst>
              <a:ext uri="{FF2B5EF4-FFF2-40B4-BE49-F238E27FC236}">
                <a16:creationId xmlns:a16="http://schemas.microsoft.com/office/drawing/2014/main" id="{9E825DF0-BDD6-D44B-C0E3-BC4B476D823C}"/>
              </a:ext>
            </a:extLst>
          </p:cNvPr>
          <p:cNvSpPr txBox="1"/>
          <p:nvPr/>
        </p:nvSpPr>
        <p:spPr>
          <a:xfrm>
            <a:off x="9699468" y="476221"/>
            <a:ext cx="1465756" cy="369332"/>
          </a:xfrm>
          <a:prstGeom prst="rect">
            <a:avLst/>
          </a:prstGeom>
          <a:noFill/>
        </p:spPr>
        <p:txBody>
          <a:bodyPr wrap="square" rtlCol="0">
            <a:spAutoFit/>
          </a:bodyPr>
          <a:lstStyle/>
          <a:p>
            <a:r>
              <a:rPr lang="en-US" dirty="0"/>
              <a:t>Unit Pin Tab</a:t>
            </a:r>
          </a:p>
        </p:txBody>
      </p:sp>
      <p:pic>
        <p:nvPicPr>
          <p:cNvPr id="7" name="Picture 6">
            <a:extLst>
              <a:ext uri="{FF2B5EF4-FFF2-40B4-BE49-F238E27FC236}">
                <a16:creationId xmlns:a16="http://schemas.microsoft.com/office/drawing/2014/main" id="{18A65C9B-B800-16D6-B285-798B2CC28D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5105" y="0"/>
            <a:ext cx="1933589" cy="5657891"/>
          </a:xfrm>
          <a:prstGeom prst="rect">
            <a:avLst/>
          </a:prstGeom>
        </p:spPr>
      </p:pic>
      <p:sp>
        <p:nvSpPr>
          <p:cNvPr id="8" name="TextBox 7">
            <a:extLst>
              <a:ext uri="{FF2B5EF4-FFF2-40B4-BE49-F238E27FC236}">
                <a16:creationId xmlns:a16="http://schemas.microsoft.com/office/drawing/2014/main" id="{0BCDC7C7-72E3-6377-ED1D-07C0F5BB9A33}"/>
              </a:ext>
            </a:extLst>
          </p:cNvPr>
          <p:cNvSpPr txBox="1"/>
          <p:nvPr/>
        </p:nvSpPr>
        <p:spPr>
          <a:xfrm>
            <a:off x="4375150" y="2089150"/>
            <a:ext cx="4578350" cy="2031325"/>
          </a:xfrm>
          <a:prstGeom prst="rect">
            <a:avLst/>
          </a:prstGeom>
          <a:noFill/>
        </p:spPr>
        <p:txBody>
          <a:bodyPr wrap="square" rtlCol="0">
            <a:spAutoFit/>
          </a:bodyPr>
          <a:lstStyle/>
          <a:p>
            <a:r>
              <a:rPr lang="en-US" dirty="0"/>
              <a:t>Permissions for the Unit Pin</a:t>
            </a:r>
          </a:p>
          <a:p>
            <a:endParaRPr lang="en-US" dirty="0"/>
          </a:p>
          <a:p>
            <a:r>
              <a:rPr lang="en-US" dirty="0"/>
              <a:t>What does the Unit Pin Say</a:t>
            </a:r>
          </a:p>
          <a:p>
            <a:endParaRPr lang="en-US" dirty="0"/>
          </a:p>
          <a:p>
            <a:r>
              <a:rPr lang="en-US" dirty="0"/>
              <a:t>Ways to contact the unit</a:t>
            </a:r>
          </a:p>
          <a:p>
            <a:endParaRPr lang="en-US" dirty="0"/>
          </a:p>
          <a:p>
            <a:r>
              <a:rPr lang="en-US" dirty="0"/>
              <a:t>Where the unit is located</a:t>
            </a:r>
          </a:p>
        </p:txBody>
      </p:sp>
    </p:spTree>
    <p:extLst>
      <p:ext uri="{BB962C8B-B14F-4D97-AF65-F5344CB8AC3E}">
        <p14:creationId xmlns:p14="http://schemas.microsoft.com/office/powerpoint/2010/main" val="2448124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DD21C5-EEF3-CAEE-59F0-B3AD5B4F424B}"/>
              </a:ext>
            </a:extLst>
          </p:cNvPr>
          <p:cNvPicPr>
            <a:picLocks noChangeAspect="1"/>
          </p:cNvPicPr>
          <p:nvPr/>
        </p:nvPicPr>
        <p:blipFill>
          <a:blip r:embed="rId2"/>
          <a:stretch>
            <a:fillRect/>
          </a:stretch>
        </p:blipFill>
        <p:spPr>
          <a:xfrm>
            <a:off x="9166293" y="57063"/>
            <a:ext cx="2896004" cy="419158"/>
          </a:xfrm>
          <a:prstGeom prst="rect">
            <a:avLst/>
          </a:prstGeom>
        </p:spPr>
      </p:pic>
      <p:sp>
        <p:nvSpPr>
          <p:cNvPr id="3" name="TextBox 2">
            <a:extLst>
              <a:ext uri="{FF2B5EF4-FFF2-40B4-BE49-F238E27FC236}">
                <a16:creationId xmlns:a16="http://schemas.microsoft.com/office/drawing/2014/main" id="{820DB1E8-AB1D-C087-06DA-EF2F26B4C215}"/>
              </a:ext>
            </a:extLst>
          </p:cNvPr>
          <p:cNvSpPr txBox="1"/>
          <p:nvPr/>
        </p:nvSpPr>
        <p:spPr>
          <a:xfrm>
            <a:off x="9699468" y="476221"/>
            <a:ext cx="1465756" cy="369332"/>
          </a:xfrm>
          <a:prstGeom prst="rect">
            <a:avLst/>
          </a:prstGeom>
          <a:noFill/>
        </p:spPr>
        <p:txBody>
          <a:bodyPr wrap="square" rtlCol="0">
            <a:spAutoFit/>
          </a:bodyPr>
          <a:lstStyle/>
          <a:p>
            <a:r>
              <a:rPr lang="en-US" dirty="0"/>
              <a:t>Unit Pin Tab</a:t>
            </a:r>
          </a:p>
        </p:txBody>
      </p:sp>
      <p:sp>
        <p:nvSpPr>
          <p:cNvPr id="7" name="TextBox 6">
            <a:extLst>
              <a:ext uri="{FF2B5EF4-FFF2-40B4-BE49-F238E27FC236}">
                <a16:creationId xmlns:a16="http://schemas.microsoft.com/office/drawing/2014/main" id="{1DE2D5C9-7536-9CA9-E280-582BA5F2E09F}"/>
              </a:ext>
            </a:extLst>
          </p:cNvPr>
          <p:cNvSpPr txBox="1"/>
          <p:nvPr/>
        </p:nvSpPr>
        <p:spPr>
          <a:xfrm>
            <a:off x="4542817" y="6488668"/>
            <a:ext cx="9591472" cy="369332"/>
          </a:xfrm>
          <a:prstGeom prst="rect">
            <a:avLst/>
          </a:prstGeom>
          <a:noFill/>
        </p:spPr>
        <p:txBody>
          <a:bodyPr wrap="square">
            <a:spAutoFit/>
          </a:bodyPr>
          <a:lstStyle/>
          <a:p>
            <a:r>
              <a:rPr lang="en-US" dirty="0"/>
              <a:t>https://my.scouting.org/SOMELONGNUMBER/organization-manager/unit-pin</a:t>
            </a:r>
          </a:p>
        </p:txBody>
      </p:sp>
      <p:pic>
        <p:nvPicPr>
          <p:cNvPr id="9" name="Picture 8">
            <a:extLst>
              <a:ext uri="{FF2B5EF4-FFF2-40B4-BE49-F238E27FC236}">
                <a16:creationId xmlns:a16="http://schemas.microsoft.com/office/drawing/2014/main" id="{384318A4-91D5-7B26-E8B3-A0DC1A7BD7E2}"/>
              </a:ext>
            </a:extLst>
          </p:cNvPr>
          <p:cNvPicPr>
            <a:picLocks noChangeAspect="1"/>
          </p:cNvPicPr>
          <p:nvPr/>
        </p:nvPicPr>
        <p:blipFill>
          <a:blip r:embed="rId3"/>
          <a:stretch>
            <a:fillRect/>
          </a:stretch>
        </p:blipFill>
        <p:spPr>
          <a:xfrm>
            <a:off x="566757" y="476221"/>
            <a:ext cx="3710860" cy="6357994"/>
          </a:xfrm>
          <a:prstGeom prst="rect">
            <a:avLst/>
          </a:prstGeom>
        </p:spPr>
      </p:pic>
      <p:pic>
        <p:nvPicPr>
          <p:cNvPr id="11" name="Picture 10">
            <a:extLst>
              <a:ext uri="{FF2B5EF4-FFF2-40B4-BE49-F238E27FC236}">
                <a16:creationId xmlns:a16="http://schemas.microsoft.com/office/drawing/2014/main" id="{78E08C28-C7F6-E128-1471-0E83B3989F06}"/>
              </a:ext>
            </a:extLst>
          </p:cNvPr>
          <p:cNvPicPr>
            <a:picLocks noChangeAspect="1"/>
          </p:cNvPicPr>
          <p:nvPr/>
        </p:nvPicPr>
        <p:blipFill>
          <a:blip r:embed="rId4"/>
          <a:stretch>
            <a:fillRect/>
          </a:stretch>
        </p:blipFill>
        <p:spPr>
          <a:xfrm>
            <a:off x="4691951" y="419158"/>
            <a:ext cx="3478196" cy="5962621"/>
          </a:xfrm>
          <a:prstGeom prst="rect">
            <a:avLst/>
          </a:prstGeom>
        </p:spPr>
      </p:pic>
    </p:spTree>
    <p:extLst>
      <p:ext uri="{BB962C8B-B14F-4D97-AF65-F5344CB8AC3E}">
        <p14:creationId xmlns:p14="http://schemas.microsoft.com/office/powerpoint/2010/main" val="2394708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430455-9C06-928A-D67B-4783CD1820F3}"/>
              </a:ext>
            </a:extLst>
          </p:cNvPr>
          <p:cNvPicPr>
            <a:picLocks noChangeAspect="1"/>
          </p:cNvPicPr>
          <p:nvPr/>
        </p:nvPicPr>
        <p:blipFill>
          <a:blip r:embed="rId2"/>
          <a:stretch>
            <a:fillRect/>
          </a:stretch>
        </p:blipFill>
        <p:spPr>
          <a:xfrm>
            <a:off x="787333" y="684939"/>
            <a:ext cx="8716591" cy="6173061"/>
          </a:xfrm>
          <a:prstGeom prst="rect">
            <a:avLst/>
          </a:prstGeom>
        </p:spPr>
      </p:pic>
      <p:pic>
        <p:nvPicPr>
          <p:cNvPr id="4" name="Picture 3">
            <a:extLst>
              <a:ext uri="{FF2B5EF4-FFF2-40B4-BE49-F238E27FC236}">
                <a16:creationId xmlns:a16="http://schemas.microsoft.com/office/drawing/2014/main" id="{38CED443-6195-B7AF-9FF9-7D0C6FBBFD48}"/>
              </a:ext>
            </a:extLst>
          </p:cNvPr>
          <p:cNvPicPr>
            <a:picLocks noChangeAspect="1"/>
          </p:cNvPicPr>
          <p:nvPr/>
        </p:nvPicPr>
        <p:blipFill>
          <a:blip r:embed="rId3"/>
          <a:stretch>
            <a:fillRect/>
          </a:stretch>
        </p:blipFill>
        <p:spPr>
          <a:xfrm>
            <a:off x="8970749" y="81115"/>
            <a:ext cx="2896004" cy="419158"/>
          </a:xfrm>
          <a:prstGeom prst="rect">
            <a:avLst/>
          </a:prstGeom>
        </p:spPr>
      </p:pic>
      <p:sp>
        <p:nvSpPr>
          <p:cNvPr id="5" name="TextBox 4">
            <a:extLst>
              <a:ext uri="{FF2B5EF4-FFF2-40B4-BE49-F238E27FC236}">
                <a16:creationId xmlns:a16="http://schemas.microsoft.com/office/drawing/2014/main" id="{F27A2194-C33D-D1F0-9DE7-62E615FC7F06}"/>
              </a:ext>
            </a:extLst>
          </p:cNvPr>
          <p:cNvSpPr txBox="1"/>
          <p:nvPr/>
        </p:nvSpPr>
        <p:spPr>
          <a:xfrm>
            <a:off x="9503924" y="500273"/>
            <a:ext cx="1465756" cy="369332"/>
          </a:xfrm>
          <a:prstGeom prst="rect">
            <a:avLst/>
          </a:prstGeom>
          <a:noFill/>
        </p:spPr>
        <p:txBody>
          <a:bodyPr wrap="square" rtlCol="0">
            <a:spAutoFit/>
          </a:bodyPr>
          <a:lstStyle/>
          <a:p>
            <a:r>
              <a:rPr lang="en-US" dirty="0"/>
              <a:t>Unit Pin Tab</a:t>
            </a:r>
          </a:p>
        </p:txBody>
      </p:sp>
    </p:spTree>
    <p:extLst>
      <p:ext uri="{BB962C8B-B14F-4D97-AF65-F5344CB8AC3E}">
        <p14:creationId xmlns:p14="http://schemas.microsoft.com/office/powerpoint/2010/main" val="1597210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79AA12-7ADD-F377-49AC-64C45C88A9E8}"/>
              </a:ext>
            </a:extLst>
          </p:cNvPr>
          <p:cNvPicPr>
            <a:picLocks noChangeAspect="1"/>
          </p:cNvPicPr>
          <p:nvPr/>
        </p:nvPicPr>
        <p:blipFill>
          <a:blip r:embed="rId2"/>
          <a:stretch>
            <a:fillRect/>
          </a:stretch>
        </p:blipFill>
        <p:spPr>
          <a:xfrm>
            <a:off x="9213940" y="116298"/>
            <a:ext cx="2896004" cy="419158"/>
          </a:xfrm>
          <a:prstGeom prst="rect">
            <a:avLst/>
          </a:prstGeom>
        </p:spPr>
      </p:pic>
      <p:sp>
        <p:nvSpPr>
          <p:cNvPr id="5" name="TextBox 4">
            <a:extLst>
              <a:ext uri="{FF2B5EF4-FFF2-40B4-BE49-F238E27FC236}">
                <a16:creationId xmlns:a16="http://schemas.microsoft.com/office/drawing/2014/main" id="{B9A7B08A-41AD-678A-395B-AA9FB18271D9}"/>
              </a:ext>
            </a:extLst>
          </p:cNvPr>
          <p:cNvSpPr txBox="1"/>
          <p:nvPr/>
        </p:nvSpPr>
        <p:spPr>
          <a:xfrm>
            <a:off x="9309073" y="535456"/>
            <a:ext cx="1962164" cy="369332"/>
          </a:xfrm>
          <a:prstGeom prst="rect">
            <a:avLst/>
          </a:prstGeom>
          <a:noFill/>
        </p:spPr>
        <p:txBody>
          <a:bodyPr wrap="square" rtlCol="0">
            <a:spAutoFit/>
          </a:bodyPr>
          <a:lstStyle/>
          <a:p>
            <a:r>
              <a:rPr lang="en-US" dirty="0"/>
              <a:t>Unit Dashboard</a:t>
            </a:r>
          </a:p>
        </p:txBody>
      </p:sp>
      <p:pic>
        <p:nvPicPr>
          <p:cNvPr id="8" name="Picture 7">
            <a:extLst>
              <a:ext uri="{FF2B5EF4-FFF2-40B4-BE49-F238E27FC236}">
                <a16:creationId xmlns:a16="http://schemas.microsoft.com/office/drawing/2014/main" id="{C6FE8977-C210-086B-3EF3-8BDDE384E1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2386398" cy="6858000"/>
          </a:xfrm>
          <a:prstGeom prst="rect">
            <a:avLst/>
          </a:prstGeom>
        </p:spPr>
      </p:pic>
      <p:sp>
        <p:nvSpPr>
          <p:cNvPr id="9" name="TextBox 8">
            <a:extLst>
              <a:ext uri="{FF2B5EF4-FFF2-40B4-BE49-F238E27FC236}">
                <a16:creationId xmlns:a16="http://schemas.microsoft.com/office/drawing/2014/main" id="{76EB14A9-51E8-9862-03BA-D48941BA95B9}"/>
              </a:ext>
            </a:extLst>
          </p:cNvPr>
          <p:cNvSpPr txBox="1"/>
          <p:nvPr/>
        </p:nvSpPr>
        <p:spPr>
          <a:xfrm>
            <a:off x="3454400" y="1536700"/>
            <a:ext cx="6121400" cy="3693319"/>
          </a:xfrm>
          <a:prstGeom prst="rect">
            <a:avLst/>
          </a:prstGeom>
          <a:noFill/>
        </p:spPr>
        <p:txBody>
          <a:bodyPr wrap="square" rtlCol="0">
            <a:spAutoFit/>
          </a:bodyPr>
          <a:lstStyle/>
          <a:p>
            <a:r>
              <a:rPr lang="en-US" dirty="0"/>
              <a:t>Whom is in the unit</a:t>
            </a:r>
          </a:p>
          <a:p>
            <a:endParaRPr lang="en-US" dirty="0"/>
          </a:p>
          <a:p>
            <a:r>
              <a:rPr lang="en-US" dirty="0"/>
              <a:t>Unit overall training stats</a:t>
            </a:r>
          </a:p>
          <a:p>
            <a:endParaRPr lang="en-US" dirty="0"/>
          </a:p>
          <a:p>
            <a:r>
              <a:rPr lang="en-US" dirty="0"/>
              <a:t>If the unit Attended Roundtable and when the next one is</a:t>
            </a:r>
          </a:p>
          <a:p>
            <a:endParaRPr lang="en-US" dirty="0"/>
          </a:p>
          <a:p>
            <a:r>
              <a:rPr lang="en-US" dirty="0"/>
              <a:t>Youth Membership stats</a:t>
            </a:r>
          </a:p>
          <a:p>
            <a:r>
              <a:rPr lang="en-US" dirty="0"/>
              <a:t> 	(Gains and losses)</a:t>
            </a:r>
          </a:p>
          <a:p>
            <a:endParaRPr lang="en-US" dirty="0"/>
          </a:p>
          <a:p>
            <a:r>
              <a:rPr lang="en-US" dirty="0"/>
              <a:t>Advancement Status</a:t>
            </a:r>
          </a:p>
          <a:p>
            <a:r>
              <a:rPr lang="en-US" dirty="0"/>
              <a:t>	Camping Stats</a:t>
            </a:r>
          </a:p>
          <a:p>
            <a:r>
              <a:rPr lang="en-US" dirty="0"/>
              <a:t>	Hiking Stats</a:t>
            </a:r>
          </a:p>
          <a:p>
            <a:r>
              <a:rPr lang="en-US" dirty="0"/>
              <a:t>	Service Projects Stats</a:t>
            </a:r>
          </a:p>
        </p:txBody>
      </p:sp>
    </p:spTree>
    <p:extLst>
      <p:ext uri="{BB962C8B-B14F-4D97-AF65-F5344CB8AC3E}">
        <p14:creationId xmlns:p14="http://schemas.microsoft.com/office/powerpoint/2010/main" val="354030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3CB0AE-E3A0-F6B8-1F2A-5B67F2A48BAC}"/>
              </a:ext>
            </a:extLst>
          </p:cNvPr>
          <p:cNvPicPr>
            <a:picLocks noChangeAspect="1"/>
          </p:cNvPicPr>
          <p:nvPr/>
        </p:nvPicPr>
        <p:blipFill>
          <a:blip r:embed="rId2"/>
          <a:stretch>
            <a:fillRect/>
          </a:stretch>
        </p:blipFill>
        <p:spPr>
          <a:xfrm>
            <a:off x="9213940" y="116298"/>
            <a:ext cx="2896004" cy="419158"/>
          </a:xfrm>
          <a:prstGeom prst="rect">
            <a:avLst/>
          </a:prstGeom>
        </p:spPr>
      </p:pic>
      <p:sp>
        <p:nvSpPr>
          <p:cNvPr id="3" name="TextBox 2">
            <a:extLst>
              <a:ext uri="{FF2B5EF4-FFF2-40B4-BE49-F238E27FC236}">
                <a16:creationId xmlns:a16="http://schemas.microsoft.com/office/drawing/2014/main" id="{CBF9B8B0-9A52-D2F5-6AF9-4BBE8E455B8F}"/>
              </a:ext>
            </a:extLst>
          </p:cNvPr>
          <p:cNvSpPr txBox="1"/>
          <p:nvPr/>
        </p:nvSpPr>
        <p:spPr>
          <a:xfrm>
            <a:off x="9309073" y="535456"/>
            <a:ext cx="1962164" cy="369332"/>
          </a:xfrm>
          <a:prstGeom prst="rect">
            <a:avLst/>
          </a:prstGeom>
          <a:noFill/>
        </p:spPr>
        <p:txBody>
          <a:bodyPr wrap="square" rtlCol="0">
            <a:spAutoFit/>
          </a:bodyPr>
          <a:lstStyle/>
          <a:p>
            <a:r>
              <a:rPr lang="en-US" dirty="0"/>
              <a:t>Unit Dashboard</a:t>
            </a:r>
          </a:p>
        </p:txBody>
      </p:sp>
      <p:pic>
        <p:nvPicPr>
          <p:cNvPr id="5" name="Picture 4">
            <a:extLst>
              <a:ext uri="{FF2B5EF4-FFF2-40B4-BE49-F238E27FC236}">
                <a16:creationId xmlns:a16="http://schemas.microsoft.com/office/drawing/2014/main" id="{16114F98-CF56-365C-7593-A7EFE5B2C5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3271" y="238101"/>
            <a:ext cx="7848657" cy="6572298"/>
          </a:xfrm>
          <a:prstGeom prst="rect">
            <a:avLst/>
          </a:prstGeom>
        </p:spPr>
      </p:pic>
    </p:spTree>
    <p:extLst>
      <p:ext uri="{BB962C8B-B14F-4D97-AF65-F5344CB8AC3E}">
        <p14:creationId xmlns:p14="http://schemas.microsoft.com/office/powerpoint/2010/main" val="3540531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3CB0AE-E3A0-F6B8-1F2A-5B67F2A48BAC}"/>
              </a:ext>
            </a:extLst>
          </p:cNvPr>
          <p:cNvPicPr>
            <a:picLocks noChangeAspect="1"/>
          </p:cNvPicPr>
          <p:nvPr/>
        </p:nvPicPr>
        <p:blipFill>
          <a:blip r:embed="rId2"/>
          <a:stretch>
            <a:fillRect/>
          </a:stretch>
        </p:blipFill>
        <p:spPr>
          <a:xfrm>
            <a:off x="9213940" y="116298"/>
            <a:ext cx="2896004" cy="419158"/>
          </a:xfrm>
          <a:prstGeom prst="rect">
            <a:avLst/>
          </a:prstGeom>
        </p:spPr>
      </p:pic>
      <p:sp>
        <p:nvSpPr>
          <p:cNvPr id="3" name="TextBox 2">
            <a:extLst>
              <a:ext uri="{FF2B5EF4-FFF2-40B4-BE49-F238E27FC236}">
                <a16:creationId xmlns:a16="http://schemas.microsoft.com/office/drawing/2014/main" id="{CBF9B8B0-9A52-D2F5-6AF9-4BBE8E455B8F}"/>
              </a:ext>
            </a:extLst>
          </p:cNvPr>
          <p:cNvSpPr txBox="1"/>
          <p:nvPr/>
        </p:nvSpPr>
        <p:spPr>
          <a:xfrm>
            <a:off x="9309073" y="535456"/>
            <a:ext cx="1962164" cy="369332"/>
          </a:xfrm>
          <a:prstGeom prst="rect">
            <a:avLst/>
          </a:prstGeom>
          <a:noFill/>
        </p:spPr>
        <p:txBody>
          <a:bodyPr wrap="square" rtlCol="0">
            <a:spAutoFit/>
          </a:bodyPr>
          <a:lstStyle/>
          <a:p>
            <a:r>
              <a:rPr lang="en-US" dirty="0"/>
              <a:t>Unit Dashboard</a:t>
            </a:r>
          </a:p>
        </p:txBody>
      </p:sp>
      <p:pic>
        <p:nvPicPr>
          <p:cNvPr id="5" name="Picture 4">
            <a:extLst>
              <a:ext uri="{FF2B5EF4-FFF2-40B4-BE49-F238E27FC236}">
                <a16:creationId xmlns:a16="http://schemas.microsoft.com/office/drawing/2014/main" id="{6D9A2454-9C0F-EC53-BFB9-7AAE796550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2321" y="1258873"/>
            <a:ext cx="7848657" cy="3857653"/>
          </a:xfrm>
          <a:prstGeom prst="rect">
            <a:avLst/>
          </a:prstGeom>
        </p:spPr>
      </p:pic>
      <p:sp>
        <p:nvSpPr>
          <p:cNvPr id="6" name="TextBox 5">
            <a:extLst>
              <a:ext uri="{FF2B5EF4-FFF2-40B4-BE49-F238E27FC236}">
                <a16:creationId xmlns:a16="http://schemas.microsoft.com/office/drawing/2014/main" id="{100A6F97-C25B-1236-6B73-751C09E5DC30}"/>
              </a:ext>
            </a:extLst>
          </p:cNvPr>
          <p:cNvSpPr txBox="1"/>
          <p:nvPr/>
        </p:nvSpPr>
        <p:spPr>
          <a:xfrm>
            <a:off x="8585200" y="1949450"/>
            <a:ext cx="3232150" cy="2862322"/>
          </a:xfrm>
          <a:prstGeom prst="rect">
            <a:avLst/>
          </a:prstGeom>
          <a:noFill/>
        </p:spPr>
        <p:txBody>
          <a:bodyPr wrap="square" rtlCol="0">
            <a:spAutoFit/>
          </a:bodyPr>
          <a:lstStyle/>
          <a:p>
            <a:r>
              <a:rPr lang="en-US" dirty="0"/>
              <a:t>This information comes from taking attendance by your Roundtable Commissioner team at the completion of Roundtable.</a:t>
            </a:r>
          </a:p>
          <a:p>
            <a:endParaRPr lang="en-US" dirty="0"/>
          </a:p>
          <a:p>
            <a:r>
              <a:rPr lang="en-US" dirty="0"/>
              <a:t>The Roundtable Planning calendar is current calendar year only so 2024 events won’t post until Jan 2024</a:t>
            </a:r>
          </a:p>
        </p:txBody>
      </p:sp>
      <p:sp>
        <p:nvSpPr>
          <p:cNvPr id="8" name="TextBox 7">
            <a:extLst>
              <a:ext uri="{FF2B5EF4-FFF2-40B4-BE49-F238E27FC236}">
                <a16:creationId xmlns:a16="http://schemas.microsoft.com/office/drawing/2014/main" id="{C125B0B1-B676-8F37-97C7-30B12D7FB6F9}"/>
              </a:ext>
            </a:extLst>
          </p:cNvPr>
          <p:cNvSpPr txBox="1"/>
          <p:nvPr/>
        </p:nvSpPr>
        <p:spPr>
          <a:xfrm>
            <a:off x="1435100" y="5483937"/>
            <a:ext cx="9156700" cy="646331"/>
          </a:xfrm>
          <a:prstGeom prst="rect">
            <a:avLst/>
          </a:prstGeom>
          <a:solidFill>
            <a:schemeClr val="bg1">
              <a:lumMod val="85000"/>
            </a:schemeClr>
          </a:solidFill>
        </p:spPr>
        <p:txBody>
          <a:bodyPr wrap="square">
            <a:spAutoFit/>
          </a:bodyPr>
          <a:lstStyle/>
          <a:p>
            <a:r>
              <a:rPr lang="en-US" dirty="0"/>
              <a:t>*Note there is not a report to reflect “Whom by name” attended only that someone from the unit did attend. This makes Adult leadership position training awards more difficult to manage.</a:t>
            </a:r>
          </a:p>
        </p:txBody>
      </p:sp>
    </p:spTree>
    <p:extLst>
      <p:ext uri="{BB962C8B-B14F-4D97-AF65-F5344CB8AC3E}">
        <p14:creationId xmlns:p14="http://schemas.microsoft.com/office/powerpoint/2010/main" val="1358107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D597D7-0A17-0FF2-7813-63B942200028}"/>
              </a:ext>
            </a:extLst>
          </p:cNvPr>
          <p:cNvPicPr>
            <a:picLocks noChangeAspect="1"/>
          </p:cNvPicPr>
          <p:nvPr/>
        </p:nvPicPr>
        <p:blipFill>
          <a:blip r:embed="rId2"/>
          <a:stretch>
            <a:fillRect/>
          </a:stretch>
        </p:blipFill>
        <p:spPr>
          <a:xfrm>
            <a:off x="9213940" y="116298"/>
            <a:ext cx="2896004" cy="419158"/>
          </a:xfrm>
          <a:prstGeom prst="rect">
            <a:avLst/>
          </a:prstGeom>
        </p:spPr>
      </p:pic>
      <p:sp>
        <p:nvSpPr>
          <p:cNvPr id="3" name="TextBox 2">
            <a:extLst>
              <a:ext uri="{FF2B5EF4-FFF2-40B4-BE49-F238E27FC236}">
                <a16:creationId xmlns:a16="http://schemas.microsoft.com/office/drawing/2014/main" id="{0EE864FE-9EC5-B011-5782-2B85DBD1397A}"/>
              </a:ext>
            </a:extLst>
          </p:cNvPr>
          <p:cNvSpPr txBox="1"/>
          <p:nvPr/>
        </p:nvSpPr>
        <p:spPr>
          <a:xfrm>
            <a:off x="9309073" y="535456"/>
            <a:ext cx="1962164" cy="369332"/>
          </a:xfrm>
          <a:prstGeom prst="rect">
            <a:avLst/>
          </a:prstGeom>
          <a:noFill/>
        </p:spPr>
        <p:txBody>
          <a:bodyPr wrap="square" rtlCol="0">
            <a:spAutoFit/>
          </a:bodyPr>
          <a:lstStyle/>
          <a:p>
            <a:r>
              <a:rPr lang="en-US" dirty="0"/>
              <a:t>Unit Dashboard</a:t>
            </a:r>
          </a:p>
        </p:txBody>
      </p:sp>
      <p:pic>
        <p:nvPicPr>
          <p:cNvPr id="5" name="Picture 4">
            <a:extLst>
              <a:ext uri="{FF2B5EF4-FFF2-40B4-BE49-F238E27FC236}">
                <a16:creationId xmlns:a16="http://schemas.microsoft.com/office/drawing/2014/main" id="{A04BE5BD-4432-B029-9426-7E8915E6E5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2658" y="325877"/>
            <a:ext cx="7867708" cy="5638841"/>
          </a:xfrm>
          <a:prstGeom prst="rect">
            <a:avLst/>
          </a:prstGeom>
        </p:spPr>
      </p:pic>
      <p:sp>
        <p:nvSpPr>
          <p:cNvPr id="6" name="TextBox 5">
            <a:extLst>
              <a:ext uri="{FF2B5EF4-FFF2-40B4-BE49-F238E27FC236}">
                <a16:creationId xmlns:a16="http://schemas.microsoft.com/office/drawing/2014/main" id="{BD3458AC-B92E-FEA6-6E34-F6C8396E1BBD}"/>
              </a:ext>
            </a:extLst>
          </p:cNvPr>
          <p:cNvSpPr txBox="1"/>
          <p:nvPr/>
        </p:nvSpPr>
        <p:spPr>
          <a:xfrm>
            <a:off x="8585200" y="1949450"/>
            <a:ext cx="3232150" cy="3416320"/>
          </a:xfrm>
          <a:prstGeom prst="rect">
            <a:avLst/>
          </a:prstGeom>
          <a:noFill/>
        </p:spPr>
        <p:txBody>
          <a:bodyPr wrap="square" rtlCol="0">
            <a:spAutoFit/>
          </a:bodyPr>
          <a:lstStyle/>
          <a:p>
            <a:r>
              <a:rPr lang="en-US" dirty="0"/>
              <a:t>This information comes from the Registrar report at the council level. As youth and adult applications are accepted this will change.</a:t>
            </a:r>
          </a:p>
          <a:p>
            <a:endParaRPr lang="en-US" dirty="0"/>
          </a:p>
          <a:p>
            <a:endParaRPr lang="en-US" dirty="0"/>
          </a:p>
          <a:p>
            <a:endParaRPr lang="en-US" dirty="0"/>
          </a:p>
          <a:p>
            <a:r>
              <a:rPr lang="en-US" dirty="0"/>
              <a:t>Program updates come from what is recorded in </a:t>
            </a:r>
            <a:r>
              <a:rPr lang="en-US" dirty="0" err="1"/>
              <a:t>Scoutbook</a:t>
            </a:r>
            <a:r>
              <a:rPr lang="en-US" dirty="0"/>
              <a:t> after replication to Internet Advancement. </a:t>
            </a:r>
          </a:p>
        </p:txBody>
      </p:sp>
    </p:spTree>
    <p:extLst>
      <p:ext uri="{BB962C8B-B14F-4D97-AF65-F5344CB8AC3E}">
        <p14:creationId xmlns:p14="http://schemas.microsoft.com/office/powerpoint/2010/main" val="1192649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D597D7-0A17-0FF2-7813-63B942200028}"/>
              </a:ext>
            </a:extLst>
          </p:cNvPr>
          <p:cNvPicPr>
            <a:picLocks noChangeAspect="1"/>
          </p:cNvPicPr>
          <p:nvPr/>
        </p:nvPicPr>
        <p:blipFill>
          <a:blip r:embed="rId2"/>
          <a:stretch>
            <a:fillRect/>
          </a:stretch>
        </p:blipFill>
        <p:spPr>
          <a:xfrm>
            <a:off x="9213940" y="116298"/>
            <a:ext cx="2896004" cy="419158"/>
          </a:xfrm>
          <a:prstGeom prst="rect">
            <a:avLst/>
          </a:prstGeom>
        </p:spPr>
      </p:pic>
      <p:sp>
        <p:nvSpPr>
          <p:cNvPr id="3" name="TextBox 2">
            <a:extLst>
              <a:ext uri="{FF2B5EF4-FFF2-40B4-BE49-F238E27FC236}">
                <a16:creationId xmlns:a16="http://schemas.microsoft.com/office/drawing/2014/main" id="{0EE864FE-9EC5-B011-5782-2B85DBD1397A}"/>
              </a:ext>
            </a:extLst>
          </p:cNvPr>
          <p:cNvSpPr txBox="1"/>
          <p:nvPr/>
        </p:nvSpPr>
        <p:spPr>
          <a:xfrm>
            <a:off x="9309073" y="535456"/>
            <a:ext cx="1962164" cy="369332"/>
          </a:xfrm>
          <a:prstGeom prst="rect">
            <a:avLst/>
          </a:prstGeom>
          <a:noFill/>
        </p:spPr>
        <p:txBody>
          <a:bodyPr wrap="square" rtlCol="0">
            <a:spAutoFit/>
          </a:bodyPr>
          <a:lstStyle/>
          <a:p>
            <a:r>
              <a:rPr lang="en-US" dirty="0"/>
              <a:t>Unit Dashboard</a:t>
            </a:r>
          </a:p>
        </p:txBody>
      </p:sp>
      <p:pic>
        <p:nvPicPr>
          <p:cNvPr id="6" name="Picture 5">
            <a:extLst>
              <a:ext uri="{FF2B5EF4-FFF2-40B4-BE49-F238E27FC236}">
                <a16:creationId xmlns:a16="http://schemas.microsoft.com/office/drawing/2014/main" id="{3AA4C51E-8C1E-0F7C-4AF5-655DB98489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2884" y="720122"/>
            <a:ext cx="7762932" cy="5410240"/>
          </a:xfrm>
          <a:prstGeom prst="rect">
            <a:avLst/>
          </a:prstGeom>
        </p:spPr>
      </p:pic>
      <p:sp>
        <p:nvSpPr>
          <p:cNvPr id="7" name="TextBox 6">
            <a:extLst>
              <a:ext uri="{FF2B5EF4-FFF2-40B4-BE49-F238E27FC236}">
                <a16:creationId xmlns:a16="http://schemas.microsoft.com/office/drawing/2014/main" id="{C3EFE63A-E081-9CED-9781-FE251F63C953}"/>
              </a:ext>
            </a:extLst>
          </p:cNvPr>
          <p:cNvSpPr txBox="1"/>
          <p:nvPr/>
        </p:nvSpPr>
        <p:spPr>
          <a:xfrm>
            <a:off x="8585200" y="1949450"/>
            <a:ext cx="3232150" cy="2308324"/>
          </a:xfrm>
          <a:prstGeom prst="rect">
            <a:avLst/>
          </a:prstGeom>
          <a:noFill/>
        </p:spPr>
        <p:txBody>
          <a:bodyPr wrap="square" rtlCol="0">
            <a:spAutoFit/>
          </a:bodyPr>
          <a:lstStyle/>
          <a:p>
            <a:r>
              <a:rPr lang="en-US" dirty="0"/>
              <a:t>This information comes from taking attendance in of an event within the new calendar within internet advancement.</a:t>
            </a:r>
          </a:p>
          <a:p>
            <a:endParaRPr lang="en-US" dirty="0"/>
          </a:p>
          <a:p>
            <a:r>
              <a:rPr lang="en-US" dirty="0"/>
              <a:t>As of 1 Nov the </a:t>
            </a:r>
            <a:r>
              <a:rPr lang="en-US" dirty="0" err="1"/>
              <a:t>Scoutbook</a:t>
            </a:r>
            <a:r>
              <a:rPr lang="en-US" dirty="0"/>
              <a:t> Calendar will be read from the Internet Advancement Calendar</a:t>
            </a:r>
          </a:p>
        </p:txBody>
      </p:sp>
    </p:spTree>
    <p:extLst>
      <p:ext uri="{BB962C8B-B14F-4D97-AF65-F5344CB8AC3E}">
        <p14:creationId xmlns:p14="http://schemas.microsoft.com/office/powerpoint/2010/main" val="1404909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79AA12-7ADD-F377-49AC-64C45C88A9E8}"/>
              </a:ext>
            </a:extLst>
          </p:cNvPr>
          <p:cNvPicPr>
            <a:picLocks noChangeAspect="1"/>
          </p:cNvPicPr>
          <p:nvPr/>
        </p:nvPicPr>
        <p:blipFill>
          <a:blip r:embed="rId2"/>
          <a:stretch>
            <a:fillRect/>
          </a:stretch>
        </p:blipFill>
        <p:spPr>
          <a:xfrm>
            <a:off x="9213940" y="116298"/>
            <a:ext cx="2896004" cy="419158"/>
          </a:xfrm>
          <a:prstGeom prst="rect">
            <a:avLst/>
          </a:prstGeom>
        </p:spPr>
      </p:pic>
      <p:sp>
        <p:nvSpPr>
          <p:cNvPr id="5" name="TextBox 4">
            <a:extLst>
              <a:ext uri="{FF2B5EF4-FFF2-40B4-BE49-F238E27FC236}">
                <a16:creationId xmlns:a16="http://schemas.microsoft.com/office/drawing/2014/main" id="{B9A7B08A-41AD-678A-395B-AA9FB18271D9}"/>
              </a:ext>
            </a:extLst>
          </p:cNvPr>
          <p:cNvSpPr txBox="1"/>
          <p:nvPr/>
        </p:nvSpPr>
        <p:spPr>
          <a:xfrm>
            <a:off x="9805481" y="535456"/>
            <a:ext cx="1465756" cy="369332"/>
          </a:xfrm>
          <a:prstGeom prst="rect">
            <a:avLst/>
          </a:prstGeom>
          <a:noFill/>
        </p:spPr>
        <p:txBody>
          <a:bodyPr wrap="square" rtlCol="0">
            <a:spAutoFit/>
          </a:bodyPr>
          <a:lstStyle/>
          <a:p>
            <a:r>
              <a:rPr lang="en-US" dirty="0"/>
              <a:t>Roster Tab</a:t>
            </a:r>
          </a:p>
        </p:txBody>
      </p:sp>
      <p:pic>
        <p:nvPicPr>
          <p:cNvPr id="3" name="Picture 2">
            <a:extLst>
              <a:ext uri="{FF2B5EF4-FFF2-40B4-BE49-F238E27FC236}">
                <a16:creationId xmlns:a16="http://schemas.microsoft.com/office/drawing/2014/main" id="{30EBF30F-B139-F46D-E11D-C875968C80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3262"/>
            <a:ext cx="2410091" cy="6861262"/>
          </a:xfrm>
          <a:prstGeom prst="rect">
            <a:avLst/>
          </a:prstGeom>
        </p:spPr>
      </p:pic>
      <p:sp>
        <p:nvSpPr>
          <p:cNvPr id="6" name="TextBox 5">
            <a:extLst>
              <a:ext uri="{FF2B5EF4-FFF2-40B4-BE49-F238E27FC236}">
                <a16:creationId xmlns:a16="http://schemas.microsoft.com/office/drawing/2014/main" id="{07FF7231-7070-29C0-43C9-B89043E87222}"/>
              </a:ext>
            </a:extLst>
          </p:cNvPr>
          <p:cNvSpPr txBox="1"/>
          <p:nvPr/>
        </p:nvSpPr>
        <p:spPr>
          <a:xfrm>
            <a:off x="4337050" y="1667292"/>
            <a:ext cx="4800600" cy="4247317"/>
          </a:xfrm>
          <a:prstGeom prst="rect">
            <a:avLst/>
          </a:prstGeom>
          <a:noFill/>
        </p:spPr>
        <p:txBody>
          <a:bodyPr wrap="square" rtlCol="0">
            <a:spAutoFit/>
          </a:bodyPr>
          <a:lstStyle/>
          <a:p>
            <a:r>
              <a:rPr lang="en-US" dirty="0"/>
              <a:t>Search Members</a:t>
            </a:r>
          </a:p>
          <a:p>
            <a:endParaRPr lang="en-US" dirty="0"/>
          </a:p>
          <a:p>
            <a:r>
              <a:rPr lang="en-US" dirty="0"/>
              <a:t>Transfer Youth</a:t>
            </a:r>
          </a:p>
          <a:p>
            <a:endParaRPr lang="en-US" dirty="0"/>
          </a:p>
          <a:p>
            <a:r>
              <a:rPr lang="en-US" dirty="0"/>
              <a:t>Send an email</a:t>
            </a:r>
          </a:p>
          <a:p>
            <a:endParaRPr lang="en-US" dirty="0"/>
          </a:p>
          <a:p>
            <a:r>
              <a:rPr lang="en-US" dirty="0"/>
              <a:t>Print </a:t>
            </a:r>
          </a:p>
          <a:p>
            <a:r>
              <a:rPr lang="en-US" dirty="0"/>
              <a:t>	Membership Cards</a:t>
            </a:r>
          </a:p>
          <a:p>
            <a:r>
              <a:rPr lang="en-US" dirty="0"/>
              <a:t>	Eagle Extension Reports</a:t>
            </a:r>
          </a:p>
          <a:p>
            <a:r>
              <a:rPr lang="en-US" dirty="0"/>
              <a:t>	Youth Age Report</a:t>
            </a:r>
          </a:p>
          <a:p>
            <a:r>
              <a:rPr lang="en-US" dirty="0"/>
              <a:t>	Unit Advancement Details Report</a:t>
            </a:r>
          </a:p>
          <a:p>
            <a:endParaRPr lang="en-US" dirty="0"/>
          </a:p>
          <a:p>
            <a:r>
              <a:rPr lang="en-US" dirty="0"/>
              <a:t>Edit Profile</a:t>
            </a:r>
          </a:p>
          <a:p>
            <a:endParaRPr lang="en-US" dirty="0"/>
          </a:p>
          <a:p>
            <a:r>
              <a:rPr lang="en-US" dirty="0"/>
              <a:t>Export Members</a:t>
            </a:r>
          </a:p>
        </p:txBody>
      </p:sp>
      <p:sp>
        <p:nvSpPr>
          <p:cNvPr id="7" name="Rectangle 6">
            <a:extLst>
              <a:ext uri="{FF2B5EF4-FFF2-40B4-BE49-F238E27FC236}">
                <a16:creationId xmlns:a16="http://schemas.microsoft.com/office/drawing/2014/main" id="{3CC5AFB4-D95B-C014-D85E-CE2F2D9B6BF3}"/>
              </a:ext>
            </a:extLst>
          </p:cNvPr>
          <p:cNvSpPr/>
          <p:nvPr/>
        </p:nvSpPr>
        <p:spPr>
          <a:xfrm>
            <a:off x="5035550" y="4521200"/>
            <a:ext cx="223331" cy="1968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6837636-AD30-B113-641D-065578401682}"/>
              </a:ext>
            </a:extLst>
          </p:cNvPr>
          <p:cNvSpPr/>
          <p:nvPr/>
        </p:nvSpPr>
        <p:spPr>
          <a:xfrm>
            <a:off x="4095750" y="2317750"/>
            <a:ext cx="223331" cy="1968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FA77E3C-A294-D85E-2BE8-97C8560389AC}"/>
              </a:ext>
            </a:extLst>
          </p:cNvPr>
          <p:cNvSpPr/>
          <p:nvPr/>
        </p:nvSpPr>
        <p:spPr>
          <a:xfrm>
            <a:off x="4113719" y="2870200"/>
            <a:ext cx="223331" cy="1968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14C084D-9F3F-0664-A9E9-4FFB595F8608}"/>
              </a:ext>
            </a:extLst>
          </p:cNvPr>
          <p:cNvSpPr/>
          <p:nvPr/>
        </p:nvSpPr>
        <p:spPr>
          <a:xfrm>
            <a:off x="4090481" y="5080000"/>
            <a:ext cx="223331" cy="1968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3748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3EEF26-E2B0-E312-A660-1C1BCF30922E}"/>
              </a:ext>
            </a:extLst>
          </p:cNvPr>
          <p:cNvPicPr>
            <a:picLocks noChangeAspect="1"/>
          </p:cNvPicPr>
          <p:nvPr/>
        </p:nvPicPr>
        <p:blipFill>
          <a:blip r:embed="rId2"/>
          <a:stretch>
            <a:fillRect/>
          </a:stretch>
        </p:blipFill>
        <p:spPr>
          <a:xfrm>
            <a:off x="9184757" y="57628"/>
            <a:ext cx="2896004" cy="419158"/>
          </a:xfrm>
          <a:prstGeom prst="rect">
            <a:avLst/>
          </a:prstGeom>
        </p:spPr>
      </p:pic>
      <p:sp>
        <p:nvSpPr>
          <p:cNvPr id="3" name="TextBox 2">
            <a:extLst>
              <a:ext uri="{FF2B5EF4-FFF2-40B4-BE49-F238E27FC236}">
                <a16:creationId xmlns:a16="http://schemas.microsoft.com/office/drawing/2014/main" id="{709E937A-1AC3-4B09-06EA-6DE071E58A51}"/>
              </a:ext>
            </a:extLst>
          </p:cNvPr>
          <p:cNvSpPr txBox="1"/>
          <p:nvPr/>
        </p:nvSpPr>
        <p:spPr>
          <a:xfrm>
            <a:off x="9776298" y="476786"/>
            <a:ext cx="1465756" cy="369332"/>
          </a:xfrm>
          <a:prstGeom prst="rect">
            <a:avLst/>
          </a:prstGeom>
          <a:noFill/>
        </p:spPr>
        <p:txBody>
          <a:bodyPr wrap="square" rtlCol="0">
            <a:spAutoFit/>
          </a:bodyPr>
          <a:lstStyle/>
          <a:p>
            <a:r>
              <a:rPr lang="en-US" dirty="0"/>
              <a:t>Roster Tab</a:t>
            </a:r>
          </a:p>
        </p:txBody>
      </p:sp>
      <p:pic>
        <p:nvPicPr>
          <p:cNvPr id="11" name="Picture 10">
            <a:extLst>
              <a:ext uri="{FF2B5EF4-FFF2-40B4-BE49-F238E27FC236}">
                <a16:creationId xmlns:a16="http://schemas.microsoft.com/office/drawing/2014/main" id="{42847BA1-8AB3-FC13-A60C-D02B1F1AED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945" y="106342"/>
            <a:ext cx="9016949" cy="6389708"/>
          </a:xfrm>
          <a:prstGeom prst="rect">
            <a:avLst/>
          </a:prstGeom>
        </p:spPr>
      </p:pic>
    </p:spTree>
    <p:extLst>
      <p:ext uri="{BB962C8B-B14F-4D97-AF65-F5344CB8AC3E}">
        <p14:creationId xmlns:p14="http://schemas.microsoft.com/office/powerpoint/2010/main" val="34002808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1C2AA5-309E-CF3D-6F53-8278CAD87889}"/>
              </a:ext>
            </a:extLst>
          </p:cNvPr>
          <p:cNvPicPr>
            <a:picLocks noChangeAspect="1"/>
          </p:cNvPicPr>
          <p:nvPr/>
        </p:nvPicPr>
        <p:blipFill>
          <a:blip r:embed="rId2"/>
          <a:stretch>
            <a:fillRect/>
          </a:stretch>
        </p:blipFill>
        <p:spPr>
          <a:xfrm>
            <a:off x="507659" y="558476"/>
            <a:ext cx="8764223" cy="2219635"/>
          </a:xfrm>
          <a:prstGeom prst="rect">
            <a:avLst/>
          </a:prstGeom>
        </p:spPr>
      </p:pic>
      <p:pic>
        <p:nvPicPr>
          <p:cNvPr id="5" name="Picture 4">
            <a:extLst>
              <a:ext uri="{FF2B5EF4-FFF2-40B4-BE49-F238E27FC236}">
                <a16:creationId xmlns:a16="http://schemas.microsoft.com/office/drawing/2014/main" id="{DE07F8E0-6F1A-36E9-0F3A-156C418B7172}"/>
              </a:ext>
            </a:extLst>
          </p:cNvPr>
          <p:cNvPicPr>
            <a:picLocks noChangeAspect="1"/>
          </p:cNvPicPr>
          <p:nvPr/>
        </p:nvPicPr>
        <p:blipFill>
          <a:blip r:embed="rId3"/>
          <a:stretch>
            <a:fillRect/>
          </a:stretch>
        </p:blipFill>
        <p:spPr>
          <a:xfrm>
            <a:off x="2453190" y="3429000"/>
            <a:ext cx="8764223" cy="2286319"/>
          </a:xfrm>
          <a:prstGeom prst="rect">
            <a:avLst/>
          </a:prstGeom>
        </p:spPr>
      </p:pic>
      <p:cxnSp>
        <p:nvCxnSpPr>
          <p:cNvPr id="7" name="Straight Arrow Connector 6">
            <a:extLst>
              <a:ext uri="{FF2B5EF4-FFF2-40B4-BE49-F238E27FC236}">
                <a16:creationId xmlns:a16="http://schemas.microsoft.com/office/drawing/2014/main" id="{B13D414F-EFFA-4680-F829-A105BF120220}"/>
              </a:ext>
            </a:extLst>
          </p:cNvPr>
          <p:cNvCxnSpPr/>
          <p:nvPr/>
        </p:nvCxnSpPr>
        <p:spPr>
          <a:xfrm flipV="1">
            <a:off x="817123" y="2558374"/>
            <a:ext cx="0" cy="389107"/>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7BC64B8-00E8-BA70-07E7-FEB474585F9C}"/>
              </a:ext>
            </a:extLst>
          </p:cNvPr>
          <p:cNvCxnSpPr>
            <a:cxnSpLocks/>
          </p:cNvCxnSpPr>
          <p:nvPr/>
        </p:nvCxnSpPr>
        <p:spPr>
          <a:xfrm flipV="1">
            <a:off x="2033081" y="4747416"/>
            <a:ext cx="420109" cy="320695"/>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0B778E1-E90F-83AC-40BB-0ED915B77C05}"/>
              </a:ext>
            </a:extLst>
          </p:cNvPr>
          <p:cNvCxnSpPr>
            <a:cxnSpLocks/>
          </p:cNvCxnSpPr>
          <p:nvPr/>
        </p:nvCxnSpPr>
        <p:spPr>
          <a:xfrm>
            <a:off x="2033081" y="5068111"/>
            <a:ext cx="504416" cy="273170"/>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9223D4C-7303-5E4F-7D3F-67C8906C97C9}"/>
              </a:ext>
            </a:extLst>
          </p:cNvPr>
          <p:cNvPicPr>
            <a:picLocks noChangeAspect="1"/>
          </p:cNvPicPr>
          <p:nvPr/>
        </p:nvPicPr>
        <p:blipFill>
          <a:blip r:embed="rId4"/>
          <a:stretch>
            <a:fillRect/>
          </a:stretch>
        </p:blipFill>
        <p:spPr>
          <a:xfrm>
            <a:off x="9295996" y="0"/>
            <a:ext cx="2896004" cy="419158"/>
          </a:xfrm>
          <a:prstGeom prst="rect">
            <a:avLst/>
          </a:prstGeom>
        </p:spPr>
      </p:pic>
      <p:sp>
        <p:nvSpPr>
          <p:cNvPr id="15" name="TextBox 14">
            <a:extLst>
              <a:ext uri="{FF2B5EF4-FFF2-40B4-BE49-F238E27FC236}">
                <a16:creationId xmlns:a16="http://schemas.microsoft.com/office/drawing/2014/main" id="{71DB042E-3BE4-083B-B3D0-769B38CDCE21}"/>
              </a:ext>
            </a:extLst>
          </p:cNvPr>
          <p:cNvSpPr txBox="1"/>
          <p:nvPr/>
        </p:nvSpPr>
        <p:spPr>
          <a:xfrm>
            <a:off x="9887537" y="419158"/>
            <a:ext cx="1465756" cy="369332"/>
          </a:xfrm>
          <a:prstGeom prst="rect">
            <a:avLst/>
          </a:prstGeom>
          <a:noFill/>
        </p:spPr>
        <p:txBody>
          <a:bodyPr wrap="square" rtlCol="0">
            <a:spAutoFit/>
          </a:bodyPr>
          <a:lstStyle/>
          <a:p>
            <a:r>
              <a:rPr lang="en-US" dirty="0"/>
              <a:t>Roster Tab</a:t>
            </a:r>
          </a:p>
        </p:txBody>
      </p:sp>
      <p:sp>
        <p:nvSpPr>
          <p:cNvPr id="16" name="Rectangle 15">
            <a:extLst>
              <a:ext uri="{FF2B5EF4-FFF2-40B4-BE49-F238E27FC236}">
                <a16:creationId xmlns:a16="http://schemas.microsoft.com/office/drawing/2014/main" id="{5389C0FA-36CD-291A-F763-EACF80363040}"/>
              </a:ext>
            </a:extLst>
          </p:cNvPr>
          <p:cNvSpPr/>
          <p:nvPr/>
        </p:nvSpPr>
        <p:spPr>
          <a:xfrm>
            <a:off x="311285" y="1673589"/>
            <a:ext cx="1167319" cy="953311"/>
          </a:xfrm>
          <a:prstGeom prst="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579DF35-F0F0-B2BA-AC86-1A8F7147016F}"/>
              </a:ext>
            </a:extLst>
          </p:cNvPr>
          <p:cNvSpPr/>
          <p:nvPr/>
        </p:nvSpPr>
        <p:spPr>
          <a:xfrm>
            <a:off x="2344366" y="4007635"/>
            <a:ext cx="797668" cy="1624680"/>
          </a:xfrm>
          <a:prstGeom prst="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3253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C263A1-21D7-3DD1-11C4-BEB7556B2126}"/>
              </a:ext>
            </a:extLst>
          </p:cNvPr>
          <p:cNvPicPr>
            <a:picLocks noChangeAspect="1"/>
          </p:cNvPicPr>
          <p:nvPr/>
        </p:nvPicPr>
        <p:blipFill>
          <a:blip r:embed="rId2"/>
          <a:stretch>
            <a:fillRect/>
          </a:stretch>
        </p:blipFill>
        <p:spPr>
          <a:xfrm>
            <a:off x="758758" y="1798419"/>
            <a:ext cx="9717931" cy="4875189"/>
          </a:xfrm>
          <a:prstGeom prst="rect">
            <a:avLst/>
          </a:prstGeom>
        </p:spPr>
      </p:pic>
      <p:pic>
        <p:nvPicPr>
          <p:cNvPr id="4" name="Picture 3">
            <a:extLst>
              <a:ext uri="{FF2B5EF4-FFF2-40B4-BE49-F238E27FC236}">
                <a16:creationId xmlns:a16="http://schemas.microsoft.com/office/drawing/2014/main" id="{65F7FF63-FA39-2B8F-2C97-3B9DBB74787B}"/>
              </a:ext>
            </a:extLst>
          </p:cNvPr>
          <p:cNvPicPr>
            <a:picLocks noChangeAspect="1"/>
          </p:cNvPicPr>
          <p:nvPr/>
        </p:nvPicPr>
        <p:blipFill>
          <a:blip r:embed="rId3"/>
          <a:stretch>
            <a:fillRect/>
          </a:stretch>
        </p:blipFill>
        <p:spPr>
          <a:xfrm>
            <a:off x="9155575" y="118757"/>
            <a:ext cx="2896004" cy="419158"/>
          </a:xfrm>
          <a:prstGeom prst="rect">
            <a:avLst/>
          </a:prstGeom>
        </p:spPr>
      </p:pic>
      <p:sp>
        <p:nvSpPr>
          <p:cNvPr id="5" name="TextBox 4">
            <a:extLst>
              <a:ext uri="{FF2B5EF4-FFF2-40B4-BE49-F238E27FC236}">
                <a16:creationId xmlns:a16="http://schemas.microsoft.com/office/drawing/2014/main" id="{24002E64-242D-10BC-BB93-DBFB3E173BD4}"/>
              </a:ext>
            </a:extLst>
          </p:cNvPr>
          <p:cNvSpPr txBox="1"/>
          <p:nvPr/>
        </p:nvSpPr>
        <p:spPr>
          <a:xfrm>
            <a:off x="9747116" y="537915"/>
            <a:ext cx="1465756" cy="369332"/>
          </a:xfrm>
          <a:prstGeom prst="rect">
            <a:avLst/>
          </a:prstGeom>
          <a:noFill/>
        </p:spPr>
        <p:txBody>
          <a:bodyPr wrap="square" rtlCol="0">
            <a:spAutoFit/>
          </a:bodyPr>
          <a:lstStyle/>
          <a:p>
            <a:r>
              <a:rPr lang="en-US" dirty="0"/>
              <a:t>Roster Tab</a:t>
            </a:r>
          </a:p>
        </p:txBody>
      </p:sp>
      <p:pic>
        <p:nvPicPr>
          <p:cNvPr id="6" name="Picture 5">
            <a:extLst>
              <a:ext uri="{FF2B5EF4-FFF2-40B4-BE49-F238E27FC236}">
                <a16:creationId xmlns:a16="http://schemas.microsoft.com/office/drawing/2014/main" id="{2FF48D2F-C52C-BD87-3E95-D98495AB8FA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62654" y="969979"/>
            <a:ext cx="8764223" cy="552294"/>
          </a:xfrm>
          <a:prstGeom prst="rect">
            <a:avLst/>
          </a:prstGeom>
        </p:spPr>
      </p:pic>
      <p:sp>
        <p:nvSpPr>
          <p:cNvPr id="7" name="Rectangle 6">
            <a:extLst>
              <a:ext uri="{FF2B5EF4-FFF2-40B4-BE49-F238E27FC236}">
                <a16:creationId xmlns:a16="http://schemas.microsoft.com/office/drawing/2014/main" id="{6D250D3E-4E1A-736E-F352-3A4252DF188E}"/>
              </a:ext>
            </a:extLst>
          </p:cNvPr>
          <p:cNvSpPr/>
          <p:nvPr/>
        </p:nvSpPr>
        <p:spPr>
          <a:xfrm>
            <a:off x="3093396" y="769470"/>
            <a:ext cx="1167319" cy="953311"/>
          </a:xfrm>
          <a:prstGeom prst="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9993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0E59DB-A8A7-5A70-55AC-D6914D940904}"/>
              </a:ext>
            </a:extLst>
          </p:cNvPr>
          <p:cNvPicPr>
            <a:picLocks noChangeAspect="1"/>
          </p:cNvPicPr>
          <p:nvPr/>
        </p:nvPicPr>
        <p:blipFill>
          <a:blip r:embed="rId2"/>
          <a:stretch>
            <a:fillRect/>
          </a:stretch>
        </p:blipFill>
        <p:spPr>
          <a:xfrm>
            <a:off x="9126391" y="96842"/>
            <a:ext cx="2896004" cy="419158"/>
          </a:xfrm>
          <a:prstGeom prst="rect">
            <a:avLst/>
          </a:prstGeom>
        </p:spPr>
      </p:pic>
      <p:sp>
        <p:nvSpPr>
          <p:cNvPr id="3" name="TextBox 2">
            <a:extLst>
              <a:ext uri="{FF2B5EF4-FFF2-40B4-BE49-F238E27FC236}">
                <a16:creationId xmlns:a16="http://schemas.microsoft.com/office/drawing/2014/main" id="{7D567428-0608-A6DF-75FF-380B5EF11883}"/>
              </a:ext>
            </a:extLst>
          </p:cNvPr>
          <p:cNvSpPr txBox="1"/>
          <p:nvPr/>
        </p:nvSpPr>
        <p:spPr>
          <a:xfrm>
            <a:off x="9717932" y="516000"/>
            <a:ext cx="1465756" cy="369332"/>
          </a:xfrm>
          <a:prstGeom prst="rect">
            <a:avLst/>
          </a:prstGeom>
          <a:noFill/>
        </p:spPr>
        <p:txBody>
          <a:bodyPr wrap="square" rtlCol="0">
            <a:spAutoFit/>
          </a:bodyPr>
          <a:lstStyle/>
          <a:p>
            <a:r>
              <a:rPr lang="en-US" dirty="0"/>
              <a:t>Roster Tab</a:t>
            </a:r>
          </a:p>
        </p:txBody>
      </p:sp>
      <p:pic>
        <p:nvPicPr>
          <p:cNvPr id="5" name="Picture 4">
            <a:extLst>
              <a:ext uri="{FF2B5EF4-FFF2-40B4-BE49-F238E27FC236}">
                <a16:creationId xmlns:a16="http://schemas.microsoft.com/office/drawing/2014/main" id="{8C9E0FF9-4B9D-32B7-1414-E0B15CEBA3FB}"/>
              </a:ext>
            </a:extLst>
          </p:cNvPr>
          <p:cNvPicPr>
            <a:picLocks noChangeAspect="1"/>
          </p:cNvPicPr>
          <p:nvPr/>
        </p:nvPicPr>
        <p:blipFill>
          <a:blip r:embed="rId3"/>
          <a:stretch>
            <a:fillRect/>
          </a:stretch>
        </p:blipFill>
        <p:spPr>
          <a:xfrm>
            <a:off x="4307667" y="2522727"/>
            <a:ext cx="3829584" cy="2610214"/>
          </a:xfrm>
          <a:prstGeom prst="rect">
            <a:avLst/>
          </a:prstGeom>
        </p:spPr>
      </p:pic>
      <p:pic>
        <p:nvPicPr>
          <p:cNvPr id="9" name="Picture 8">
            <a:extLst>
              <a:ext uri="{FF2B5EF4-FFF2-40B4-BE49-F238E27FC236}">
                <a16:creationId xmlns:a16="http://schemas.microsoft.com/office/drawing/2014/main" id="{DB2F4EBD-7266-74A0-8459-7C526A7ACEB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62654" y="969979"/>
            <a:ext cx="8764223" cy="552294"/>
          </a:xfrm>
          <a:prstGeom prst="rect">
            <a:avLst/>
          </a:prstGeom>
        </p:spPr>
      </p:pic>
      <p:sp>
        <p:nvSpPr>
          <p:cNvPr id="10" name="Rectangle 9">
            <a:extLst>
              <a:ext uri="{FF2B5EF4-FFF2-40B4-BE49-F238E27FC236}">
                <a16:creationId xmlns:a16="http://schemas.microsoft.com/office/drawing/2014/main" id="{9AB18955-C782-C6C8-0529-A3C2A3CA6A85}"/>
              </a:ext>
            </a:extLst>
          </p:cNvPr>
          <p:cNvSpPr/>
          <p:nvPr/>
        </p:nvSpPr>
        <p:spPr>
          <a:xfrm>
            <a:off x="4202349" y="758757"/>
            <a:ext cx="1167319" cy="953311"/>
          </a:xfrm>
          <a:prstGeom prst="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8915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3AB4FD-32C9-D53E-85F4-B542CC699F0A}"/>
              </a:ext>
            </a:extLst>
          </p:cNvPr>
          <p:cNvPicPr>
            <a:picLocks noChangeAspect="1"/>
          </p:cNvPicPr>
          <p:nvPr/>
        </p:nvPicPr>
        <p:blipFill>
          <a:blip r:embed="rId2"/>
          <a:stretch>
            <a:fillRect/>
          </a:stretch>
        </p:blipFill>
        <p:spPr>
          <a:xfrm>
            <a:off x="86722" y="306421"/>
            <a:ext cx="4562108" cy="5787957"/>
          </a:xfrm>
          <a:prstGeom prst="rect">
            <a:avLst/>
          </a:prstGeom>
        </p:spPr>
      </p:pic>
      <p:pic>
        <p:nvPicPr>
          <p:cNvPr id="4" name="Picture 3">
            <a:extLst>
              <a:ext uri="{FF2B5EF4-FFF2-40B4-BE49-F238E27FC236}">
                <a16:creationId xmlns:a16="http://schemas.microsoft.com/office/drawing/2014/main" id="{27428BA0-DB46-F1EB-05B5-6A4510101DFE}"/>
              </a:ext>
            </a:extLst>
          </p:cNvPr>
          <p:cNvPicPr>
            <a:picLocks noChangeAspect="1"/>
          </p:cNvPicPr>
          <p:nvPr/>
        </p:nvPicPr>
        <p:blipFill>
          <a:blip r:embed="rId3"/>
          <a:stretch>
            <a:fillRect/>
          </a:stretch>
        </p:blipFill>
        <p:spPr>
          <a:xfrm>
            <a:off x="9126391" y="96842"/>
            <a:ext cx="2896004" cy="419158"/>
          </a:xfrm>
          <a:prstGeom prst="rect">
            <a:avLst/>
          </a:prstGeom>
        </p:spPr>
      </p:pic>
      <p:sp>
        <p:nvSpPr>
          <p:cNvPr id="5" name="TextBox 4">
            <a:extLst>
              <a:ext uri="{FF2B5EF4-FFF2-40B4-BE49-F238E27FC236}">
                <a16:creationId xmlns:a16="http://schemas.microsoft.com/office/drawing/2014/main" id="{C3610613-1ABF-F63A-0FB4-2BF650676373}"/>
              </a:ext>
            </a:extLst>
          </p:cNvPr>
          <p:cNvSpPr txBox="1"/>
          <p:nvPr/>
        </p:nvSpPr>
        <p:spPr>
          <a:xfrm>
            <a:off x="9717932" y="516000"/>
            <a:ext cx="1465756" cy="369332"/>
          </a:xfrm>
          <a:prstGeom prst="rect">
            <a:avLst/>
          </a:prstGeom>
          <a:noFill/>
        </p:spPr>
        <p:txBody>
          <a:bodyPr wrap="square" rtlCol="0">
            <a:spAutoFit/>
          </a:bodyPr>
          <a:lstStyle/>
          <a:p>
            <a:r>
              <a:rPr lang="en-US" dirty="0"/>
              <a:t>Roster Tab</a:t>
            </a:r>
          </a:p>
        </p:txBody>
      </p:sp>
      <p:pic>
        <p:nvPicPr>
          <p:cNvPr id="6" name="Picture 5">
            <a:extLst>
              <a:ext uri="{FF2B5EF4-FFF2-40B4-BE49-F238E27FC236}">
                <a16:creationId xmlns:a16="http://schemas.microsoft.com/office/drawing/2014/main" id="{473BF7D5-DE68-8664-F432-0719FA85E5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48830" y="808616"/>
            <a:ext cx="7373565" cy="2530910"/>
          </a:xfrm>
          <a:prstGeom prst="rect">
            <a:avLst/>
          </a:prstGeom>
        </p:spPr>
      </p:pic>
      <p:cxnSp>
        <p:nvCxnSpPr>
          <p:cNvPr id="10" name="Straight Arrow Connector 9">
            <a:extLst>
              <a:ext uri="{FF2B5EF4-FFF2-40B4-BE49-F238E27FC236}">
                <a16:creationId xmlns:a16="http://schemas.microsoft.com/office/drawing/2014/main" id="{1FDC4C8C-D04C-1344-9F86-5A4DC3C67D55}"/>
              </a:ext>
            </a:extLst>
          </p:cNvPr>
          <p:cNvCxnSpPr>
            <a:cxnSpLocks/>
          </p:cNvCxnSpPr>
          <p:nvPr/>
        </p:nvCxnSpPr>
        <p:spPr>
          <a:xfrm flipV="1">
            <a:off x="8335612" y="3187734"/>
            <a:ext cx="505838" cy="6614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DAE708E-03E0-3D25-B8FD-74D65F340BC1}"/>
              </a:ext>
            </a:extLst>
          </p:cNvPr>
          <p:cNvSpPr txBox="1"/>
          <p:nvPr/>
        </p:nvSpPr>
        <p:spPr>
          <a:xfrm>
            <a:off x="5554494" y="4542817"/>
            <a:ext cx="4854102" cy="369332"/>
          </a:xfrm>
          <a:prstGeom prst="rect">
            <a:avLst/>
          </a:prstGeom>
          <a:noFill/>
        </p:spPr>
        <p:txBody>
          <a:bodyPr wrap="square" rtlCol="0">
            <a:spAutoFit/>
          </a:bodyPr>
          <a:lstStyle/>
          <a:p>
            <a:r>
              <a:rPr lang="en-US" dirty="0"/>
              <a:t>Creates what’s called a Person Report</a:t>
            </a:r>
          </a:p>
        </p:txBody>
      </p:sp>
      <p:sp>
        <p:nvSpPr>
          <p:cNvPr id="13" name="TextBox 12">
            <a:extLst>
              <a:ext uri="{FF2B5EF4-FFF2-40B4-BE49-F238E27FC236}">
                <a16:creationId xmlns:a16="http://schemas.microsoft.com/office/drawing/2014/main" id="{AC199106-B42A-21E8-067C-80C9B5A763D8}"/>
              </a:ext>
            </a:extLst>
          </p:cNvPr>
          <p:cNvSpPr txBox="1"/>
          <p:nvPr/>
        </p:nvSpPr>
        <p:spPr>
          <a:xfrm>
            <a:off x="5554494" y="4912149"/>
            <a:ext cx="4854102" cy="369332"/>
          </a:xfrm>
          <a:prstGeom prst="rect">
            <a:avLst/>
          </a:prstGeom>
          <a:noFill/>
        </p:spPr>
        <p:txBody>
          <a:bodyPr wrap="square" rtlCol="0">
            <a:spAutoFit/>
          </a:bodyPr>
          <a:lstStyle/>
          <a:p>
            <a:r>
              <a:rPr lang="en-US" dirty="0"/>
              <a:t>This is a Youth</a:t>
            </a:r>
          </a:p>
        </p:txBody>
      </p:sp>
    </p:spTree>
    <p:extLst>
      <p:ext uri="{BB962C8B-B14F-4D97-AF65-F5344CB8AC3E}">
        <p14:creationId xmlns:p14="http://schemas.microsoft.com/office/powerpoint/2010/main" val="1020763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EC0ECB-96B1-7782-1BFC-55DCF64F0143}"/>
              </a:ext>
            </a:extLst>
          </p:cNvPr>
          <p:cNvPicPr>
            <a:picLocks noChangeAspect="1"/>
          </p:cNvPicPr>
          <p:nvPr/>
        </p:nvPicPr>
        <p:blipFill>
          <a:blip r:embed="rId2"/>
          <a:stretch>
            <a:fillRect/>
          </a:stretch>
        </p:blipFill>
        <p:spPr>
          <a:xfrm>
            <a:off x="0" y="0"/>
            <a:ext cx="4684059" cy="6858000"/>
          </a:xfrm>
          <a:prstGeom prst="rect">
            <a:avLst/>
          </a:prstGeom>
        </p:spPr>
      </p:pic>
      <p:pic>
        <p:nvPicPr>
          <p:cNvPr id="5" name="Picture 4">
            <a:extLst>
              <a:ext uri="{FF2B5EF4-FFF2-40B4-BE49-F238E27FC236}">
                <a16:creationId xmlns:a16="http://schemas.microsoft.com/office/drawing/2014/main" id="{206F0A00-5EA0-B215-AEA1-F5CCA6E5D2E0}"/>
              </a:ext>
            </a:extLst>
          </p:cNvPr>
          <p:cNvPicPr>
            <a:picLocks noChangeAspect="1"/>
          </p:cNvPicPr>
          <p:nvPr/>
        </p:nvPicPr>
        <p:blipFill>
          <a:blip r:embed="rId3"/>
          <a:stretch>
            <a:fillRect/>
          </a:stretch>
        </p:blipFill>
        <p:spPr>
          <a:xfrm>
            <a:off x="5043752" y="0"/>
            <a:ext cx="5669643" cy="6858000"/>
          </a:xfrm>
          <a:prstGeom prst="rect">
            <a:avLst/>
          </a:prstGeom>
        </p:spPr>
      </p:pic>
      <p:sp>
        <p:nvSpPr>
          <p:cNvPr id="6" name="Rectangle 5">
            <a:extLst>
              <a:ext uri="{FF2B5EF4-FFF2-40B4-BE49-F238E27FC236}">
                <a16:creationId xmlns:a16="http://schemas.microsoft.com/office/drawing/2014/main" id="{3E7B4AFE-DC51-6A0D-360E-673B7518D2D6}"/>
              </a:ext>
            </a:extLst>
          </p:cNvPr>
          <p:cNvSpPr/>
          <p:nvPr/>
        </p:nvSpPr>
        <p:spPr>
          <a:xfrm>
            <a:off x="4928681" y="185810"/>
            <a:ext cx="5499370" cy="2372564"/>
          </a:xfrm>
          <a:prstGeom prst="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96390A0-2B2A-3566-B516-7DD8BE78BD5C}"/>
              </a:ext>
            </a:extLst>
          </p:cNvPr>
          <p:cNvSpPr txBox="1"/>
          <p:nvPr/>
        </p:nvSpPr>
        <p:spPr>
          <a:xfrm>
            <a:off x="10574393" y="2110902"/>
            <a:ext cx="1256529" cy="646331"/>
          </a:xfrm>
          <a:prstGeom prst="rect">
            <a:avLst/>
          </a:prstGeom>
          <a:noFill/>
        </p:spPr>
        <p:txBody>
          <a:bodyPr wrap="square" rtlCol="0">
            <a:spAutoFit/>
          </a:bodyPr>
          <a:lstStyle/>
          <a:p>
            <a:r>
              <a:rPr lang="en-US" dirty="0"/>
              <a:t>Leadership</a:t>
            </a:r>
          </a:p>
          <a:p>
            <a:r>
              <a:rPr lang="en-US" dirty="0"/>
              <a:t>Awards</a:t>
            </a:r>
          </a:p>
        </p:txBody>
      </p:sp>
      <p:pic>
        <p:nvPicPr>
          <p:cNvPr id="8" name="Picture 7">
            <a:extLst>
              <a:ext uri="{FF2B5EF4-FFF2-40B4-BE49-F238E27FC236}">
                <a16:creationId xmlns:a16="http://schemas.microsoft.com/office/drawing/2014/main" id="{33E56820-ACD7-7087-570E-AD2ABD65FFF0}"/>
              </a:ext>
            </a:extLst>
          </p:cNvPr>
          <p:cNvPicPr>
            <a:picLocks noChangeAspect="1"/>
          </p:cNvPicPr>
          <p:nvPr/>
        </p:nvPicPr>
        <p:blipFill>
          <a:blip r:embed="rId4"/>
          <a:stretch>
            <a:fillRect/>
          </a:stretch>
        </p:blipFill>
        <p:spPr>
          <a:xfrm>
            <a:off x="9126391" y="96842"/>
            <a:ext cx="2896004" cy="419158"/>
          </a:xfrm>
          <a:prstGeom prst="rect">
            <a:avLst/>
          </a:prstGeom>
        </p:spPr>
      </p:pic>
      <p:sp>
        <p:nvSpPr>
          <p:cNvPr id="9" name="TextBox 8">
            <a:extLst>
              <a:ext uri="{FF2B5EF4-FFF2-40B4-BE49-F238E27FC236}">
                <a16:creationId xmlns:a16="http://schemas.microsoft.com/office/drawing/2014/main" id="{94F6236D-7549-9439-9050-8767B5BD427E}"/>
              </a:ext>
            </a:extLst>
          </p:cNvPr>
          <p:cNvSpPr txBox="1"/>
          <p:nvPr/>
        </p:nvSpPr>
        <p:spPr>
          <a:xfrm>
            <a:off x="9717932" y="516000"/>
            <a:ext cx="1465756" cy="369332"/>
          </a:xfrm>
          <a:prstGeom prst="rect">
            <a:avLst/>
          </a:prstGeom>
          <a:noFill/>
        </p:spPr>
        <p:txBody>
          <a:bodyPr wrap="square" rtlCol="0">
            <a:spAutoFit/>
          </a:bodyPr>
          <a:lstStyle/>
          <a:p>
            <a:r>
              <a:rPr lang="en-US" dirty="0"/>
              <a:t>Roster Tab</a:t>
            </a:r>
          </a:p>
        </p:txBody>
      </p:sp>
      <p:sp>
        <p:nvSpPr>
          <p:cNvPr id="10" name="TextBox 9">
            <a:extLst>
              <a:ext uri="{FF2B5EF4-FFF2-40B4-BE49-F238E27FC236}">
                <a16:creationId xmlns:a16="http://schemas.microsoft.com/office/drawing/2014/main" id="{1BDBB04F-2FD1-50E1-CC9F-5AD2D32D6EE7}"/>
              </a:ext>
            </a:extLst>
          </p:cNvPr>
          <p:cNvSpPr txBox="1"/>
          <p:nvPr/>
        </p:nvSpPr>
        <p:spPr>
          <a:xfrm>
            <a:off x="9829298" y="3976461"/>
            <a:ext cx="2193097" cy="369332"/>
          </a:xfrm>
          <a:prstGeom prst="rect">
            <a:avLst/>
          </a:prstGeom>
          <a:noFill/>
        </p:spPr>
        <p:txBody>
          <a:bodyPr wrap="square" rtlCol="0">
            <a:spAutoFit/>
          </a:bodyPr>
          <a:lstStyle/>
          <a:p>
            <a:r>
              <a:rPr lang="en-US" dirty="0"/>
              <a:t>This is an adult page</a:t>
            </a:r>
          </a:p>
        </p:txBody>
      </p:sp>
    </p:spTree>
    <p:extLst>
      <p:ext uri="{BB962C8B-B14F-4D97-AF65-F5344CB8AC3E}">
        <p14:creationId xmlns:p14="http://schemas.microsoft.com/office/powerpoint/2010/main" val="2507315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B2A2BD-BE04-7753-2599-41EABE8EAD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84832" y="814336"/>
            <a:ext cx="8764223" cy="552294"/>
          </a:xfrm>
          <a:prstGeom prst="rect">
            <a:avLst/>
          </a:prstGeom>
        </p:spPr>
      </p:pic>
      <p:sp>
        <p:nvSpPr>
          <p:cNvPr id="3" name="Rectangle 2">
            <a:extLst>
              <a:ext uri="{FF2B5EF4-FFF2-40B4-BE49-F238E27FC236}">
                <a16:creationId xmlns:a16="http://schemas.microsoft.com/office/drawing/2014/main" id="{370F872E-9B84-A0AE-2FAB-144C08B44479}"/>
              </a:ext>
            </a:extLst>
          </p:cNvPr>
          <p:cNvSpPr/>
          <p:nvPr/>
        </p:nvSpPr>
        <p:spPr>
          <a:xfrm>
            <a:off x="6313250" y="661480"/>
            <a:ext cx="1167319" cy="953311"/>
          </a:xfrm>
          <a:prstGeom prst="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16B3D36-EA6F-E9DF-F012-C7F28FCEBD64}"/>
              </a:ext>
            </a:extLst>
          </p:cNvPr>
          <p:cNvPicPr>
            <a:picLocks noChangeAspect="1"/>
          </p:cNvPicPr>
          <p:nvPr/>
        </p:nvPicPr>
        <p:blipFill>
          <a:blip r:embed="rId3"/>
          <a:stretch>
            <a:fillRect/>
          </a:stretch>
        </p:blipFill>
        <p:spPr>
          <a:xfrm>
            <a:off x="477687" y="1614791"/>
            <a:ext cx="5618313" cy="4777477"/>
          </a:xfrm>
          <a:prstGeom prst="rect">
            <a:avLst/>
          </a:prstGeom>
        </p:spPr>
      </p:pic>
      <p:pic>
        <p:nvPicPr>
          <p:cNvPr id="7" name="Picture 6">
            <a:extLst>
              <a:ext uri="{FF2B5EF4-FFF2-40B4-BE49-F238E27FC236}">
                <a16:creationId xmlns:a16="http://schemas.microsoft.com/office/drawing/2014/main" id="{0B9CACDA-93AB-C35C-22B6-DE0ED220560D}"/>
              </a:ext>
            </a:extLst>
          </p:cNvPr>
          <p:cNvPicPr>
            <a:picLocks noChangeAspect="1"/>
          </p:cNvPicPr>
          <p:nvPr/>
        </p:nvPicPr>
        <p:blipFill>
          <a:blip r:embed="rId4"/>
          <a:stretch>
            <a:fillRect/>
          </a:stretch>
        </p:blipFill>
        <p:spPr>
          <a:xfrm>
            <a:off x="6225702" y="1575767"/>
            <a:ext cx="5039215" cy="1829959"/>
          </a:xfrm>
          <a:prstGeom prst="rect">
            <a:avLst/>
          </a:prstGeom>
        </p:spPr>
      </p:pic>
      <p:pic>
        <p:nvPicPr>
          <p:cNvPr id="9" name="Picture 8">
            <a:extLst>
              <a:ext uri="{FF2B5EF4-FFF2-40B4-BE49-F238E27FC236}">
                <a16:creationId xmlns:a16="http://schemas.microsoft.com/office/drawing/2014/main" id="{89725D55-1F85-1BEA-853E-97CCFCFC8D34}"/>
              </a:ext>
            </a:extLst>
          </p:cNvPr>
          <p:cNvPicPr>
            <a:picLocks noChangeAspect="1"/>
          </p:cNvPicPr>
          <p:nvPr/>
        </p:nvPicPr>
        <p:blipFill>
          <a:blip r:embed="rId5"/>
          <a:stretch>
            <a:fillRect/>
          </a:stretch>
        </p:blipFill>
        <p:spPr>
          <a:xfrm>
            <a:off x="6313250" y="3261760"/>
            <a:ext cx="5263958" cy="3340588"/>
          </a:xfrm>
          <a:prstGeom prst="rect">
            <a:avLst/>
          </a:prstGeom>
        </p:spPr>
      </p:pic>
      <p:pic>
        <p:nvPicPr>
          <p:cNvPr id="10" name="Picture 9">
            <a:extLst>
              <a:ext uri="{FF2B5EF4-FFF2-40B4-BE49-F238E27FC236}">
                <a16:creationId xmlns:a16="http://schemas.microsoft.com/office/drawing/2014/main" id="{886042AA-5C14-7642-0DCC-0C6BD289A568}"/>
              </a:ext>
            </a:extLst>
          </p:cNvPr>
          <p:cNvPicPr>
            <a:picLocks noChangeAspect="1"/>
          </p:cNvPicPr>
          <p:nvPr/>
        </p:nvPicPr>
        <p:blipFill>
          <a:blip r:embed="rId6"/>
          <a:stretch>
            <a:fillRect/>
          </a:stretch>
        </p:blipFill>
        <p:spPr>
          <a:xfrm>
            <a:off x="9126391" y="96842"/>
            <a:ext cx="2896004" cy="419158"/>
          </a:xfrm>
          <a:prstGeom prst="rect">
            <a:avLst/>
          </a:prstGeom>
        </p:spPr>
      </p:pic>
      <p:sp>
        <p:nvSpPr>
          <p:cNvPr id="11" name="TextBox 10">
            <a:extLst>
              <a:ext uri="{FF2B5EF4-FFF2-40B4-BE49-F238E27FC236}">
                <a16:creationId xmlns:a16="http://schemas.microsoft.com/office/drawing/2014/main" id="{9C78039F-2401-23B9-A2BA-38EE6C6C032F}"/>
              </a:ext>
            </a:extLst>
          </p:cNvPr>
          <p:cNvSpPr txBox="1"/>
          <p:nvPr/>
        </p:nvSpPr>
        <p:spPr>
          <a:xfrm>
            <a:off x="9717932" y="516000"/>
            <a:ext cx="1465756" cy="369332"/>
          </a:xfrm>
          <a:prstGeom prst="rect">
            <a:avLst/>
          </a:prstGeom>
          <a:noFill/>
        </p:spPr>
        <p:txBody>
          <a:bodyPr wrap="square" rtlCol="0">
            <a:spAutoFit/>
          </a:bodyPr>
          <a:lstStyle/>
          <a:p>
            <a:r>
              <a:rPr lang="en-US" dirty="0"/>
              <a:t>Roster Tab</a:t>
            </a:r>
          </a:p>
        </p:txBody>
      </p:sp>
    </p:spTree>
    <p:extLst>
      <p:ext uri="{BB962C8B-B14F-4D97-AF65-F5344CB8AC3E}">
        <p14:creationId xmlns:p14="http://schemas.microsoft.com/office/powerpoint/2010/main" val="8189821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894764-AC3D-DFF9-B0E5-213D1C48EFAF}"/>
              </a:ext>
            </a:extLst>
          </p:cNvPr>
          <p:cNvPicPr>
            <a:picLocks noChangeAspect="1"/>
          </p:cNvPicPr>
          <p:nvPr/>
        </p:nvPicPr>
        <p:blipFill>
          <a:blip r:embed="rId2"/>
          <a:stretch>
            <a:fillRect/>
          </a:stretch>
        </p:blipFill>
        <p:spPr>
          <a:xfrm>
            <a:off x="535022" y="2363267"/>
            <a:ext cx="10807430" cy="1294887"/>
          </a:xfrm>
          <a:prstGeom prst="rect">
            <a:avLst/>
          </a:prstGeom>
        </p:spPr>
      </p:pic>
      <p:pic>
        <p:nvPicPr>
          <p:cNvPr id="4" name="Picture 3">
            <a:extLst>
              <a:ext uri="{FF2B5EF4-FFF2-40B4-BE49-F238E27FC236}">
                <a16:creationId xmlns:a16="http://schemas.microsoft.com/office/drawing/2014/main" id="{41D0EDA0-3086-6CFC-65E1-169671029320}"/>
              </a:ext>
            </a:extLst>
          </p:cNvPr>
          <p:cNvPicPr>
            <a:picLocks noChangeAspect="1"/>
          </p:cNvPicPr>
          <p:nvPr/>
        </p:nvPicPr>
        <p:blipFill>
          <a:blip r:embed="rId3"/>
          <a:stretch>
            <a:fillRect/>
          </a:stretch>
        </p:blipFill>
        <p:spPr>
          <a:xfrm>
            <a:off x="9126391" y="96842"/>
            <a:ext cx="2896004" cy="419158"/>
          </a:xfrm>
          <a:prstGeom prst="rect">
            <a:avLst/>
          </a:prstGeom>
        </p:spPr>
      </p:pic>
      <p:sp>
        <p:nvSpPr>
          <p:cNvPr id="5" name="TextBox 4">
            <a:extLst>
              <a:ext uri="{FF2B5EF4-FFF2-40B4-BE49-F238E27FC236}">
                <a16:creationId xmlns:a16="http://schemas.microsoft.com/office/drawing/2014/main" id="{9926A3F0-F853-B94A-27B1-2FEDA2E3AA01}"/>
              </a:ext>
            </a:extLst>
          </p:cNvPr>
          <p:cNvSpPr txBox="1"/>
          <p:nvPr/>
        </p:nvSpPr>
        <p:spPr>
          <a:xfrm>
            <a:off x="9717932" y="516000"/>
            <a:ext cx="1465756" cy="369332"/>
          </a:xfrm>
          <a:prstGeom prst="rect">
            <a:avLst/>
          </a:prstGeom>
          <a:noFill/>
        </p:spPr>
        <p:txBody>
          <a:bodyPr wrap="square" rtlCol="0">
            <a:spAutoFit/>
          </a:bodyPr>
          <a:lstStyle/>
          <a:p>
            <a:r>
              <a:rPr lang="en-US" dirty="0"/>
              <a:t>Roster Tab</a:t>
            </a:r>
          </a:p>
        </p:txBody>
      </p:sp>
      <p:pic>
        <p:nvPicPr>
          <p:cNvPr id="6" name="Picture 5">
            <a:extLst>
              <a:ext uri="{FF2B5EF4-FFF2-40B4-BE49-F238E27FC236}">
                <a16:creationId xmlns:a16="http://schemas.microsoft.com/office/drawing/2014/main" id="{BE32FC00-D0EF-F9BA-F8A0-B7B8A119A49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16695" y="882210"/>
            <a:ext cx="8764223" cy="552294"/>
          </a:xfrm>
          <a:prstGeom prst="rect">
            <a:avLst/>
          </a:prstGeom>
        </p:spPr>
      </p:pic>
      <p:sp>
        <p:nvSpPr>
          <p:cNvPr id="7" name="Rectangle 6">
            <a:extLst>
              <a:ext uri="{FF2B5EF4-FFF2-40B4-BE49-F238E27FC236}">
                <a16:creationId xmlns:a16="http://schemas.microsoft.com/office/drawing/2014/main" id="{A2AF99E3-50B6-7069-775B-D5E3D73EA461}"/>
              </a:ext>
            </a:extLst>
          </p:cNvPr>
          <p:cNvSpPr/>
          <p:nvPr/>
        </p:nvSpPr>
        <p:spPr>
          <a:xfrm>
            <a:off x="7959072" y="700666"/>
            <a:ext cx="1167319" cy="953311"/>
          </a:xfrm>
          <a:prstGeom prst="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3825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A3CEEB-B2E7-6581-916D-0815C46A1611}"/>
              </a:ext>
            </a:extLst>
          </p:cNvPr>
          <p:cNvPicPr>
            <a:picLocks noChangeAspect="1"/>
          </p:cNvPicPr>
          <p:nvPr/>
        </p:nvPicPr>
        <p:blipFill>
          <a:blip r:embed="rId2"/>
          <a:stretch>
            <a:fillRect/>
          </a:stretch>
        </p:blipFill>
        <p:spPr>
          <a:xfrm>
            <a:off x="9213940" y="116298"/>
            <a:ext cx="2896004" cy="419158"/>
          </a:xfrm>
          <a:prstGeom prst="rect">
            <a:avLst/>
          </a:prstGeom>
        </p:spPr>
      </p:pic>
      <p:sp>
        <p:nvSpPr>
          <p:cNvPr id="3" name="TextBox 2">
            <a:extLst>
              <a:ext uri="{FF2B5EF4-FFF2-40B4-BE49-F238E27FC236}">
                <a16:creationId xmlns:a16="http://schemas.microsoft.com/office/drawing/2014/main" id="{88F4DAFE-1B66-98F7-8312-5E91467DE250}"/>
              </a:ext>
            </a:extLst>
          </p:cNvPr>
          <p:cNvSpPr txBox="1"/>
          <p:nvPr/>
        </p:nvSpPr>
        <p:spPr>
          <a:xfrm>
            <a:off x="9805481" y="535456"/>
            <a:ext cx="1824544" cy="369332"/>
          </a:xfrm>
          <a:prstGeom prst="rect">
            <a:avLst/>
          </a:prstGeom>
          <a:noFill/>
        </p:spPr>
        <p:txBody>
          <a:bodyPr wrap="square" rtlCol="0">
            <a:spAutoFit/>
          </a:bodyPr>
          <a:lstStyle/>
          <a:p>
            <a:r>
              <a:rPr lang="en-US" dirty="0"/>
              <a:t>Transfer in Tab</a:t>
            </a:r>
          </a:p>
        </p:txBody>
      </p:sp>
      <p:pic>
        <p:nvPicPr>
          <p:cNvPr id="6" name="Picture 5">
            <a:extLst>
              <a:ext uri="{FF2B5EF4-FFF2-40B4-BE49-F238E27FC236}">
                <a16:creationId xmlns:a16="http://schemas.microsoft.com/office/drawing/2014/main" id="{20DBD0F4-4D21-B0CE-41FC-E397F3D0F1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395" y="0"/>
            <a:ext cx="2351645" cy="6858000"/>
          </a:xfrm>
          <a:prstGeom prst="rect">
            <a:avLst/>
          </a:prstGeom>
        </p:spPr>
      </p:pic>
    </p:spTree>
    <p:extLst>
      <p:ext uri="{BB962C8B-B14F-4D97-AF65-F5344CB8AC3E}">
        <p14:creationId xmlns:p14="http://schemas.microsoft.com/office/powerpoint/2010/main" val="2653161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B59080-0E19-91EF-D2CB-6AED65C9D4CA}"/>
              </a:ext>
            </a:extLst>
          </p:cNvPr>
          <p:cNvPicPr>
            <a:picLocks noChangeAspect="1"/>
          </p:cNvPicPr>
          <p:nvPr/>
        </p:nvPicPr>
        <p:blipFill>
          <a:blip r:embed="rId2"/>
          <a:stretch>
            <a:fillRect/>
          </a:stretch>
        </p:blipFill>
        <p:spPr>
          <a:xfrm>
            <a:off x="9213940" y="116298"/>
            <a:ext cx="2896004" cy="419158"/>
          </a:xfrm>
          <a:prstGeom prst="rect">
            <a:avLst/>
          </a:prstGeom>
        </p:spPr>
      </p:pic>
      <p:sp>
        <p:nvSpPr>
          <p:cNvPr id="5" name="TextBox 4">
            <a:extLst>
              <a:ext uri="{FF2B5EF4-FFF2-40B4-BE49-F238E27FC236}">
                <a16:creationId xmlns:a16="http://schemas.microsoft.com/office/drawing/2014/main" id="{B3677721-89AE-1886-24BB-453623CADC65}"/>
              </a:ext>
            </a:extLst>
          </p:cNvPr>
          <p:cNvSpPr txBox="1"/>
          <p:nvPr/>
        </p:nvSpPr>
        <p:spPr>
          <a:xfrm>
            <a:off x="9805481" y="535456"/>
            <a:ext cx="1824544" cy="369332"/>
          </a:xfrm>
          <a:prstGeom prst="rect">
            <a:avLst/>
          </a:prstGeom>
          <a:noFill/>
        </p:spPr>
        <p:txBody>
          <a:bodyPr wrap="square" rtlCol="0">
            <a:spAutoFit/>
          </a:bodyPr>
          <a:lstStyle/>
          <a:p>
            <a:r>
              <a:rPr lang="en-US" dirty="0"/>
              <a:t>Transfer in Tab</a:t>
            </a:r>
          </a:p>
        </p:txBody>
      </p:sp>
      <p:pic>
        <p:nvPicPr>
          <p:cNvPr id="8" name="Picture 7">
            <a:extLst>
              <a:ext uri="{FF2B5EF4-FFF2-40B4-BE49-F238E27FC236}">
                <a16:creationId xmlns:a16="http://schemas.microsoft.com/office/drawing/2014/main" id="{570516A1-23F6-B5E1-B6A0-5A2F6F37D8F9}"/>
              </a:ext>
            </a:extLst>
          </p:cNvPr>
          <p:cNvPicPr>
            <a:picLocks noChangeAspect="1"/>
          </p:cNvPicPr>
          <p:nvPr/>
        </p:nvPicPr>
        <p:blipFill>
          <a:blip r:embed="rId3"/>
          <a:stretch>
            <a:fillRect/>
          </a:stretch>
        </p:blipFill>
        <p:spPr>
          <a:xfrm>
            <a:off x="546100" y="1281287"/>
            <a:ext cx="10271078" cy="5460415"/>
          </a:xfrm>
          <a:prstGeom prst="rect">
            <a:avLst/>
          </a:prstGeom>
        </p:spPr>
      </p:pic>
      <p:sp>
        <p:nvSpPr>
          <p:cNvPr id="9" name="Arrow: Left 8">
            <a:extLst>
              <a:ext uri="{FF2B5EF4-FFF2-40B4-BE49-F238E27FC236}">
                <a16:creationId xmlns:a16="http://schemas.microsoft.com/office/drawing/2014/main" id="{08B789C8-901E-3A79-0EDE-AC4C6A57320C}"/>
              </a:ext>
            </a:extLst>
          </p:cNvPr>
          <p:cNvSpPr/>
          <p:nvPr/>
        </p:nvSpPr>
        <p:spPr>
          <a:xfrm>
            <a:off x="7848600" y="6227294"/>
            <a:ext cx="825500" cy="1905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3D3797F-80EB-23EF-4BE6-4567E45F287F}"/>
              </a:ext>
            </a:extLst>
          </p:cNvPr>
          <p:cNvSpPr txBox="1"/>
          <p:nvPr/>
        </p:nvSpPr>
        <p:spPr>
          <a:xfrm>
            <a:off x="8805356" y="6137878"/>
            <a:ext cx="2694494" cy="369332"/>
          </a:xfrm>
          <a:prstGeom prst="rect">
            <a:avLst/>
          </a:prstGeom>
          <a:noFill/>
        </p:spPr>
        <p:txBody>
          <a:bodyPr wrap="square" rtlCol="0">
            <a:spAutoFit/>
          </a:bodyPr>
          <a:lstStyle/>
          <a:p>
            <a:r>
              <a:rPr lang="en-US" dirty="0"/>
              <a:t>Between 2 – 4 AM EST</a:t>
            </a:r>
          </a:p>
        </p:txBody>
      </p:sp>
    </p:spTree>
    <p:extLst>
      <p:ext uri="{BB962C8B-B14F-4D97-AF65-F5344CB8AC3E}">
        <p14:creationId xmlns:p14="http://schemas.microsoft.com/office/powerpoint/2010/main" val="2744178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B90D89-BE2B-9844-12E3-FBEB7D1B3065}"/>
              </a:ext>
            </a:extLst>
          </p:cNvPr>
          <p:cNvPicPr>
            <a:picLocks noChangeAspect="1"/>
          </p:cNvPicPr>
          <p:nvPr/>
        </p:nvPicPr>
        <p:blipFill>
          <a:blip r:embed="rId2"/>
          <a:stretch>
            <a:fillRect/>
          </a:stretch>
        </p:blipFill>
        <p:spPr>
          <a:xfrm>
            <a:off x="9213940" y="116298"/>
            <a:ext cx="2896004" cy="419158"/>
          </a:xfrm>
          <a:prstGeom prst="rect">
            <a:avLst/>
          </a:prstGeom>
        </p:spPr>
      </p:pic>
      <p:sp>
        <p:nvSpPr>
          <p:cNvPr id="5" name="TextBox 4">
            <a:extLst>
              <a:ext uri="{FF2B5EF4-FFF2-40B4-BE49-F238E27FC236}">
                <a16:creationId xmlns:a16="http://schemas.microsoft.com/office/drawing/2014/main" id="{E09A98E1-291E-6D86-EEB5-7D894D6E4971}"/>
              </a:ext>
            </a:extLst>
          </p:cNvPr>
          <p:cNvSpPr txBox="1"/>
          <p:nvPr/>
        </p:nvSpPr>
        <p:spPr>
          <a:xfrm>
            <a:off x="9453899" y="535456"/>
            <a:ext cx="2416085" cy="369332"/>
          </a:xfrm>
          <a:prstGeom prst="rect">
            <a:avLst/>
          </a:prstGeom>
          <a:noFill/>
        </p:spPr>
        <p:txBody>
          <a:bodyPr wrap="square" rtlCol="0">
            <a:spAutoFit/>
          </a:bodyPr>
          <a:lstStyle/>
          <a:p>
            <a:r>
              <a:rPr lang="en-US" dirty="0"/>
              <a:t>Position Manager Tab</a:t>
            </a:r>
          </a:p>
        </p:txBody>
      </p:sp>
      <p:pic>
        <p:nvPicPr>
          <p:cNvPr id="6" name="Picture 5">
            <a:extLst>
              <a:ext uri="{FF2B5EF4-FFF2-40B4-BE49-F238E27FC236}">
                <a16:creationId xmlns:a16="http://schemas.microsoft.com/office/drawing/2014/main" id="{505C6D56-D9CA-781A-C5F0-8DB19F22DC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2317750" cy="6798731"/>
          </a:xfrm>
          <a:prstGeom prst="rect">
            <a:avLst/>
          </a:prstGeom>
        </p:spPr>
      </p:pic>
      <p:sp>
        <p:nvSpPr>
          <p:cNvPr id="7" name="TextBox 6">
            <a:extLst>
              <a:ext uri="{FF2B5EF4-FFF2-40B4-BE49-F238E27FC236}">
                <a16:creationId xmlns:a16="http://schemas.microsoft.com/office/drawing/2014/main" id="{38359393-D8A9-EDE7-1D22-9150E4B191B1}"/>
              </a:ext>
            </a:extLst>
          </p:cNvPr>
          <p:cNvSpPr txBox="1"/>
          <p:nvPr/>
        </p:nvSpPr>
        <p:spPr>
          <a:xfrm>
            <a:off x="2514600" y="1032061"/>
            <a:ext cx="8972550" cy="338554"/>
          </a:xfrm>
          <a:prstGeom prst="rect">
            <a:avLst/>
          </a:prstGeom>
          <a:noFill/>
        </p:spPr>
        <p:txBody>
          <a:bodyPr wrap="square" rtlCol="0">
            <a:spAutoFit/>
          </a:bodyPr>
          <a:lstStyle/>
          <a:p>
            <a:r>
              <a:rPr lang="en-US" sz="1600" dirty="0"/>
              <a:t>Understanding the difference between a Registered Position vs a Functional Position as a Registrar sees it.</a:t>
            </a:r>
          </a:p>
        </p:txBody>
      </p:sp>
      <p:sp>
        <p:nvSpPr>
          <p:cNvPr id="8" name="TextBox 7">
            <a:extLst>
              <a:ext uri="{FF2B5EF4-FFF2-40B4-BE49-F238E27FC236}">
                <a16:creationId xmlns:a16="http://schemas.microsoft.com/office/drawing/2014/main" id="{D4F7870A-0571-B359-B36F-2E9CB5E21694}"/>
              </a:ext>
            </a:extLst>
          </p:cNvPr>
          <p:cNvSpPr txBox="1"/>
          <p:nvPr/>
        </p:nvSpPr>
        <p:spPr>
          <a:xfrm>
            <a:off x="2912858" y="1300270"/>
            <a:ext cx="8394700" cy="369332"/>
          </a:xfrm>
          <a:prstGeom prst="rect">
            <a:avLst/>
          </a:prstGeom>
          <a:noFill/>
        </p:spPr>
        <p:txBody>
          <a:bodyPr wrap="square" rtlCol="0">
            <a:spAutoFit/>
          </a:bodyPr>
          <a:lstStyle/>
          <a:p>
            <a:r>
              <a:rPr lang="en-US" dirty="0">
                <a:hlinkClick r:id="rId4"/>
              </a:rPr>
              <a:t>https://www.scouting.org/wp-content/uploads/2019/06/Registration-Guidebook.pdf</a:t>
            </a:r>
            <a:endParaRPr lang="en-US" dirty="0"/>
          </a:p>
        </p:txBody>
      </p:sp>
      <p:pic>
        <p:nvPicPr>
          <p:cNvPr id="10" name="Picture 9">
            <a:extLst>
              <a:ext uri="{FF2B5EF4-FFF2-40B4-BE49-F238E27FC236}">
                <a16:creationId xmlns:a16="http://schemas.microsoft.com/office/drawing/2014/main" id="{6CE4BDD5-7A20-B7C9-3F9B-EE796F9D0EBF}"/>
              </a:ext>
            </a:extLst>
          </p:cNvPr>
          <p:cNvPicPr>
            <a:picLocks noChangeAspect="1"/>
          </p:cNvPicPr>
          <p:nvPr/>
        </p:nvPicPr>
        <p:blipFill>
          <a:blip r:embed="rId5"/>
          <a:stretch>
            <a:fillRect/>
          </a:stretch>
        </p:blipFill>
        <p:spPr>
          <a:xfrm>
            <a:off x="2689387" y="1885584"/>
            <a:ext cx="7972554" cy="968380"/>
          </a:xfrm>
          <a:prstGeom prst="rect">
            <a:avLst/>
          </a:prstGeom>
        </p:spPr>
      </p:pic>
      <p:pic>
        <p:nvPicPr>
          <p:cNvPr id="12" name="Picture 11">
            <a:extLst>
              <a:ext uri="{FF2B5EF4-FFF2-40B4-BE49-F238E27FC236}">
                <a16:creationId xmlns:a16="http://schemas.microsoft.com/office/drawing/2014/main" id="{93A1BFFA-C6A3-EBC1-0C42-B9EC0BEE4972}"/>
              </a:ext>
            </a:extLst>
          </p:cNvPr>
          <p:cNvPicPr>
            <a:picLocks noChangeAspect="1"/>
          </p:cNvPicPr>
          <p:nvPr/>
        </p:nvPicPr>
        <p:blipFill>
          <a:blip r:embed="rId6"/>
          <a:stretch>
            <a:fillRect/>
          </a:stretch>
        </p:blipFill>
        <p:spPr>
          <a:xfrm>
            <a:off x="6730534" y="2254916"/>
            <a:ext cx="4616285" cy="1174084"/>
          </a:xfrm>
          <a:prstGeom prst="rect">
            <a:avLst/>
          </a:prstGeom>
        </p:spPr>
      </p:pic>
      <p:pic>
        <p:nvPicPr>
          <p:cNvPr id="14" name="Picture 13">
            <a:extLst>
              <a:ext uri="{FF2B5EF4-FFF2-40B4-BE49-F238E27FC236}">
                <a16:creationId xmlns:a16="http://schemas.microsoft.com/office/drawing/2014/main" id="{E490749C-DC4C-ADD8-74F9-44DC9B180736}"/>
              </a:ext>
            </a:extLst>
          </p:cNvPr>
          <p:cNvPicPr>
            <a:picLocks noChangeAspect="1"/>
          </p:cNvPicPr>
          <p:nvPr/>
        </p:nvPicPr>
        <p:blipFill>
          <a:blip r:embed="rId7"/>
          <a:stretch>
            <a:fillRect/>
          </a:stretch>
        </p:blipFill>
        <p:spPr>
          <a:xfrm>
            <a:off x="2794000" y="3847370"/>
            <a:ext cx="4316208" cy="968380"/>
          </a:xfrm>
          <a:prstGeom prst="rect">
            <a:avLst/>
          </a:prstGeom>
        </p:spPr>
      </p:pic>
      <p:pic>
        <p:nvPicPr>
          <p:cNvPr id="16" name="Picture 15">
            <a:extLst>
              <a:ext uri="{FF2B5EF4-FFF2-40B4-BE49-F238E27FC236}">
                <a16:creationId xmlns:a16="http://schemas.microsoft.com/office/drawing/2014/main" id="{8A27274F-815D-11CB-BE1D-3061015B8295}"/>
              </a:ext>
            </a:extLst>
          </p:cNvPr>
          <p:cNvPicPr>
            <a:picLocks noChangeAspect="1"/>
          </p:cNvPicPr>
          <p:nvPr/>
        </p:nvPicPr>
        <p:blipFill>
          <a:blip r:embed="rId8"/>
          <a:stretch>
            <a:fillRect/>
          </a:stretch>
        </p:blipFill>
        <p:spPr>
          <a:xfrm>
            <a:off x="6803488" y="3795128"/>
            <a:ext cx="3985055" cy="1393270"/>
          </a:xfrm>
          <a:prstGeom prst="rect">
            <a:avLst/>
          </a:prstGeom>
        </p:spPr>
      </p:pic>
      <p:pic>
        <p:nvPicPr>
          <p:cNvPr id="18" name="Picture 17">
            <a:extLst>
              <a:ext uri="{FF2B5EF4-FFF2-40B4-BE49-F238E27FC236}">
                <a16:creationId xmlns:a16="http://schemas.microsoft.com/office/drawing/2014/main" id="{FF8FC2DE-EAD7-A1F8-B81C-42015350F0B0}"/>
              </a:ext>
            </a:extLst>
          </p:cNvPr>
          <p:cNvPicPr>
            <a:picLocks noChangeAspect="1"/>
          </p:cNvPicPr>
          <p:nvPr/>
        </p:nvPicPr>
        <p:blipFill>
          <a:blip r:embed="rId9"/>
          <a:stretch>
            <a:fillRect/>
          </a:stretch>
        </p:blipFill>
        <p:spPr>
          <a:xfrm>
            <a:off x="2794000" y="5606768"/>
            <a:ext cx="4175138" cy="835027"/>
          </a:xfrm>
          <a:prstGeom prst="rect">
            <a:avLst/>
          </a:prstGeom>
        </p:spPr>
      </p:pic>
      <p:pic>
        <p:nvPicPr>
          <p:cNvPr id="20" name="Picture 19">
            <a:extLst>
              <a:ext uri="{FF2B5EF4-FFF2-40B4-BE49-F238E27FC236}">
                <a16:creationId xmlns:a16="http://schemas.microsoft.com/office/drawing/2014/main" id="{4A3DE6C6-3AAF-63DA-BD1D-4A8AA51B73EF}"/>
              </a:ext>
            </a:extLst>
          </p:cNvPr>
          <p:cNvPicPr>
            <a:picLocks noChangeAspect="1"/>
          </p:cNvPicPr>
          <p:nvPr/>
        </p:nvPicPr>
        <p:blipFill>
          <a:blip r:embed="rId10"/>
          <a:stretch>
            <a:fillRect/>
          </a:stretch>
        </p:blipFill>
        <p:spPr>
          <a:xfrm>
            <a:off x="6954488" y="5527388"/>
            <a:ext cx="2472074" cy="1180692"/>
          </a:xfrm>
          <a:prstGeom prst="rect">
            <a:avLst/>
          </a:prstGeom>
        </p:spPr>
      </p:pic>
      <p:pic>
        <p:nvPicPr>
          <p:cNvPr id="22" name="Picture 21" descr="A logo of a wolf&#10;&#10;Description automatically generated">
            <a:extLst>
              <a:ext uri="{FF2B5EF4-FFF2-40B4-BE49-F238E27FC236}">
                <a16:creationId xmlns:a16="http://schemas.microsoft.com/office/drawing/2014/main" id="{38697A11-4F83-6D83-5E98-B5090EA40F4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819113" y="1931616"/>
            <a:ext cx="974887" cy="971597"/>
          </a:xfrm>
          <a:prstGeom prst="rect">
            <a:avLst/>
          </a:prstGeom>
        </p:spPr>
      </p:pic>
      <p:pic>
        <p:nvPicPr>
          <p:cNvPr id="24" name="Picture 23" descr="A logo of a eagle with a flag and stars&#10;&#10;Description automatically generated">
            <a:extLst>
              <a:ext uri="{FF2B5EF4-FFF2-40B4-BE49-F238E27FC236}">
                <a16:creationId xmlns:a16="http://schemas.microsoft.com/office/drawing/2014/main" id="{1D85A933-7C13-3900-9EE8-BBC14BD3797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993900" y="3943692"/>
            <a:ext cx="800100" cy="842963"/>
          </a:xfrm>
          <a:prstGeom prst="rect">
            <a:avLst/>
          </a:prstGeom>
        </p:spPr>
      </p:pic>
      <p:pic>
        <p:nvPicPr>
          <p:cNvPr id="26" name="Picture 25" descr="A black and white logo&#10;&#10;Description automatically generated">
            <a:extLst>
              <a:ext uri="{FF2B5EF4-FFF2-40B4-BE49-F238E27FC236}">
                <a16:creationId xmlns:a16="http://schemas.microsoft.com/office/drawing/2014/main" id="{778049FD-809E-813F-3FF0-5AA31A57F6E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667678" y="5647512"/>
            <a:ext cx="1819472" cy="794283"/>
          </a:xfrm>
          <a:prstGeom prst="rect">
            <a:avLst/>
          </a:prstGeom>
        </p:spPr>
      </p:pic>
      <p:pic>
        <p:nvPicPr>
          <p:cNvPr id="28" name="Picture 27" descr="A green and yellow sign&#10;&#10;Description automatically generated">
            <a:extLst>
              <a:ext uri="{FF2B5EF4-FFF2-40B4-BE49-F238E27FC236}">
                <a16:creationId xmlns:a16="http://schemas.microsoft.com/office/drawing/2014/main" id="{A403C75D-C713-FF92-9A59-16E20D6FD7F3}"/>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930377" y="5538482"/>
            <a:ext cx="971597" cy="971597"/>
          </a:xfrm>
          <a:prstGeom prst="rect">
            <a:avLst/>
          </a:prstGeom>
        </p:spPr>
      </p:pic>
    </p:spTree>
    <p:extLst>
      <p:ext uri="{BB962C8B-B14F-4D97-AF65-F5344CB8AC3E}">
        <p14:creationId xmlns:p14="http://schemas.microsoft.com/office/powerpoint/2010/main" val="3489771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D5E5907-5D0D-4A76-4B7F-30DFD27592B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94379" y="2037598"/>
            <a:ext cx="5793204" cy="2735921"/>
          </a:xfrm>
          <a:prstGeom prst="rect">
            <a:avLst/>
          </a:prstGeom>
        </p:spPr>
      </p:pic>
      <p:pic>
        <p:nvPicPr>
          <p:cNvPr id="6" name="Picture 5">
            <a:extLst>
              <a:ext uri="{FF2B5EF4-FFF2-40B4-BE49-F238E27FC236}">
                <a16:creationId xmlns:a16="http://schemas.microsoft.com/office/drawing/2014/main" id="{A42A3515-9C80-750F-EB1A-83386EA2E3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417" y="71413"/>
            <a:ext cx="5915068" cy="6715174"/>
          </a:xfrm>
          <a:prstGeom prst="rect">
            <a:avLst/>
          </a:prstGeom>
        </p:spPr>
      </p:pic>
      <p:pic>
        <p:nvPicPr>
          <p:cNvPr id="2" name="Picture 1">
            <a:extLst>
              <a:ext uri="{FF2B5EF4-FFF2-40B4-BE49-F238E27FC236}">
                <a16:creationId xmlns:a16="http://schemas.microsoft.com/office/drawing/2014/main" id="{5A230528-63D8-7876-8F8A-1F77A0CA4818}"/>
              </a:ext>
            </a:extLst>
          </p:cNvPr>
          <p:cNvPicPr>
            <a:picLocks noChangeAspect="1"/>
          </p:cNvPicPr>
          <p:nvPr/>
        </p:nvPicPr>
        <p:blipFill>
          <a:blip r:embed="rId4"/>
          <a:stretch>
            <a:fillRect/>
          </a:stretch>
        </p:blipFill>
        <p:spPr>
          <a:xfrm>
            <a:off x="9213940" y="116298"/>
            <a:ext cx="2896004" cy="419158"/>
          </a:xfrm>
          <a:prstGeom prst="rect">
            <a:avLst/>
          </a:prstGeom>
        </p:spPr>
      </p:pic>
      <p:sp>
        <p:nvSpPr>
          <p:cNvPr id="3" name="TextBox 2">
            <a:extLst>
              <a:ext uri="{FF2B5EF4-FFF2-40B4-BE49-F238E27FC236}">
                <a16:creationId xmlns:a16="http://schemas.microsoft.com/office/drawing/2014/main" id="{4B2BCA9B-F6AB-78B7-20B8-304B9D388437}"/>
              </a:ext>
            </a:extLst>
          </p:cNvPr>
          <p:cNvSpPr txBox="1"/>
          <p:nvPr/>
        </p:nvSpPr>
        <p:spPr>
          <a:xfrm>
            <a:off x="9453899" y="535456"/>
            <a:ext cx="2416085" cy="369332"/>
          </a:xfrm>
          <a:prstGeom prst="rect">
            <a:avLst/>
          </a:prstGeom>
          <a:noFill/>
        </p:spPr>
        <p:txBody>
          <a:bodyPr wrap="square" rtlCol="0">
            <a:spAutoFit/>
          </a:bodyPr>
          <a:lstStyle/>
          <a:p>
            <a:r>
              <a:rPr lang="en-US" dirty="0"/>
              <a:t>Position Manager Tab</a:t>
            </a:r>
          </a:p>
        </p:txBody>
      </p:sp>
      <p:sp>
        <p:nvSpPr>
          <p:cNvPr id="8" name="Rectangle 7">
            <a:extLst>
              <a:ext uri="{FF2B5EF4-FFF2-40B4-BE49-F238E27FC236}">
                <a16:creationId xmlns:a16="http://schemas.microsoft.com/office/drawing/2014/main" id="{BA30DA2D-2187-F2F0-06E7-EC0D45722D81}"/>
              </a:ext>
            </a:extLst>
          </p:cNvPr>
          <p:cNvSpPr/>
          <p:nvPr/>
        </p:nvSpPr>
        <p:spPr>
          <a:xfrm>
            <a:off x="51483" y="42211"/>
            <a:ext cx="1375491" cy="424514"/>
          </a:xfrm>
          <a:prstGeom prst="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A62761-1A7B-3004-43A2-BD89CE461195}"/>
              </a:ext>
            </a:extLst>
          </p:cNvPr>
          <p:cNvSpPr/>
          <p:nvPr/>
        </p:nvSpPr>
        <p:spPr>
          <a:xfrm>
            <a:off x="7362467" y="2034153"/>
            <a:ext cx="1524716" cy="467806"/>
          </a:xfrm>
          <a:prstGeom prst="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EEC65453-CA0F-3A00-645A-DD8C58395297}"/>
              </a:ext>
            </a:extLst>
          </p:cNvPr>
          <p:cNvCxnSpPr>
            <a:cxnSpLocks/>
          </p:cNvCxnSpPr>
          <p:nvPr/>
        </p:nvCxnSpPr>
        <p:spPr>
          <a:xfrm flipH="1" flipV="1">
            <a:off x="1479908" y="400050"/>
            <a:ext cx="2787292" cy="13540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913B18A-292E-EE78-E250-745597276AF4}"/>
              </a:ext>
            </a:extLst>
          </p:cNvPr>
          <p:cNvSpPr txBox="1"/>
          <p:nvPr/>
        </p:nvSpPr>
        <p:spPr>
          <a:xfrm>
            <a:off x="4267200" y="170077"/>
            <a:ext cx="3733800" cy="646331"/>
          </a:xfrm>
          <a:prstGeom prst="rect">
            <a:avLst/>
          </a:prstGeom>
          <a:noFill/>
        </p:spPr>
        <p:txBody>
          <a:bodyPr wrap="square" rtlCol="0">
            <a:spAutoFit/>
          </a:bodyPr>
          <a:lstStyle/>
          <a:p>
            <a:pPr algn="ctr"/>
            <a:r>
              <a:rPr lang="en-US" dirty="0">
                <a:solidFill>
                  <a:srgbClr val="C00000"/>
                </a:solidFill>
              </a:rPr>
              <a:t>Positions controlled by registered applications</a:t>
            </a:r>
          </a:p>
        </p:txBody>
      </p:sp>
      <p:cxnSp>
        <p:nvCxnSpPr>
          <p:cNvPr id="17" name="Straight Arrow Connector 16">
            <a:extLst>
              <a:ext uri="{FF2B5EF4-FFF2-40B4-BE49-F238E27FC236}">
                <a16:creationId xmlns:a16="http://schemas.microsoft.com/office/drawing/2014/main" id="{6E01C952-2012-1F5B-BEF1-C9371A195158}"/>
              </a:ext>
            </a:extLst>
          </p:cNvPr>
          <p:cNvCxnSpPr>
            <a:cxnSpLocks/>
          </p:cNvCxnSpPr>
          <p:nvPr/>
        </p:nvCxnSpPr>
        <p:spPr>
          <a:xfrm flipH="1">
            <a:off x="8001000" y="1693278"/>
            <a:ext cx="942975" cy="26447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C31F9FC-AE55-EDD8-6CD5-7B34CAEC816C}"/>
              </a:ext>
            </a:extLst>
          </p:cNvPr>
          <p:cNvSpPr txBox="1"/>
          <p:nvPr/>
        </p:nvSpPr>
        <p:spPr>
          <a:xfrm>
            <a:off x="8124825" y="1323946"/>
            <a:ext cx="3733800" cy="369332"/>
          </a:xfrm>
          <a:prstGeom prst="rect">
            <a:avLst/>
          </a:prstGeom>
          <a:noFill/>
        </p:spPr>
        <p:txBody>
          <a:bodyPr wrap="square" rtlCol="0">
            <a:spAutoFit/>
          </a:bodyPr>
          <a:lstStyle/>
          <a:p>
            <a:pPr algn="ctr"/>
            <a:r>
              <a:rPr lang="en-US" dirty="0">
                <a:solidFill>
                  <a:srgbClr val="C00000"/>
                </a:solidFill>
              </a:rPr>
              <a:t>Positions controlled by Unit Key 3</a:t>
            </a:r>
          </a:p>
        </p:txBody>
      </p:sp>
    </p:spTree>
    <p:extLst>
      <p:ext uri="{BB962C8B-B14F-4D97-AF65-F5344CB8AC3E}">
        <p14:creationId xmlns:p14="http://schemas.microsoft.com/office/powerpoint/2010/main" val="954780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C7134B-D10E-1A1B-036C-99C39D58F107}"/>
              </a:ext>
            </a:extLst>
          </p:cNvPr>
          <p:cNvPicPr>
            <a:picLocks noChangeAspect="1"/>
          </p:cNvPicPr>
          <p:nvPr/>
        </p:nvPicPr>
        <p:blipFill>
          <a:blip r:embed="rId2"/>
          <a:stretch>
            <a:fillRect/>
          </a:stretch>
        </p:blipFill>
        <p:spPr>
          <a:xfrm>
            <a:off x="399824" y="614149"/>
            <a:ext cx="8706817" cy="3776876"/>
          </a:xfrm>
          <a:prstGeom prst="rect">
            <a:avLst/>
          </a:prstGeom>
        </p:spPr>
      </p:pic>
      <p:sp>
        <p:nvSpPr>
          <p:cNvPr id="3" name="Rectangle 2">
            <a:extLst>
              <a:ext uri="{FF2B5EF4-FFF2-40B4-BE49-F238E27FC236}">
                <a16:creationId xmlns:a16="http://schemas.microsoft.com/office/drawing/2014/main" id="{C836429F-D76A-3615-525B-CE577F2CA7FE}"/>
              </a:ext>
            </a:extLst>
          </p:cNvPr>
          <p:cNvSpPr/>
          <p:nvPr/>
        </p:nvSpPr>
        <p:spPr>
          <a:xfrm>
            <a:off x="399824" y="1318637"/>
            <a:ext cx="8572726" cy="864915"/>
          </a:xfrm>
          <a:prstGeom prst="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2D539F9B-FC7A-6D50-4DC5-A517C5BAD378}"/>
              </a:ext>
            </a:extLst>
          </p:cNvPr>
          <p:cNvCxnSpPr>
            <a:cxnSpLocks/>
          </p:cNvCxnSpPr>
          <p:nvPr/>
        </p:nvCxnSpPr>
        <p:spPr>
          <a:xfrm flipH="1" flipV="1">
            <a:off x="7934325" y="2311225"/>
            <a:ext cx="790575" cy="39214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0429434-E130-6DBE-5CB7-D3CC77E7A8F4}"/>
              </a:ext>
            </a:extLst>
          </p:cNvPr>
          <p:cNvSpPr txBox="1"/>
          <p:nvPr/>
        </p:nvSpPr>
        <p:spPr>
          <a:xfrm>
            <a:off x="8058376" y="2703374"/>
            <a:ext cx="3733800" cy="1200329"/>
          </a:xfrm>
          <a:prstGeom prst="rect">
            <a:avLst/>
          </a:prstGeom>
          <a:noFill/>
        </p:spPr>
        <p:txBody>
          <a:bodyPr wrap="square" rtlCol="0">
            <a:spAutoFit/>
          </a:bodyPr>
          <a:lstStyle/>
          <a:p>
            <a:pPr algn="ctr"/>
            <a:r>
              <a:rPr lang="en-US" dirty="0">
                <a:solidFill>
                  <a:srgbClr val="C00000"/>
                </a:solidFill>
              </a:rPr>
              <a:t>Positions that should receive the email notifications for invites and applications that come Online from </a:t>
            </a:r>
            <a:r>
              <a:rPr lang="en-US" dirty="0" err="1">
                <a:solidFill>
                  <a:srgbClr val="C00000"/>
                </a:solidFill>
              </a:rPr>
              <a:t>beascout</a:t>
            </a:r>
            <a:endParaRPr lang="en-US" dirty="0">
              <a:solidFill>
                <a:srgbClr val="C00000"/>
              </a:solidFill>
            </a:endParaRPr>
          </a:p>
        </p:txBody>
      </p:sp>
      <p:pic>
        <p:nvPicPr>
          <p:cNvPr id="8" name="Picture 7">
            <a:extLst>
              <a:ext uri="{FF2B5EF4-FFF2-40B4-BE49-F238E27FC236}">
                <a16:creationId xmlns:a16="http://schemas.microsoft.com/office/drawing/2014/main" id="{639E42DF-6A37-0A04-939F-AF4591C78055}"/>
              </a:ext>
            </a:extLst>
          </p:cNvPr>
          <p:cNvPicPr>
            <a:picLocks noChangeAspect="1"/>
          </p:cNvPicPr>
          <p:nvPr/>
        </p:nvPicPr>
        <p:blipFill>
          <a:blip r:embed="rId3"/>
          <a:stretch>
            <a:fillRect/>
          </a:stretch>
        </p:blipFill>
        <p:spPr>
          <a:xfrm>
            <a:off x="9213940" y="116298"/>
            <a:ext cx="2896004" cy="419158"/>
          </a:xfrm>
          <a:prstGeom prst="rect">
            <a:avLst/>
          </a:prstGeom>
        </p:spPr>
      </p:pic>
      <p:sp>
        <p:nvSpPr>
          <p:cNvPr id="9" name="TextBox 8">
            <a:extLst>
              <a:ext uri="{FF2B5EF4-FFF2-40B4-BE49-F238E27FC236}">
                <a16:creationId xmlns:a16="http://schemas.microsoft.com/office/drawing/2014/main" id="{761D5636-C75F-8FDC-A95C-FA2B0539BB93}"/>
              </a:ext>
            </a:extLst>
          </p:cNvPr>
          <p:cNvSpPr txBox="1"/>
          <p:nvPr/>
        </p:nvSpPr>
        <p:spPr>
          <a:xfrm>
            <a:off x="9453899" y="535456"/>
            <a:ext cx="2416085" cy="369332"/>
          </a:xfrm>
          <a:prstGeom prst="rect">
            <a:avLst/>
          </a:prstGeom>
          <a:noFill/>
        </p:spPr>
        <p:txBody>
          <a:bodyPr wrap="square" rtlCol="0">
            <a:spAutoFit/>
          </a:bodyPr>
          <a:lstStyle/>
          <a:p>
            <a:r>
              <a:rPr lang="en-US" dirty="0"/>
              <a:t>Position Manager Tab</a:t>
            </a:r>
          </a:p>
        </p:txBody>
      </p:sp>
    </p:spTree>
    <p:extLst>
      <p:ext uri="{BB962C8B-B14F-4D97-AF65-F5344CB8AC3E}">
        <p14:creationId xmlns:p14="http://schemas.microsoft.com/office/powerpoint/2010/main" val="484549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EBE982-A15B-BAB8-2B19-7832F74C30FB}"/>
              </a:ext>
            </a:extLst>
          </p:cNvPr>
          <p:cNvPicPr>
            <a:picLocks noChangeAspect="1"/>
          </p:cNvPicPr>
          <p:nvPr/>
        </p:nvPicPr>
        <p:blipFill>
          <a:blip r:embed="rId2"/>
          <a:stretch>
            <a:fillRect/>
          </a:stretch>
        </p:blipFill>
        <p:spPr>
          <a:xfrm>
            <a:off x="9213940" y="116298"/>
            <a:ext cx="2896004" cy="419158"/>
          </a:xfrm>
          <a:prstGeom prst="rect">
            <a:avLst/>
          </a:prstGeom>
        </p:spPr>
      </p:pic>
      <p:sp>
        <p:nvSpPr>
          <p:cNvPr id="3" name="TextBox 2">
            <a:extLst>
              <a:ext uri="{FF2B5EF4-FFF2-40B4-BE49-F238E27FC236}">
                <a16:creationId xmlns:a16="http://schemas.microsoft.com/office/drawing/2014/main" id="{D674FA51-396C-FDED-B697-02C495EB31A8}"/>
              </a:ext>
            </a:extLst>
          </p:cNvPr>
          <p:cNvSpPr txBox="1"/>
          <p:nvPr/>
        </p:nvSpPr>
        <p:spPr>
          <a:xfrm>
            <a:off x="9453899" y="535456"/>
            <a:ext cx="2416085" cy="369332"/>
          </a:xfrm>
          <a:prstGeom prst="rect">
            <a:avLst/>
          </a:prstGeom>
          <a:noFill/>
        </p:spPr>
        <p:txBody>
          <a:bodyPr wrap="square" rtlCol="0">
            <a:spAutoFit/>
          </a:bodyPr>
          <a:lstStyle/>
          <a:p>
            <a:r>
              <a:rPr lang="en-US" dirty="0"/>
              <a:t>The Emails</a:t>
            </a:r>
          </a:p>
        </p:txBody>
      </p:sp>
      <p:pic>
        <p:nvPicPr>
          <p:cNvPr id="5" name="Picture 4">
            <a:extLst>
              <a:ext uri="{FF2B5EF4-FFF2-40B4-BE49-F238E27FC236}">
                <a16:creationId xmlns:a16="http://schemas.microsoft.com/office/drawing/2014/main" id="{D5AE0618-AC07-A221-74F4-10025910F6AB}"/>
              </a:ext>
            </a:extLst>
          </p:cNvPr>
          <p:cNvPicPr>
            <a:picLocks noChangeAspect="1"/>
          </p:cNvPicPr>
          <p:nvPr/>
        </p:nvPicPr>
        <p:blipFill>
          <a:blip r:embed="rId3"/>
          <a:stretch>
            <a:fillRect/>
          </a:stretch>
        </p:blipFill>
        <p:spPr>
          <a:xfrm>
            <a:off x="294917" y="1247418"/>
            <a:ext cx="5125165" cy="5106113"/>
          </a:xfrm>
          <a:prstGeom prst="rect">
            <a:avLst/>
          </a:prstGeom>
        </p:spPr>
      </p:pic>
      <p:pic>
        <p:nvPicPr>
          <p:cNvPr id="7" name="Picture 6">
            <a:extLst>
              <a:ext uri="{FF2B5EF4-FFF2-40B4-BE49-F238E27FC236}">
                <a16:creationId xmlns:a16="http://schemas.microsoft.com/office/drawing/2014/main" id="{FA38E2AB-D5CA-1C02-36B4-02CEF57F26CD}"/>
              </a:ext>
            </a:extLst>
          </p:cNvPr>
          <p:cNvPicPr>
            <a:picLocks noChangeAspect="1"/>
          </p:cNvPicPr>
          <p:nvPr/>
        </p:nvPicPr>
        <p:blipFill>
          <a:blip r:embed="rId4"/>
          <a:stretch>
            <a:fillRect/>
          </a:stretch>
        </p:blipFill>
        <p:spPr>
          <a:xfrm>
            <a:off x="5762255" y="1120803"/>
            <a:ext cx="5296639" cy="5677692"/>
          </a:xfrm>
          <a:prstGeom prst="rect">
            <a:avLst/>
          </a:prstGeom>
        </p:spPr>
      </p:pic>
      <p:sp>
        <p:nvSpPr>
          <p:cNvPr id="8" name="TextBox 7">
            <a:extLst>
              <a:ext uri="{FF2B5EF4-FFF2-40B4-BE49-F238E27FC236}">
                <a16:creationId xmlns:a16="http://schemas.microsoft.com/office/drawing/2014/main" id="{8D9418F5-6A35-4024-A322-23E569443A07}"/>
              </a:ext>
            </a:extLst>
          </p:cNvPr>
          <p:cNvSpPr txBox="1"/>
          <p:nvPr/>
        </p:nvSpPr>
        <p:spPr>
          <a:xfrm>
            <a:off x="1167149" y="504469"/>
            <a:ext cx="2416085" cy="369332"/>
          </a:xfrm>
          <a:prstGeom prst="rect">
            <a:avLst/>
          </a:prstGeom>
          <a:noFill/>
        </p:spPr>
        <p:txBody>
          <a:bodyPr wrap="square" rtlCol="0">
            <a:spAutoFit/>
          </a:bodyPr>
          <a:lstStyle/>
          <a:p>
            <a:r>
              <a:rPr lang="en-US" b="1" dirty="0">
                <a:solidFill>
                  <a:srgbClr val="FF0000"/>
                </a:solidFill>
              </a:rPr>
              <a:t>Application Manager</a:t>
            </a:r>
          </a:p>
        </p:txBody>
      </p:sp>
      <p:sp>
        <p:nvSpPr>
          <p:cNvPr id="9" name="TextBox 8">
            <a:extLst>
              <a:ext uri="{FF2B5EF4-FFF2-40B4-BE49-F238E27FC236}">
                <a16:creationId xmlns:a16="http://schemas.microsoft.com/office/drawing/2014/main" id="{E6185606-256F-C53C-DE67-568DAF25EE76}"/>
              </a:ext>
            </a:extLst>
          </p:cNvPr>
          <p:cNvSpPr txBox="1"/>
          <p:nvPr/>
        </p:nvSpPr>
        <p:spPr>
          <a:xfrm>
            <a:off x="6096000" y="504469"/>
            <a:ext cx="2416085" cy="369332"/>
          </a:xfrm>
          <a:prstGeom prst="rect">
            <a:avLst/>
          </a:prstGeom>
          <a:noFill/>
        </p:spPr>
        <p:txBody>
          <a:bodyPr wrap="square" rtlCol="0">
            <a:spAutoFit/>
          </a:bodyPr>
          <a:lstStyle/>
          <a:p>
            <a:r>
              <a:rPr lang="en-US" b="1" dirty="0">
                <a:solidFill>
                  <a:srgbClr val="C00000"/>
                </a:solidFill>
              </a:rPr>
              <a:t>Invitation Manager</a:t>
            </a:r>
          </a:p>
        </p:txBody>
      </p:sp>
    </p:spTree>
    <p:extLst>
      <p:ext uri="{BB962C8B-B14F-4D97-AF65-F5344CB8AC3E}">
        <p14:creationId xmlns:p14="http://schemas.microsoft.com/office/powerpoint/2010/main" val="23987606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4306A7-6F11-76E4-3EA1-66349B90ED86}"/>
              </a:ext>
            </a:extLst>
          </p:cNvPr>
          <p:cNvPicPr>
            <a:picLocks noChangeAspect="1"/>
          </p:cNvPicPr>
          <p:nvPr/>
        </p:nvPicPr>
        <p:blipFill>
          <a:blip r:embed="rId2"/>
          <a:stretch>
            <a:fillRect/>
          </a:stretch>
        </p:blipFill>
        <p:spPr>
          <a:xfrm>
            <a:off x="9213940" y="116298"/>
            <a:ext cx="2896004" cy="419158"/>
          </a:xfrm>
          <a:prstGeom prst="rect">
            <a:avLst/>
          </a:prstGeom>
        </p:spPr>
      </p:pic>
      <p:sp>
        <p:nvSpPr>
          <p:cNvPr id="3" name="TextBox 2">
            <a:extLst>
              <a:ext uri="{FF2B5EF4-FFF2-40B4-BE49-F238E27FC236}">
                <a16:creationId xmlns:a16="http://schemas.microsoft.com/office/drawing/2014/main" id="{912AEB64-E35C-DBE9-21D4-7BDB2E3DC10E}"/>
              </a:ext>
            </a:extLst>
          </p:cNvPr>
          <p:cNvSpPr txBox="1"/>
          <p:nvPr/>
        </p:nvSpPr>
        <p:spPr>
          <a:xfrm>
            <a:off x="9453899" y="535456"/>
            <a:ext cx="2416085" cy="369332"/>
          </a:xfrm>
          <a:prstGeom prst="rect">
            <a:avLst/>
          </a:prstGeom>
          <a:noFill/>
        </p:spPr>
        <p:txBody>
          <a:bodyPr wrap="square" rtlCol="0">
            <a:spAutoFit/>
          </a:bodyPr>
          <a:lstStyle/>
          <a:p>
            <a:r>
              <a:rPr lang="en-US" dirty="0"/>
              <a:t>Reports Tab</a:t>
            </a:r>
          </a:p>
        </p:txBody>
      </p:sp>
      <p:pic>
        <p:nvPicPr>
          <p:cNvPr id="6" name="Picture 5">
            <a:extLst>
              <a:ext uri="{FF2B5EF4-FFF2-40B4-BE49-F238E27FC236}">
                <a16:creationId xmlns:a16="http://schemas.microsoft.com/office/drawing/2014/main" id="{EBE85275-ECE1-F181-72B8-D19F71DE1A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2343150" cy="6858833"/>
          </a:xfrm>
          <a:prstGeom prst="rect">
            <a:avLst/>
          </a:prstGeom>
        </p:spPr>
      </p:pic>
      <p:pic>
        <p:nvPicPr>
          <p:cNvPr id="7" name="Picture 6">
            <a:extLst>
              <a:ext uri="{FF2B5EF4-FFF2-40B4-BE49-F238E27FC236}">
                <a16:creationId xmlns:a16="http://schemas.microsoft.com/office/drawing/2014/main" id="{1C9EA857-0980-CDC2-0054-55802B0CF3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67725" y="1687495"/>
            <a:ext cx="6056550" cy="1147879"/>
          </a:xfrm>
          <a:prstGeom prst="rect">
            <a:avLst/>
          </a:prstGeom>
        </p:spPr>
      </p:pic>
      <p:pic>
        <p:nvPicPr>
          <p:cNvPr id="8" name="Picture 7">
            <a:extLst>
              <a:ext uri="{FF2B5EF4-FFF2-40B4-BE49-F238E27FC236}">
                <a16:creationId xmlns:a16="http://schemas.microsoft.com/office/drawing/2014/main" id="{172EAD40-F331-72D4-4725-3D99435A536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61271" y="3042357"/>
            <a:ext cx="5746269" cy="1231819"/>
          </a:xfrm>
          <a:prstGeom prst="rect">
            <a:avLst/>
          </a:prstGeom>
        </p:spPr>
      </p:pic>
      <p:pic>
        <p:nvPicPr>
          <p:cNvPr id="9" name="Picture 8">
            <a:extLst>
              <a:ext uri="{FF2B5EF4-FFF2-40B4-BE49-F238E27FC236}">
                <a16:creationId xmlns:a16="http://schemas.microsoft.com/office/drawing/2014/main" id="{371D66A4-8B8F-6B04-A2C5-02AB31C52D1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11452"/>
          <a:stretch/>
        </p:blipFill>
        <p:spPr>
          <a:xfrm>
            <a:off x="3130065" y="4688141"/>
            <a:ext cx="5677475" cy="1163741"/>
          </a:xfrm>
          <a:prstGeom prst="rect">
            <a:avLst/>
          </a:prstGeom>
        </p:spPr>
      </p:pic>
      <p:sp>
        <p:nvSpPr>
          <p:cNvPr id="10" name="TextBox 9">
            <a:extLst>
              <a:ext uri="{FF2B5EF4-FFF2-40B4-BE49-F238E27FC236}">
                <a16:creationId xmlns:a16="http://schemas.microsoft.com/office/drawing/2014/main" id="{5A103B01-2294-0825-34E6-5A880D7E874C}"/>
              </a:ext>
            </a:extLst>
          </p:cNvPr>
          <p:cNvSpPr txBox="1"/>
          <p:nvPr/>
        </p:nvSpPr>
        <p:spPr>
          <a:xfrm>
            <a:off x="3191007" y="1214967"/>
            <a:ext cx="7747000" cy="369332"/>
          </a:xfrm>
          <a:prstGeom prst="rect">
            <a:avLst/>
          </a:prstGeom>
          <a:solidFill>
            <a:schemeClr val="accent2">
              <a:lumMod val="20000"/>
              <a:lumOff val="80000"/>
            </a:schemeClr>
          </a:solidFill>
        </p:spPr>
        <p:txBody>
          <a:bodyPr wrap="square" rtlCol="0">
            <a:spAutoFit/>
          </a:bodyPr>
          <a:lstStyle/>
          <a:p>
            <a:r>
              <a:rPr lang="en-US" dirty="0"/>
              <a:t>The only reports from the Committee Chair perspective I run for Special purposes</a:t>
            </a:r>
          </a:p>
        </p:txBody>
      </p:sp>
      <p:sp>
        <p:nvSpPr>
          <p:cNvPr id="11" name="TextBox 10">
            <a:extLst>
              <a:ext uri="{FF2B5EF4-FFF2-40B4-BE49-F238E27FC236}">
                <a16:creationId xmlns:a16="http://schemas.microsoft.com/office/drawing/2014/main" id="{8936858D-A196-BF89-EE9D-2DC554A3B1CA}"/>
              </a:ext>
            </a:extLst>
          </p:cNvPr>
          <p:cNvSpPr txBox="1"/>
          <p:nvPr/>
        </p:nvSpPr>
        <p:spPr>
          <a:xfrm>
            <a:off x="5193048" y="2595538"/>
            <a:ext cx="6187984" cy="369332"/>
          </a:xfrm>
          <a:prstGeom prst="rect">
            <a:avLst/>
          </a:prstGeom>
          <a:solidFill>
            <a:schemeClr val="accent2">
              <a:lumMod val="20000"/>
              <a:lumOff val="80000"/>
            </a:schemeClr>
          </a:solidFill>
        </p:spPr>
        <p:txBody>
          <a:bodyPr wrap="square" rtlCol="0">
            <a:spAutoFit/>
          </a:bodyPr>
          <a:lstStyle/>
          <a:p>
            <a:r>
              <a:rPr lang="en-US" dirty="0"/>
              <a:t>Quarterly – to update my unit on whom is doing which MB</a:t>
            </a:r>
          </a:p>
        </p:txBody>
      </p:sp>
      <p:sp>
        <p:nvSpPr>
          <p:cNvPr id="12" name="TextBox 11">
            <a:extLst>
              <a:ext uri="{FF2B5EF4-FFF2-40B4-BE49-F238E27FC236}">
                <a16:creationId xmlns:a16="http://schemas.microsoft.com/office/drawing/2014/main" id="{02ABC546-23F5-0E1D-575B-EB1F3F96D0C7}"/>
              </a:ext>
            </a:extLst>
          </p:cNvPr>
          <p:cNvSpPr txBox="1"/>
          <p:nvPr/>
        </p:nvSpPr>
        <p:spPr>
          <a:xfrm>
            <a:off x="4806950" y="4123954"/>
            <a:ext cx="6556283" cy="646331"/>
          </a:xfrm>
          <a:prstGeom prst="rect">
            <a:avLst/>
          </a:prstGeom>
          <a:solidFill>
            <a:schemeClr val="accent2">
              <a:lumMod val="20000"/>
              <a:lumOff val="80000"/>
            </a:schemeClr>
          </a:solidFill>
        </p:spPr>
        <p:txBody>
          <a:bodyPr wrap="square" rtlCol="0">
            <a:spAutoFit/>
          </a:bodyPr>
          <a:lstStyle/>
          <a:p>
            <a:r>
              <a:rPr lang="en-US" dirty="0"/>
              <a:t>After Recharter posts (Feb) and After District renewal posts (July) to ensure my expected leaders are where they should be.</a:t>
            </a:r>
          </a:p>
        </p:txBody>
      </p:sp>
      <p:sp>
        <p:nvSpPr>
          <p:cNvPr id="13" name="TextBox 12">
            <a:extLst>
              <a:ext uri="{FF2B5EF4-FFF2-40B4-BE49-F238E27FC236}">
                <a16:creationId xmlns:a16="http://schemas.microsoft.com/office/drawing/2014/main" id="{D12AB1F3-84B7-3DF2-29B0-04CDCDA95FB8}"/>
              </a:ext>
            </a:extLst>
          </p:cNvPr>
          <p:cNvSpPr txBox="1"/>
          <p:nvPr/>
        </p:nvSpPr>
        <p:spPr>
          <a:xfrm>
            <a:off x="3487981" y="5606203"/>
            <a:ext cx="7893051" cy="646331"/>
          </a:xfrm>
          <a:prstGeom prst="rect">
            <a:avLst/>
          </a:prstGeom>
          <a:solidFill>
            <a:schemeClr val="accent2">
              <a:lumMod val="20000"/>
              <a:lumOff val="80000"/>
            </a:schemeClr>
          </a:solidFill>
        </p:spPr>
        <p:txBody>
          <a:bodyPr wrap="square" rtlCol="0">
            <a:spAutoFit/>
          </a:bodyPr>
          <a:lstStyle/>
          <a:p>
            <a:r>
              <a:rPr lang="en-US" dirty="0"/>
              <a:t>After Recharter posts (Feb) and After District renewal posts (July) to ensure my expected communication and controls are where I expect them to be.</a:t>
            </a:r>
          </a:p>
        </p:txBody>
      </p:sp>
    </p:spTree>
    <p:extLst>
      <p:ext uri="{BB962C8B-B14F-4D97-AF65-F5344CB8AC3E}">
        <p14:creationId xmlns:p14="http://schemas.microsoft.com/office/powerpoint/2010/main" val="23317672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2A3B612-C021-8583-25A7-CADA8EAFC520}"/>
              </a:ext>
            </a:extLst>
          </p:cNvPr>
          <p:cNvPicPr>
            <a:picLocks noChangeAspect="1"/>
          </p:cNvPicPr>
          <p:nvPr/>
        </p:nvPicPr>
        <p:blipFill>
          <a:blip r:embed="rId2"/>
          <a:stretch>
            <a:fillRect/>
          </a:stretch>
        </p:blipFill>
        <p:spPr>
          <a:xfrm>
            <a:off x="9213940" y="116298"/>
            <a:ext cx="2896004" cy="419158"/>
          </a:xfrm>
          <a:prstGeom prst="rect">
            <a:avLst/>
          </a:prstGeom>
        </p:spPr>
      </p:pic>
      <p:sp>
        <p:nvSpPr>
          <p:cNvPr id="9" name="TextBox 8">
            <a:extLst>
              <a:ext uri="{FF2B5EF4-FFF2-40B4-BE49-F238E27FC236}">
                <a16:creationId xmlns:a16="http://schemas.microsoft.com/office/drawing/2014/main" id="{B73F04FB-A76E-D588-2DB3-58E9CA2D4C7B}"/>
              </a:ext>
            </a:extLst>
          </p:cNvPr>
          <p:cNvSpPr txBox="1"/>
          <p:nvPr/>
        </p:nvSpPr>
        <p:spPr>
          <a:xfrm>
            <a:off x="9453899" y="535456"/>
            <a:ext cx="2416085" cy="369332"/>
          </a:xfrm>
          <a:prstGeom prst="rect">
            <a:avLst/>
          </a:prstGeom>
          <a:noFill/>
        </p:spPr>
        <p:txBody>
          <a:bodyPr wrap="square" rtlCol="0">
            <a:spAutoFit/>
          </a:bodyPr>
          <a:lstStyle/>
          <a:p>
            <a:r>
              <a:rPr lang="en-US" dirty="0"/>
              <a:t>Reports Tab</a:t>
            </a:r>
          </a:p>
        </p:txBody>
      </p:sp>
      <p:pic>
        <p:nvPicPr>
          <p:cNvPr id="3" name="Picture 2">
            <a:extLst>
              <a:ext uri="{FF2B5EF4-FFF2-40B4-BE49-F238E27FC236}">
                <a16:creationId xmlns:a16="http://schemas.microsoft.com/office/drawing/2014/main" id="{77217527-ACCB-B778-FA39-2AFCD8ED92D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1756" y="427107"/>
            <a:ext cx="7782611" cy="1092556"/>
          </a:xfrm>
          <a:prstGeom prst="rect">
            <a:avLst/>
          </a:prstGeom>
        </p:spPr>
      </p:pic>
      <p:pic>
        <p:nvPicPr>
          <p:cNvPr id="5" name="Picture 4">
            <a:extLst>
              <a:ext uri="{FF2B5EF4-FFF2-40B4-BE49-F238E27FC236}">
                <a16:creationId xmlns:a16="http://schemas.microsoft.com/office/drawing/2014/main" id="{5D44790B-3846-E661-C2A6-B18E96731EB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5362" y="1244450"/>
            <a:ext cx="6764432" cy="1059740"/>
          </a:xfrm>
          <a:prstGeom prst="rect">
            <a:avLst/>
          </a:prstGeom>
        </p:spPr>
      </p:pic>
      <p:pic>
        <p:nvPicPr>
          <p:cNvPr id="6" name="Picture 5">
            <a:extLst>
              <a:ext uri="{FF2B5EF4-FFF2-40B4-BE49-F238E27FC236}">
                <a16:creationId xmlns:a16="http://schemas.microsoft.com/office/drawing/2014/main" id="{81FCD207-8E31-D6E7-DB15-6C2D073D8CF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55361" y="2163362"/>
            <a:ext cx="7408586" cy="1028570"/>
          </a:xfrm>
          <a:prstGeom prst="rect">
            <a:avLst/>
          </a:prstGeom>
        </p:spPr>
      </p:pic>
      <p:pic>
        <p:nvPicPr>
          <p:cNvPr id="12" name="Picture 11">
            <a:extLst>
              <a:ext uri="{FF2B5EF4-FFF2-40B4-BE49-F238E27FC236}">
                <a16:creationId xmlns:a16="http://schemas.microsoft.com/office/drawing/2014/main" id="{264250F9-1733-6C28-B935-F0DF91EF7B5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5361" y="3003647"/>
            <a:ext cx="8593000" cy="1225974"/>
          </a:xfrm>
          <a:prstGeom prst="rect">
            <a:avLst/>
          </a:prstGeom>
        </p:spPr>
      </p:pic>
      <p:pic>
        <p:nvPicPr>
          <p:cNvPr id="14" name="Picture 13">
            <a:extLst>
              <a:ext uri="{FF2B5EF4-FFF2-40B4-BE49-F238E27FC236}">
                <a16:creationId xmlns:a16="http://schemas.microsoft.com/office/drawing/2014/main" id="{16EFD831-88A1-A2EF-E815-4F052654A76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1756" y="4014891"/>
            <a:ext cx="8244206" cy="1007792"/>
          </a:xfrm>
          <a:prstGeom prst="rect">
            <a:avLst/>
          </a:prstGeom>
        </p:spPr>
      </p:pic>
      <p:pic>
        <p:nvPicPr>
          <p:cNvPr id="16" name="Picture 15">
            <a:extLst>
              <a:ext uri="{FF2B5EF4-FFF2-40B4-BE49-F238E27FC236}">
                <a16:creationId xmlns:a16="http://schemas.microsoft.com/office/drawing/2014/main" id="{F9B903D0-2409-CADE-8B2F-86D2319E803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5360" y="4832350"/>
            <a:ext cx="8692445" cy="966233"/>
          </a:xfrm>
          <a:prstGeom prst="rect">
            <a:avLst/>
          </a:prstGeom>
        </p:spPr>
      </p:pic>
      <p:pic>
        <p:nvPicPr>
          <p:cNvPr id="18" name="Picture 17">
            <a:extLst>
              <a:ext uri="{FF2B5EF4-FFF2-40B4-BE49-F238E27FC236}">
                <a16:creationId xmlns:a16="http://schemas.microsoft.com/office/drawing/2014/main" id="{3E451BC9-7175-0D0A-3DF3-25E980AEE41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55359" y="5736059"/>
            <a:ext cx="8244204" cy="1059736"/>
          </a:xfrm>
          <a:prstGeom prst="rect">
            <a:avLst/>
          </a:prstGeom>
        </p:spPr>
      </p:pic>
      <p:sp>
        <p:nvSpPr>
          <p:cNvPr id="22" name="TextBox 21">
            <a:extLst>
              <a:ext uri="{FF2B5EF4-FFF2-40B4-BE49-F238E27FC236}">
                <a16:creationId xmlns:a16="http://schemas.microsoft.com/office/drawing/2014/main" id="{BB0D5267-4E9E-EC7E-3C83-DC4BEB5261B6}"/>
              </a:ext>
            </a:extLst>
          </p:cNvPr>
          <p:cNvSpPr txBox="1"/>
          <p:nvPr/>
        </p:nvSpPr>
        <p:spPr>
          <a:xfrm>
            <a:off x="2768329" y="154980"/>
            <a:ext cx="5236038" cy="369332"/>
          </a:xfrm>
          <a:prstGeom prst="rect">
            <a:avLst/>
          </a:prstGeom>
          <a:solidFill>
            <a:schemeClr val="bg2"/>
          </a:solidFill>
        </p:spPr>
        <p:txBody>
          <a:bodyPr wrap="square" rtlCol="0">
            <a:spAutoFit/>
          </a:bodyPr>
          <a:lstStyle/>
          <a:p>
            <a:r>
              <a:rPr lang="en-US" dirty="0"/>
              <a:t>At the Unit Level I don’t think these are value added</a:t>
            </a:r>
          </a:p>
        </p:txBody>
      </p:sp>
    </p:spTree>
    <p:extLst>
      <p:ext uri="{BB962C8B-B14F-4D97-AF65-F5344CB8AC3E}">
        <p14:creationId xmlns:p14="http://schemas.microsoft.com/office/powerpoint/2010/main" val="24530169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4F31CC-8414-DE97-7FFE-AC63D471F83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031" y="37506"/>
            <a:ext cx="1838338" cy="3524276"/>
          </a:xfrm>
          <a:prstGeom prst="rect">
            <a:avLst/>
          </a:prstGeom>
        </p:spPr>
      </p:pic>
      <p:pic>
        <p:nvPicPr>
          <p:cNvPr id="3" name="Picture 2">
            <a:extLst>
              <a:ext uri="{FF2B5EF4-FFF2-40B4-BE49-F238E27FC236}">
                <a16:creationId xmlns:a16="http://schemas.microsoft.com/office/drawing/2014/main" id="{83E1866A-1422-3770-BAD8-2AF02E3A1564}"/>
              </a:ext>
            </a:extLst>
          </p:cNvPr>
          <p:cNvPicPr>
            <a:picLocks noChangeAspect="1"/>
          </p:cNvPicPr>
          <p:nvPr/>
        </p:nvPicPr>
        <p:blipFill>
          <a:blip r:embed="rId3"/>
          <a:stretch>
            <a:fillRect/>
          </a:stretch>
        </p:blipFill>
        <p:spPr>
          <a:xfrm>
            <a:off x="10559777" y="92412"/>
            <a:ext cx="1476581" cy="285790"/>
          </a:xfrm>
          <a:prstGeom prst="rect">
            <a:avLst/>
          </a:prstGeom>
        </p:spPr>
      </p:pic>
      <p:sp>
        <p:nvSpPr>
          <p:cNvPr id="4" name="Rectangle 3">
            <a:extLst>
              <a:ext uri="{FF2B5EF4-FFF2-40B4-BE49-F238E27FC236}">
                <a16:creationId xmlns:a16="http://schemas.microsoft.com/office/drawing/2014/main" id="{B87DA1C6-44D4-6067-1C37-4F0B24249D2D}"/>
              </a:ext>
            </a:extLst>
          </p:cNvPr>
          <p:cNvSpPr/>
          <p:nvPr/>
        </p:nvSpPr>
        <p:spPr>
          <a:xfrm>
            <a:off x="0" y="2024989"/>
            <a:ext cx="1994170" cy="407364"/>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88C8101-998E-0BF5-7608-CADBE13A9972}"/>
              </a:ext>
            </a:extLst>
          </p:cNvPr>
          <p:cNvSpPr txBox="1"/>
          <p:nvPr/>
        </p:nvSpPr>
        <p:spPr>
          <a:xfrm>
            <a:off x="3130550" y="1147920"/>
            <a:ext cx="8523186" cy="923330"/>
          </a:xfrm>
          <a:prstGeom prst="rect">
            <a:avLst/>
          </a:prstGeom>
          <a:noFill/>
        </p:spPr>
        <p:txBody>
          <a:bodyPr wrap="square" rtlCol="0">
            <a:spAutoFit/>
          </a:bodyPr>
          <a:lstStyle/>
          <a:p>
            <a:r>
              <a:rPr lang="en-US" dirty="0">
                <a:latin typeface="Bahnschrift" panose="020B0502040204020203" pitchFamily="34" charset="0"/>
              </a:rPr>
              <a:t>Scouting Wisdom I don’t get but the title of this section is Membership manager</a:t>
            </a:r>
          </a:p>
          <a:p>
            <a:endParaRPr lang="en-US" dirty="0">
              <a:latin typeface="Bahnschrift" panose="020B0502040204020203" pitchFamily="34" charset="0"/>
            </a:endParaRPr>
          </a:p>
          <a:p>
            <a:r>
              <a:rPr lang="en-US" dirty="0">
                <a:latin typeface="Bahnschrift" panose="020B0502040204020203" pitchFamily="34" charset="0"/>
              </a:rPr>
              <a:t>Even though you will click Application Manager or Invitation manager</a:t>
            </a:r>
          </a:p>
        </p:txBody>
      </p:sp>
      <p:sp>
        <p:nvSpPr>
          <p:cNvPr id="6" name="TextBox 5">
            <a:extLst>
              <a:ext uri="{FF2B5EF4-FFF2-40B4-BE49-F238E27FC236}">
                <a16:creationId xmlns:a16="http://schemas.microsoft.com/office/drawing/2014/main" id="{F61DFA17-390D-0528-894E-C2DDC569F433}"/>
              </a:ext>
            </a:extLst>
          </p:cNvPr>
          <p:cNvSpPr txBox="1"/>
          <p:nvPr/>
        </p:nvSpPr>
        <p:spPr>
          <a:xfrm>
            <a:off x="3448050" y="2584451"/>
            <a:ext cx="7264400" cy="1477328"/>
          </a:xfrm>
          <a:prstGeom prst="rect">
            <a:avLst/>
          </a:prstGeom>
          <a:noFill/>
        </p:spPr>
        <p:txBody>
          <a:bodyPr wrap="square" rtlCol="0">
            <a:spAutoFit/>
          </a:bodyPr>
          <a:lstStyle/>
          <a:p>
            <a:r>
              <a:rPr lang="en-US" dirty="0"/>
              <a:t>Our older training had you select membership manager then you selected either applications or invitations.</a:t>
            </a:r>
          </a:p>
          <a:p>
            <a:r>
              <a:rPr lang="en-US" dirty="0"/>
              <a:t>The grouping it this way separates out the two specific functions most used.</a:t>
            </a:r>
          </a:p>
          <a:p>
            <a:endParaRPr lang="en-US" dirty="0"/>
          </a:p>
          <a:p>
            <a:r>
              <a:rPr lang="en-US" dirty="0"/>
              <a:t>Save you a click I guess mentality</a:t>
            </a:r>
          </a:p>
        </p:txBody>
      </p:sp>
      <p:pic>
        <p:nvPicPr>
          <p:cNvPr id="8" name="Picture 7">
            <a:extLst>
              <a:ext uri="{FF2B5EF4-FFF2-40B4-BE49-F238E27FC236}">
                <a16:creationId xmlns:a16="http://schemas.microsoft.com/office/drawing/2014/main" id="{DDEF5D95-3995-79FF-C1B4-EDFE456F7EB2}"/>
              </a:ext>
            </a:extLst>
          </p:cNvPr>
          <p:cNvPicPr>
            <a:picLocks noChangeAspect="1"/>
          </p:cNvPicPr>
          <p:nvPr/>
        </p:nvPicPr>
        <p:blipFill>
          <a:blip r:embed="rId4"/>
          <a:stretch>
            <a:fillRect/>
          </a:stretch>
        </p:blipFill>
        <p:spPr>
          <a:xfrm>
            <a:off x="9482366" y="486797"/>
            <a:ext cx="2372056" cy="276264"/>
          </a:xfrm>
          <a:prstGeom prst="rect">
            <a:avLst/>
          </a:prstGeom>
        </p:spPr>
      </p:pic>
    </p:spTree>
    <p:extLst>
      <p:ext uri="{BB962C8B-B14F-4D97-AF65-F5344CB8AC3E}">
        <p14:creationId xmlns:p14="http://schemas.microsoft.com/office/powerpoint/2010/main" val="14369172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64F658-933F-F34F-2916-7630277A862F}"/>
              </a:ext>
            </a:extLst>
          </p:cNvPr>
          <p:cNvPicPr>
            <a:picLocks noChangeAspect="1"/>
          </p:cNvPicPr>
          <p:nvPr/>
        </p:nvPicPr>
        <p:blipFill>
          <a:blip r:embed="rId2"/>
          <a:stretch>
            <a:fillRect/>
          </a:stretch>
        </p:blipFill>
        <p:spPr>
          <a:xfrm>
            <a:off x="10574887" y="158159"/>
            <a:ext cx="1314633" cy="238158"/>
          </a:xfrm>
          <a:prstGeom prst="rect">
            <a:avLst/>
          </a:prstGeom>
        </p:spPr>
      </p:pic>
      <p:pic>
        <p:nvPicPr>
          <p:cNvPr id="5" name="Picture 4">
            <a:extLst>
              <a:ext uri="{FF2B5EF4-FFF2-40B4-BE49-F238E27FC236}">
                <a16:creationId xmlns:a16="http://schemas.microsoft.com/office/drawing/2014/main" id="{1EC8A4EE-C165-A3B3-1895-46C52305DEA6}"/>
              </a:ext>
            </a:extLst>
          </p:cNvPr>
          <p:cNvPicPr>
            <a:picLocks noChangeAspect="1"/>
          </p:cNvPicPr>
          <p:nvPr/>
        </p:nvPicPr>
        <p:blipFill>
          <a:blip r:embed="rId3"/>
          <a:stretch>
            <a:fillRect/>
          </a:stretch>
        </p:blipFill>
        <p:spPr>
          <a:xfrm>
            <a:off x="739303" y="116021"/>
            <a:ext cx="7815891" cy="6625958"/>
          </a:xfrm>
          <a:prstGeom prst="rect">
            <a:avLst/>
          </a:prstGeom>
        </p:spPr>
      </p:pic>
      <p:sp>
        <p:nvSpPr>
          <p:cNvPr id="6" name="TextBox 5">
            <a:extLst>
              <a:ext uri="{FF2B5EF4-FFF2-40B4-BE49-F238E27FC236}">
                <a16:creationId xmlns:a16="http://schemas.microsoft.com/office/drawing/2014/main" id="{C0FA7BD0-A284-99F0-0338-AF2EF9A91B20}"/>
              </a:ext>
            </a:extLst>
          </p:cNvPr>
          <p:cNvSpPr txBox="1"/>
          <p:nvPr/>
        </p:nvSpPr>
        <p:spPr>
          <a:xfrm>
            <a:off x="10364820" y="396317"/>
            <a:ext cx="1734765" cy="369332"/>
          </a:xfrm>
          <a:prstGeom prst="rect">
            <a:avLst/>
          </a:prstGeom>
          <a:noFill/>
        </p:spPr>
        <p:txBody>
          <a:bodyPr wrap="square" rtlCol="0">
            <a:spAutoFit/>
          </a:bodyPr>
          <a:lstStyle/>
          <a:p>
            <a:r>
              <a:rPr lang="en-US" dirty="0"/>
              <a:t>Application Tab</a:t>
            </a:r>
          </a:p>
        </p:txBody>
      </p:sp>
    </p:spTree>
    <p:extLst>
      <p:ext uri="{BB962C8B-B14F-4D97-AF65-F5344CB8AC3E}">
        <p14:creationId xmlns:p14="http://schemas.microsoft.com/office/powerpoint/2010/main" val="11592588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860F9E-0AB9-2838-AEEA-A909E61396AE}"/>
              </a:ext>
            </a:extLst>
          </p:cNvPr>
          <p:cNvPicPr>
            <a:picLocks noChangeAspect="1"/>
          </p:cNvPicPr>
          <p:nvPr/>
        </p:nvPicPr>
        <p:blipFill>
          <a:blip r:embed="rId2"/>
          <a:stretch>
            <a:fillRect/>
          </a:stretch>
        </p:blipFill>
        <p:spPr>
          <a:xfrm>
            <a:off x="10574887" y="158159"/>
            <a:ext cx="1314633" cy="238158"/>
          </a:xfrm>
          <a:prstGeom prst="rect">
            <a:avLst/>
          </a:prstGeom>
        </p:spPr>
      </p:pic>
      <p:sp>
        <p:nvSpPr>
          <p:cNvPr id="3" name="TextBox 2">
            <a:extLst>
              <a:ext uri="{FF2B5EF4-FFF2-40B4-BE49-F238E27FC236}">
                <a16:creationId xmlns:a16="http://schemas.microsoft.com/office/drawing/2014/main" id="{F48E0E29-4AFB-09B2-250E-29FC2A7B1CE0}"/>
              </a:ext>
            </a:extLst>
          </p:cNvPr>
          <p:cNvSpPr txBox="1"/>
          <p:nvPr/>
        </p:nvSpPr>
        <p:spPr>
          <a:xfrm>
            <a:off x="10364820" y="396317"/>
            <a:ext cx="1734765" cy="369332"/>
          </a:xfrm>
          <a:prstGeom prst="rect">
            <a:avLst/>
          </a:prstGeom>
          <a:noFill/>
        </p:spPr>
        <p:txBody>
          <a:bodyPr wrap="square" rtlCol="0">
            <a:spAutoFit/>
          </a:bodyPr>
          <a:lstStyle/>
          <a:p>
            <a:r>
              <a:rPr lang="en-US" dirty="0"/>
              <a:t>Invitation Tab</a:t>
            </a:r>
          </a:p>
        </p:txBody>
      </p:sp>
      <p:pic>
        <p:nvPicPr>
          <p:cNvPr id="5" name="Picture 4">
            <a:extLst>
              <a:ext uri="{FF2B5EF4-FFF2-40B4-BE49-F238E27FC236}">
                <a16:creationId xmlns:a16="http://schemas.microsoft.com/office/drawing/2014/main" id="{D8D30972-D6B8-F0FB-3B30-DE6894D13F7E}"/>
              </a:ext>
            </a:extLst>
          </p:cNvPr>
          <p:cNvPicPr>
            <a:picLocks noChangeAspect="1"/>
          </p:cNvPicPr>
          <p:nvPr/>
        </p:nvPicPr>
        <p:blipFill>
          <a:blip r:embed="rId3"/>
          <a:stretch>
            <a:fillRect/>
          </a:stretch>
        </p:blipFill>
        <p:spPr>
          <a:xfrm>
            <a:off x="1731251" y="0"/>
            <a:ext cx="7523267" cy="6858000"/>
          </a:xfrm>
          <a:prstGeom prst="rect">
            <a:avLst/>
          </a:prstGeom>
        </p:spPr>
      </p:pic>
      <p:pic>
        <p:nvPicPr>
          <p:cNvPr id="7" name="Picture 6">
            <a:extLst>
              <a:ext uri="{FF2B5EF4-FFF2-40B4-BE49-F238E27FC236}">
                <a16:creationId xmlns:a16="http://schemas.microsoft.com/office/drawing/2014/main" id="{3A95C6DC-3343-B2A1-8D1B-8D7E83942DD1}"/>
              </a:ext>
            </a:extLst>
          </p:cNvPr>
          <p:cNvPicPr>
            <a:picLocks noChangeAspect="1"/>
          </p:cNvPicPr>
          <p:nvPr/>
        </p:nvPicPr>
        <p:blipFill>
          <a:blip r:embed="rId4"/>
          <a:stretch>
            <a:fillRect/>
          </a:stretch>
        </p:blipFill>
        <p:spPr>
          <a:xfrm>
            <a:off x="3196743" y="1417451"/>
            <a:ext cx="6057775" cy="2633850"/>
          </a:xfrm>
          <a:prstGeom prst="rect">
            <a:avLst/>
          </a:prstGeom>
        </p:spPr>
      </p:pic>
      <p:pic>
        <p:nvPicPr>
          <p:cNvPr id="9" name="Picture 8">
            <a:extLst>
              <a:ext uri="{FF2B5EF4-FFF2-40B4-BE49-F238E27FC236}">
                <a16:creationId xmlns:a16="http://schemas.microsoft.com/office/drawing/2014/main" id="{D5E518DF-380B-89AF-B3E4-F5161E6EE1C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196743" y="5076825"/>
            <a:ext cx="6123880" cy="1714500"/>
          </a:xfrm>
          <a:prstGeom prst="rect">
            <a:avLst/>
          </a:prstGeom>
        </p:spPr>
      </p:pic>
    </p:spTree>
    <p:extLst>
      <p:ext uri="{BB962C8B-B14F-4D97-AF65-F5344CB8AC3E}">
        <p14:creationId xmlns:p14="http://schemas.microsoft.com/office/powerpoint/2010/main" val="20575485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C8649E-6ABD-4AF7-FCBA-93A129D6C797}"/>
              </a:ext>
            </a:extLst>
          </p:cNvPr>
          <p:cNvPicPr>
            <a:picLocks noChangeAspect="1"/>
          </p:cNvPicPr>
          <p:nvPr/>
        </p:nvPicPr>
        <p:blipFill>
          <a:blip r:embed="rId2"/>
          <a:stretch>
            <a:fillRect/>
          </a:stretch>
        </p:blipFill>
        <p:spPr>
          <a:xfrm>
            <a:off x="1043335" y="527482"/>
            <a:ext cx="6123880" cy="4977210"/>
          </a:xfrm>
          <a:prstGeom prst="rect">
            <a:avLst/>
          </a:prstGeom>
        </p:spPr>
      </p:pic>
      <p:pic>
        <p:nvPicPr>
          <p:cNvPr id="3" name="Picture 2">
            <a:extLst>
              <a:ext uri="{FF2B5EF4-FFF2-40B4-BE49-F238E27FC236}">
                <a16:creationId xmlns:a16="http://schemas.microsoft.com/office/drawing/2014/main" id="{E88D43E8-1DC6-F775-9B8D-AB98695F3574}"/>
              </a:ext>
            </a:extLst>
          </p:cNvPr>
          <p:cNvPicPr>
            <a:picLocks noChangeAspect="1"/>
          </p:cNvPicPr>
          <p:nvPr/>
        </p:nvPicPr>
        <p:blipFill>
          <a:blip r:embed="rId3"/>
          <a:stretch>
            <a:fillRect/>
          </a:stretch>
        </p:blipFill>
        <p:spPr>
          <a:xfrm>
            <a:off x="10574887" y="158159"/>
            <a:ext cx="1314633" cy="238158"/>
          </a:xfrm>
          <a:prstGeom prst="rect">
            <a:avLst/>
          </a:prstGeom>
        </p:spPr>
      </p:pic>
      <p:sp>
        <p:nvSpPr>
          <p:cNvPr id="4" name="TextBox 3">
            <a:extLst>
              <a:ext uri="{FF2B5EF4-FFF2-40B4-BE49-F238E27FC236}">
                <a16:creationId xmlns:a16="http://schemas.microsoft.com/office/drawing/2014/main" id="{01B68048-147B-0F33-EBEF-10ACC59E39AF}"/>
              </a:ext>
            </a:extLst>
          </p:cNvPr>
          <p:cNvSpPr txBox="1"/>
          <p:nvPr/>
        </p:nvSpPr>
        <p:spPr>
          <a:xfrm>
            <a:off x="10364820" y="396317"/>
            <a:ext cx="1734765" cy="369332"/>
          </a:xfrm>
          <a:prstGeom prst="rect">
            <a:avLst/>
          </a:prstGeom>
          <a:noFill/>
        </p:spPr>
        <p:txBody>
          <a:bodyPr wrap="square" rtlCol="0">
            <a:spAutoFit/>
          </a:bodyPr>
          <a:lstStyle/>
          <a:p>
            <a:r>
              <a:rPr lang="en-US" dirty="0"/>
              <a:t>Invitation Tab</a:t>
            </a:r>
          </a:p>
        </p:txBody>
      </p:sp>
      <p:sp>
        <p:nvSpPr>
          <p:cNvPr id="5" name="TextBox 4">
            <a:extLst>
              <a:ext uri="{FF2B5EF4-FFF2-40B4-BE49-F238E27FC236}">
                <a16:creationId xmlns:a16="http://schemas.microsoft.com/office/drawing/2014/main" id="{6A53F4AC-9F63-363D-F2AB-0669701F3AB1}"/>
              </a:ext>
            </a:extLst>
          </p:cNvPr>
          <p:cNvSpPr txBox="1"/>
          <p:nvPr/>
        </p:nvSpPr>
        <p:spPr>
          <a:xfrm>
            <a:off x="7858125" y="1771650"/>
            <a:ext cx="3505200" cy="923330"/>
          </a:xfrm>
          <a:prstGeom prst="rect">
            <a:avLst/>
          </a:prstGeom>
          <a:noFill/>
        </p:spPr>
        <p:txBody>
          <a:bodyPr wrap="square" rtlCol="0">
            <a:spAutoFit/>
          </a:bodyPr>
          <a:lstStyle/>
          <a:p>
            <a:r>
              <a:rPr lang="en-US" dirty="0"/>
              <a:t>This is a view from the Commissioner view for the table to demonstrate more units with status</a:t>
            </a:r>
          </a:p>
        </p:txBody>
      </p:sp>
    </p:spTree>
    <p:extLst>
      <p:ext uri="{BB962C8B-B14F-4D97-AF65-F5344CB8AC3E}">
        <p14:creationId xmlns:p14="http://schemas.microsoft.com/office/powerpoint/2010/main" val="1094264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08A192-975D-BE37-927A-241A10A180CE}"/>
              </a:ext>
            </a:extLst>
          </p:cNvPr>
          <p:cNvPicPr>
            <a:picLocks noChangeAspect="1"/>
          </p:cNvPicPr>
          <p:nvPr/>
        </p:nvPicPr>
        <p:blipFill>
          <a:blip r:embed="rId2"/>
          <a:stretch>
            <a:fillRect/>
          </a:stretch>
        </p:blipFill>
        <p:spPr>
          <a:xfrm>
            <a:off x="217213" y="266700"/>
            <a:ext cx="11015880" cy="5956825"/>
          </a:xfrm>
          <a:prstGeom prst="rect">
            <a:avLst/>
          </a:prstGeom>
        </p:spPr>
      </p:pic>
      <p:pic>
        <p:nvPicPr>
          <p:cNvPr id="4" name="Picture 3">
            <a:extLst>
              <a:ext uri="{FF2B5EF4-FFF2-40B4-BE49-F238E27FC236}">
                <a16:creationId xmlns:a16="http://schemas.microsoft.com/office/drawing/2014/main" id="{1C2ED1BC-5139-C280-AD55-99B4C639D354}"/>
              </a:ext>
            </a:extLst>
          </p:cNvPr>
          <p:cNvPicPr>
            <a:picLocks noChangeAspect="1"/>
          </p:cNvPicPr>
          <p:nvPr/>
        </p:nvPicPr>
        <p:blipFill>
          <a:blip r:embed="rId3"/>
          <a:stretch>
            <a:fillRect/>
          </a:stretch>
        </p:blipFill>
        <p:spPr>
          <a:xfrm>
            <a:off x="10574887" y="158159"/>
            <a:ext cx="1314633" cy="238158"/>
          </a:xfrm>
          <a:prstGeom prst="rect">
            <a:avLst/>
          </a:prstGeom>
        </p:spPr>
      </p:pic>
      <p:sp>
        <p:nvSpPr>
          <p:cNvPr id="5" name="TextBox 4">
            <a:extLst>
              <a:ext uri="{FF2B5EF4-FFF2-40B4-BE49-F238E27FC236}">
                <a16:creationId xmlns:a16="http://schemas.microsoft.com/office/drawing/2014/main" id="{E5EC9803-36C8-3AE3-877F-DCF8C6F09E37}"/>
              </a:ext>
            </a:extLst>
          </p:cNvPr>
          <p:cNvSpPr txBox="1"/>
          <p:nvPr/>
        </p:nvSpPr>
        <p:spPr>
          <a:xfrm>
            <a:off x="10364820" y="396317"/>
            <a:ext cx="1734765" cy="369332"/>
          </a:xfrm>
          <a:prstGeom prst="rect">
            <a:avLst/>
          </a:prstGeom>
          <a:noFill/>
        </p:spPr>
        <p:txBody>
          <a:bodyPr wrap="square" rtlCol="0">
            <a:spAutoFit/>
          </a:bodyPr>
          <a:lstStyle/>
          <a:p>
            <a:r>
              <a:rPr lang="en-US" dirty="0"/>
              <a:t>Invitation Tab</a:t>
            </a:r>
          </a:p>
        </p:txBody>
      </p:sp>
    </p:spTree>
    <p:extLst>
      <p:ext uri="{BB962C8B-B14F-4D97-AF65-F5344CB8AC3E}">
        <p14:creationId xmlns:p14="http://schemas.microsoft.com/office/powerpoint/2010/main" val="8004083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1DB1F86-B73F-2921-A47F-B4FA003127C0}"/>
              </a:ext>
            </a:extLst>
          </p:cNvPr>
          <p:cNvSpPr txBox="1"/>
          <p:nvPr/>
        </p:nvSpPr>
        <p:spPr>
          <a:xfrm>
            <a:off x="535021" y="844744"/>
            <a:ext cx="1887166" cy="826851"/>
          </a:xfrm>
          <a:prstGeom prst="rect">
            <a:avLst/>
          </a:prstGeom>
          <a:noFill/>
        </p:spPr>
        <p:txBody>
          <a:bodyPr wrap="square" rtlCol="0">
            <a:spAutoFit/>
          </a:bodyPr>
          <a:lstStyle/>
          <a:p>
            <a:endParaRPr lang="en-US" dirty="0"/>
          </a:p>
        </p:txBody>
      </p:sp>
      <p:sp>
        <p:nvSpPr>
          <p:cNvPr id="10" name="TextBox 9">
            <a:extLst>
              <a:ext uri="{FF2B5EF4-FFF2-40B4-BE49-F238E27FC236}">
                <a16:creationId xmlns:a16="http://schemas.microsoft.com/office/drawing/2014/main" id="{16E35711-9E2C-8420-6F65-0698EEAE3A2F}"/>
              </a:ext>
            </a:extLst>
          </p:cNvPr>
          <p:cNvSpPr txBox="1"/>
          <p:nvPr/>
        </p:nvSpPr>
        <p:spPr>
          <a:xfrm>
            <a:off x="368300" y="171031"/>
            <a:ext cx="9996520" cy="923330"/>
          </a:xfrm>
          <a:prstGeom prst="rect">
            <a:avLst/>
          </a:prstGeom>
          <a:noFill/>
        </p:spPr>
        <p:txBody>
          <a:bodyPr wrap="square">
            <a:spAutoFit/>
          </a:bodyPr>
          <a:lstStyle/>
          <a:p>
            <a:r>
              <a:rPr lang="en-US" dirty="0"/>
              <a:t>APPLICATION SUMMARY</a:t>
            </a:r>
          </a:p>
          <a:p>
            <a:r>
              <a:rPr lang="en-US" dirty="0"/>
              <a:t>The Applications Summary report is a recap of in-progress applications summarized by status and days in progress.</a:t>
            </a:r>
          </a:p>
        </p:txBody>
      </p:sp>
      <p:sp>
        <p:nvSpPr>
          <p:cNvPr id="12" name="TextBox 11">
            <a:extLst>
              <a:ext uri="{FF2B5EF4-FFF2-40B4-BE49-F238E27FC236}">
                <a16:creationId xmlns:a16="http://schemas.microsoft.com/office/drawing/2014/main" id="{E99D584E-A479-DB03-1B98-FA5A99AB3065}"/>
              </a:ext>
            </a:extLst>
          </p:cNvPr>
          <p:cNvSpPr txBox="1"/>
          <p:nvPr/>
        </p:nvSpPr>
        <p:spPr>
          <a:xfrm>
            <a:off x="266700" y="981170"/>
            <a:ext cx="11925300" cy="1200329"/>
          </a:xfrm>
          <a:prstGeom prst="rect">
            <a:avLst/>
          </a:prstGeom>
          <a:noFill/>
        </p:spPr>
        <p:txBody>
          <a:bodyPr wrap="square">
            <a:spAutoFit/>
          </a:bodyPr>
          <a:lstStyle/>
          <a:p>
            <a:r>
              <a:rPr lang="en-US" dirty="0"/>
              <a:t>APPLICATIONS IN PROGRESS</a:t>
            </a:r>
          </a:p>
          <a:p>
            <a:r>
              <a:rPr lang="en-US" dirty="0"/>
              <a:t>The Applications In-Progress report displays the list of membership applications that have not been accepted and posted. These applications are progressing through the workflow and may require a unit leader or council personnel to take an action - review, accept, acknowledge, comment, re-assign, etc.</a:t>
            </a:r>
          </a:p>
        </p:txBody>
      </p:sp>
      <p:sp>
        <p:nvSpPr>
          <p:cNvPr id="14" name="TextBox 13">
            <a:extLst>
              <a:ext uri="{FF2B5EF4-FFF2-40B4-BE49-F238E27FC236}">
                <a16:creationId xmlns:a16="http://schemas.microsoft.com/office/drawing/2014/main" id="{C9B70676-2E64-2F67-4FE8-04D5A48A2CE6}"/>
              </a:ext>
            </a:extLst>
          </p:cNvPr>
          <p:cNvSpPr txBox="1"/>
          <p:nvPr/>
        </p:nvSpPr>
        <p:spPr>
          <a:xfrm>
            <a:off x="266700" y="2181499"/>
            <a:ext cx="11760200" cy="923330"/>
          </a:xfrm>
          <a:prstGeom prst="rect">
            <a:avLst/>
          </a:prstGeom>
          <a:noFill/>
        </p:spPr>
        <p:txBody>
          <a:bodyPr wrap="square">
            <a:spAutoFit/>
          </a:bodyPr>
          <a:lstStyle/>
          <a:p>
            <a:r>
              <a:rPr lang="en-US" dirty="0"/>
              <a:t>CLOSED APPLICATIONS</a:t>
            </a:r>
          </a:p>
          <a:p>
            <a:r>
              <a:rPr lang="en-US" dirty="0"/>
              <a:t>The Closed Applications report lists membership applications that were not completed registrations and are now closed. No further action is expected regarding closed applications.</a:t>
            </a:r>
          </a:p>
        </p:txBody>
      </p:sp>
      <p:sp>
        <p:nvSpPr>
          <p:cNvPr id="16" name="TextBox 15">
            <a:extLst>
              <a:ext uri="{FF2B5EF4-FFF2-40B4-BE49-F238E27FC236}">
                <a16:creationId xmlns:a16="http://schemas.microsoft.com/office/drawing/2014/main" id="{BF8DDB08-B682-E506-8865-2E6063FD7CA8}"/>
              </a:ext>
            </a:extLst>
          </p:cNvPr>
          <p:cNvSpPr txBox="1"/>
          <p:nvPr/>
        </p:nvSpPr>
        <p:spPr>
          <a:xfrm>
            <a:off x="266700" y="3104829"/>
            <a:ext cx="11658600" cy="923330"/>
          </a:xfrm>
          <a:prstGeom prst="rect">
            <a:avLst/>
          </a:prstGeom>
          <a:noFill/>
        </p:spPr>
        <p:txBody>
          <a:bodyPr wrap="square">
            <a:spAutoFit/>
          </a:bodyPr>
          <a:lstStyle/>
          <a:p>
            <a:r>
              <a:rPr lang="en-US" dirty="0"/>
              <a:t>CLOSED LEADS REPORT</a:t>
            </a:r>
          </a:p>
          <a:p>
            <a:r>
              <a:rPr lang="en-US" dirty="0"/>
              <a:t>This report group lists applications that were not completed and are now closed. No further action is expected regarding closed applications.</a:t>
            </a:r>
          </a:p>
        </p:txBody>
      </p:sp>
      <p:sp>
        <p:nvSpPr>
          <p:cNvPr id="20" name="TextBox 19">
            <a:extLst>
              <a:ext uri="{FF2B5EF4-FFF2-40B4-BE49-F238E27FC236}">
                <a16:creationId xmlns:a16="http://schemas.microsoft.com/office/drawing/2014/main" id="{D5C7CC0E-8A97-A1BE-0DAB-ABBF18D99CE8}"/>
              </a:ext>
            </a:extLst>
          </p:cNvPr>
          <p:cNvSpPr txBox="1"/>
          <p:nvPr/>
        </p:nvSpPr>
        <p:spPr>
          <a:xfrm>
            <a:off x="165100" y="4028159"/>
            <a:ext cx="11861800" cy="923330"/>
          </a:xfrm>
          <a:prstGeom prst="rect">
            <a:avLst/>
          </a:prstGeom>
          <a:noFill/>
        </p:spPr>
        <p:txBody>
          <a:bodyPr wrap="square">
            <a:spAutoFit/>
          </a:bodyPr>
          <a:lstStyle/>
          <a:p>
            <a:r>
              <a:rPr lang="en-US" dirty="0"/>
              <a:t>COMPLETED APPLICATIONS</a:t>
            </a:r>
          </a:p>
          <a:p>
            <a:r>
              <a:rPr lang="en-US" dirty="0"/>
              <a:t>The Completed Applications report is a list of membership applications that have been completely processed and resulted in a BSA membership for the designated term.</a:t>
            </a:r>
          </a:p>
        </p:txBody>
      </p:sp>
      <p:sp>
        <p:nvSpPr>
          <p:cNvPr id="22" name="TextBox 21">
            <a:extLst>
              <a:ext uri="{FF2B5EF4-FFF2-40B4-BE49-F238E27FC236}">
                <a16:creationId xmlns:a16="http://schemas.microsoft.com/office/drawing/2014/main" id="{7860F219-1E72-E9C2-CFE1-F6B4F7138BB4}"/>
              </a:ext>
            </a:extLst>
          </p:cNvPr>
          <p:cNvSpPr txBox="1"/>
          <p:nvPr/>
        </p:nvSpPr>
        <p:spPr>
          <a:xfrm>
            <a:off x="266700" y="4951489"/>
            <a:ext cx="11760200" cy="923330"/>
          </a:xfrm>
          <a:prstGeom prst="rect">
            <a:avLst/>
          </a:prstGeom>
          <a:noFill/>
        </p:spPr>
        <p:txBody>
          <a:bodyPr wrap="square">
            <a:spAutoFit/>
          </a:bodyPr>
          <a:lstStyle/>
          <a:p>
            <a:r>
              <a:rPr lang="en-US" dirty="0"/>
              <a:t>FAMILY SCOUTING</a:t>
            </a:r>
          </a:p>
          <a:p>
            <a:r>
              <a:rPr lang="en-US" dirty="0"/>
              <a:t>The Family Scouting Report lists all units that are eligible for Family Scouting and displays which are boys only, girls only, boys and girls.</a:t>
            </a:r>
          </a:p>
        </p:txBody>
      </p:sp>
      <p:sp>
        <p:nvSpPr>
          <p:cNvPr id="24" name="TextBox 23">
            <a:extLst>
              <a:ext uri="{FF2B5EF4-FFF2-40B4-BE49-F238E27FC236}">
                <a16:creationId xmlns:a16="http://schemas.microsoft.com/office/drawing/2014/main" id="{B5281668-277E-1794-7519-592044154DC2}"/>
              </a:ext>
            </a:extLst>
          </p:cNvPr>
          <p:cNvSpPr txBox="1"/>
          <p:nvPr/>
        </p:nvSpPr>
        <p:spPr>
          <a:xfrm>
            <a:off x="165100" y="5874819"/>
            <a:ext cx="11760200" cy="923330"/>
          </a:xfrm>
          <a:prstGeom prst="rect">
            <a:avLst/>
          </a:prstGeom>
          <a:noFill/>
        </p:spPr>
        <p:txBody>
          <a:bodyPr wrap="square">
            <a:spAutoFit/>
          </a:bodyPr>
          <a:lstStyle/>
          <a:p>
            <a:r>
              <a:rPr lang="en-US" dirty="0"/>
              <a:t>INITIATED APPLICATIONS REPORT</a:t>
            </a:r>
          </a:p>
          <a:p>
            <a:r>
              <a:rPr lang="en-US" dirty="0"/>
              <a:t>The Initiated Applications report displays applications that have been created, but not yet submitted and are in an Initiated status.</a:t>
            </a:r>
          </a:p>
        </p:txBody>
      </p:sp>
      <p:pic>
        <p:nvPicPr>
          <p:cNvPr id="25" name="Picture 24">
            <a:extLst>
              <a:ext uri="{FF2B5EF4-FFF2-40B4-BE49-F238E27FC236}">
                <a16:creationId xmlns:a16="http://schemas.microsoft.com/office/drawing/2014/main" id="{EA0A0D7A-B389-BF17-A0E3-44CF36C00B83}"/>
              </a:ext>
            </a:extLst>
          </p:cNvPr>
          <p:cNvPicPr>
            <a:picLocks noChangeAspect="1"/>
          </p:cNvPicPr>
          <p:nvPr/>
        </p:nvPicPr>
        <p:blipFill>
          <a:blip r:embed="rId2"/>
          <a:stretch>
            <a:fillRect/>
          </a:stretch>
        </p:blipFill>
        <p:spPr>
          <a:xfrm>
            <a:off x="10574887" y="158159"/>
            <a:ext cx="1314633" cy="238158"/>
          </a:xfrm>
          <a:prstGeom prst="rect">
            <a:avLst/>
          </a:prstGeom>
        </p:spPr>
      </p:pic>
      <p:sp>
        <p:nvSpPr>
          <p:cNvPr id="26" name="TextBox 25">
            <a:extLst>
              <a:ext uri="{FF2B5EF4-FFF2-40B4-BE49-F238E27FC236}">
                <a16:creationId xmlns:a16="http://schemas.microsoft.com/office/drawing/2014/main" id="{0BF958E6-69BE-38AE-2C6C-9C05BB353769}"/>
              </a:ext>
            </a:extLst>
          </p:cNvPr>
          <p:cNvSpPr txBox="1"/>
          <p:nvPr/>
        </p:nvSpPr>
        <p:spPr>
          <a:xfrm>
            <a:off x="10574887" y="396317"/>
            <a:ext cx="1524698" cy="369332"/>
          </a:xfrm>
          <a:prstGeom prst="rect">
            <a:avLst/>
          </a:prstGeom>
          <a:noFill/>
        </p:spPr>
        <p:txBody>
          <a:bodyPr wrap="square" rtlCol="0">
            <a:spAutoFit/>
          </a:bodyPr>
          <a:lstStyle/>
          <a:p>
            <a:r>
              <a:rPr lang="en-US" dirty="0"/>
              <a:t>Reports Tab</a:t>
            </a:r>
          </a:p>
        </p:txBody>
      </p:sp>
    </p:spTree>
    <p:extLst>
      <p:ext uri="{BB962C8B-B14F-4D97-AF65-F5344CB8AC3E}">
        <p14:creationId xmlns:p14="http://schemas.microsoft.com/office/powerpoint/2010/main" val="1944214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3889F2-5B19-9EA1-318A-C924C2DB11D8}"/>
              </a:ext>
            </a:extLst>
          </p:cNvPr>
          <p:cNvSpPr txBox="1"/>
          <p:nvPr/>
        </p:nvSpPr>
        <p:spPr>
          <a:xfrm>
            <a:off x="292100" y="0"/>
            <a:ext cx="8394700" cy="646331"/>
          </a:xfrm>
          <a:prstGeom prst="rect">
            <a:avLst/>
          </a:prstGeom>
          <a:noFill/>
        </p:spPr>
        <p:txBody>
          <a:bodyPr wrap="square">
            <a:spAutoFit/>
          </a:bodyPr>
          <a:lstStyle/>
          <a:p>
            <a:r>
              <a:rPr lang="en-US" dirty="0"/>
              <a:t>LEADS IN PROGRESS</a:t>
            </a:r>
          </a:p>
          <a:p>
            <a:r>
              <a:rPr lang="en-US" dirty="0"/>
              <a:t>The Leads Report displays information about all leads submitted.</a:t>
            </a:r>
          </a:p>
        </p:txBody>
      </p:sp>
      <p:sp>
        <p:nvSpPr>
          <p:cNvPr id="5" name="TextBox 4">
            <a:extLst>
              <a:ext uri="{FF2B5EF4-FFF2-40B4-BE49-F238E27FC236}">
                <a16:creationId xmlns:a16="http://schemas.microsoft.com/office/drawing/2014/main" id="{9EF23F69-0AB9-6B2C-37FC-FDEDA66317DA}"/>
              </a:ext>
            </a:extLst>
          </p:cNvPr>
          <p:cNvSpPr txBox="1"/>
          <p:nvPr/>
        </p:nvSpPr>
        <p:spPr>
          <a:xfrm>
            <a:off x="292100" y="646331"/>
            <a:ext cx="11557000" cy="1200329"/>
          </a:xfrm>
          <a:prstGeom prst="rect">
            <a:avLst/>
          </a:prstGeom>
          <a:noFill/>
        </p:spPr>
        <p:txBody>
          <a:bodyPr wrap="square">
            <a:spAutoFit/>
          </a:bodyPr>
          <a:lstStyle/>
          <a:p>
            <a:r>
              <a:rPr lang="en-US" dirty="0"/>
              <a:t>MEMBERSHIP TOTALS REPORT</a:t>
            </a:r>
          </a:p>
          <a:p>
            <a:r>
              <a:rPr lang="en-US" dirty="0"/>
              <a:t>The Membership Totals Report returns a detail list of each active unit within the structure of the district or council. By unit, the reports give you demographic data such as the number of youth and adults, male and female along with the chartered organization and charter expiration date.</a:t>
            </a:r>
          </a:p>
        </p:txBody>
      </p:sp>
      <p:sp>
        <p:nvSpPr>
          <p:cNvPr id="7" name="TextBox 6">
            <a:extLst>
              <a:ext uri="{FF2B5EF4-FFF2-40B4-BE49-F238E27FC236}">
                <a16:creationId xmlns:a16="http://schemas.microsoft.com/office/drawing/2014/main" id="{881726AE-0576-9B2F-829F-6F57154EF085}"/>
              </a:ext>
            </a:extLst>
          </p:cNvPr>
          <p:cNvSpPr txBox="1"/>
          <p:nvPr/>
        </p:nvSpPr>
        <p:spPr>
          <a:xfrm>
            <a:off x="292100" y="1846660"/>
            <a:ext cx="10883900" cy="646331"/>
          </a:xfrm>
          <a:prstGeom prst="rect">
            <a:avLst/>
          </a:prstGeom>
          <a:noFill/>
        </p:spPr>
        <p:txBody>
          <a:bodyPr wrap="square">
            <a:spAutoFit/>
          </a:bodyPr>
          <a:lstStyle/>
          <a:p>
            <a:r>
              <a:rPr lang="en-US" dirty="0"/>
              <a:t>PAYMENT METHOD</a:t>
            </a:r>
          </a:p>
          <a:p>
            <a:r>
              <a:rPr lang="en-US" dirty="0"/>
              <a:t>This report lists completed membership applications from Online Registration by all payment methods.</a:t>
            </a:r>
          </a:p>
        </p:txBody>
      </p:sp>
      <p:sp>
        <p:nvSpPr>
          <p:cNvPr id="9" name="TextBox 8">
            <a:extLst>
              <a:ext uri="{FF2B5EF4-FFF2-40B4-BE49-F238E27FC236}">
                <a16:creationId xmlns:a16="http://schemas.microsoft.com/office/drawing/2014/main" id="{5178E5CC-D8DA-1616-B3AC-1D6144DC5092}"/>
              </a:ext>
            </a:extLst>
          </p:cNvPr>
          <p:cNvSpPr txBox="1"/>
          <p:nvPr/>
        </p:nvSpPr>
        <p:spPr>
          <a:xfrm>
            <a:off x="292100" y="2415401"/>
            <a:ext cx="11671300" cy="923330"/>
          </a:xfrm>
          <a:prstGeom prst="rect">
            <a:avLst/>
          </a:prstGeom>
          <a:noFill/>
        </p:spPr>
        <p:txBody>
          <a:bodyPr wrap="square">
            <a:spAutoFit/>
          </a:bodyPr>
          <a:lstStyle/>
          <a:p>
            <a:r>
              <a:rPr lang="en-US" dirty="0"/>
              <a:t>RECORD OF CHANGE</a:t>
            </a:r>
          </a:p>
          <a:p>
            <a:r>
              <a:rPr lang="en-US" dirty="0"/>
              <a:t>The Record of Change report will give you a detailed list, for the date range selected, of all registration changes such as, new enrollment, transfers, drops, multiples, transfers etc. This report will report the members name, unit and status code.</a:t>
            </a:r>
          </a:p>
        </p:txBody>
      </p:sp>
      <p:sp>
        <p:nvSpPr>
          <p:cNvPr id="11" name="TextBox 10">
            <a:extLst>
              <a:ext uri="{FF2B5EF4-FFF2-40B4-BE49-F238E27FC236}">
                <a16:creationId xmlns:a16="http://schemas.microsoft.com/office/drawing/2014/main" id="{802F2FCE-05E7-4A8B-98B1-1A9EC38A2CC1}"/>
              </a:ext>
            </a:extLst>
          </p:cNvPr>
          <p:cNvSpPr txBox="1"/>
          <p:nvPr/>
        </p:nvSpPr>
        <p:spPr>
          <a:xfrm>
            <a:off x="292100" y="3214975"/>
            <a:ext cx="11557000" cy="923330"/>
          </a:xfrm>
          <a:prstGeom prst="rect">
            <a:avLst/>
          </a:prstGeom>
          <a:noFill/>
        </p:spPr>
        <p:txBody>
          <a:bodyPr wrap="square">
            <a:spAutoFit/>
          </a:bodyPr>
          <a:lstStyle/>
          <a:p>
            <a:r>
              <a:rPr lang="en-US" dirty="0"/>
              <a:t>REFUND DETAILS</a:t>
            </a:r>
          </a:p>
          <a:p>
            <a:r>
              <a:rPr lang="en-US" dirty="0"/>
              <a:t>The Refund Details Report lists details about membership applications that had their fees refunded. These applications are in “closed” status after the fees are refunded. Only applications paid with a credit card will appear on this refund list.</a:t>
            </a:r>
          </a:p>
        </p:txBody>
      </p:sp>
      <p:sp>
        <p:nvSpPr>
          <p:cNvPr id="13" name="TextBox 12">
            <a:extLst>
              <a:ext uri="{FF2B5EF4-FFF2-40B4-BE49-F238E27FC236}">
                <a16:creationId xmlns:a16="http://schemas.microsoft.com/office/drawing/2014/main" id="{CBC4CE1E-F08B-024F-BBF3-808D22ED4565}"/>
              </a:ext>
            </a:extLst>
          </p:cNvPr>
          <p:cNvSpPr txBox="1"/>
          <p:nvPr/>
        </p:nvSpPr>
        <p:spPr>
          <a:xfrm>
            <a:off x="292100" y="4060715"/>
            <a:ext cx="11455400" cy="923330"/>
          </a:xfrm>
          <a:prstGeom prst="rect">
            <a:avLst/>
          </a:prstGeom>
          <a:noFill/>
        </p:spPr>
        <p:txBody>
          <a:bodyPr wrap="square">
            <a:spAutoFit/>
          </a:bodyPr>
          <a:lstStyle/>
          <a:p>
            <a:r>
              <a:rPr lang="en-US" dirty="0"/>
              <a:t>TIMED OUT APPLICATIONS</a:t>
            </a:r>
          </a:p>
          <a:p>
            <a:r>
              <a:rPr lang="en-US" dirty="0"/>
              <a:t>This report lists summary counts of membership applications that have timed out. The rows of the report are units. The columns are the total of timed out applications by month.</a:t>
            </a:r>
          </a:p>
        </p:txBody>
      </p:sp>
      <p:sp>
        <p:nvSpPr>
          <p:cNvPr id="15" name="TextBox 14">
            <a:extLst>
              <a:ext uri="{FF2B5EF4-FFF2-40B4-BE49-F238E27FC236}">
                <a16:creationId xmlns:a16="http://schemas.microsoft.com/office/drawing/2014/main" id="{5713E1B9-0D74-990C-5ABA-5F8E7FCF6CB4}"/>
              </a:ext>
            </a:extLst>
          </p:cNvPr>
          <p:cNvSpPr txBox="1"/>
          <p:nvPr/>
        </p:nvSpPr>
        <p:spPr>
          <a:xfrm>
            <a:off x="292100" y="4937879"/>
            <a:ext cx="11671300" cy="1200329"/>
          </a:xfrm>
          <a:prstGeom prst="rect">
            <a:avLst/>
          </a:prstGeom>
          <a:noFill/>
        </p:spPr>
        <p:txBody>
          <a:bodyPr wrap="square">
            <a:spAutoFit/>
          </a:bodyPr>
          <a:lstStyle/>
          <a:p>
            <a:r>
              <a:rPr lang="en-US" dirty="0"/>
              <a:t>TIMED OUT APPLICATIONS SUMMARY</a:t>
            </a:r>
          </a:p>
          <a:p>
            <a:r>
              <a:rPr lang="en-US" dirty="0"/>
              <a:t>This report lists membership applications from Online Registration that were not processed within 60 days. Applications that reach 60 days of age without completion are considered timed-out. The applicant is automatically refunded fees collected if the transaction was processed with a credit card payment.</a:t>
            </a:r>
          </a:p>
        </p:txBody>
      </p:sp>
      <p:sp>
        <p:nvSpPr>
          <p:cNvPr id="17" name="TextBox 16">
            <a:extLst>
              <a:ext uri="{FF2B5EF4-FFF2-40B4-BE49-F238E27FC236}">
                <a16:creationId xmlns:a16="http://schemas.microsoft.com/office/drawing/2014/main" id="{CFFDA0A9-0566-94C8-69A1-88222AB23301}"/>
              </a:ext>
            </a:extLst>
          </p:cNvPr>
          <p:cNvSpPr txBox="1"/>
          <p:nvPr/>
        </p:nvSpPr>
        <p:spPr>
          <a:xfrm>
            <a:off x="190500" y="6014452"/>
            <a:ext cx="11874500" cy="646331"/>
          </a:xfrm>
          <a:prstGeom prst="rect">
            <a:avLst/>
          </a:prstGeom>
          <a:noFill/>
        </p:spPr>
        <p:txBody>
          <a:bodyPr wrap="square">
            <a:spAutoFit/>
          </a:bodyPr>
          <a:lstStyle/>
          <a:p>
            <a:r>
              <a:rPr lang="en-US" dirty="0"/>
              <a:t>UNPAID APPLICATION</a:t>
            </a:r>
          </a:p>
          <a:p>
            <a:r>
              <a:rPr lang="en-US" dirty="0"/>
              <a:t>This report lists all incomplete membership applications from Online Registration that have not been paid.</a:t>
            </a:r>
          </a:p>
        </p:txBody>
      </p:sp>
      <p:pic>
        <p:nvPicPr>
          <p:cNvPr id="18" name="Picture 17">
            <a:extLst>
              <a:ext uri="{FF2B5EF4-FFF2-40B4-BE49-F238E27FC236}">
                <a16:creationId xmlns:a16="http://schemas.microsoft.com/office/drawing/2014/main" id="{CC9E2BFB-03D1-A840-4DDB-F640B056EC08}"/>
              </a:ext>
            </a:extLst>
          </p:cNvPr>
          <p:cNvPicPr>
            <a:picLocks noChangeAspect="1"/>
          </p:cNvPicPr>
          <p:nvPr/>
        </p:nvPicPr>
        <p:blipFill>
          <a:blip r:embed="rId2"/>
          <a:stretch>
            <a:fillRect/>
          </a:stretch>
        </p:blipFill>
        <p:spPr>
          <a:xfrm>
            <a:off x="10574887" y="158159"/>
            <a:ext cx="1314633" cy="238158"/>
          </a:xfrm>
          <a:prstGeom prst="rect">
            <a:avLst/>
          </a:prstGeom>
        </p:spPr>
      </p:pic>
      <p:sp>
        <p:nvSpPr>
          <p:cNvPr id="19" name="TextBox 18">
            <a:extLst>
              <a:ext uri="{FF2B5EF4-FFF2-40B4-BE49-F238E27FC236}">
                <a16:creationId xmlns:a16="http://schemas.microsoft.com/office/drawing/2014/main" id="{FEC1151A-CE16-FF7B-A9CD-BDB5B37AB4DB}"/>
              </a:ext>
            </a:extLst>
          </p:cNvPr>
          <p:cNvSpPr txBox="1"/>
          <p:nvPr/>
        </p:nvSpPr>
        <p:spPr>
          <a:xfrm>
            <a:off x="10574887" y="396317"/>
            <a:ext cx="1524698" cy="369332"/>
          </a:xfrm>
          <a:prstGeom prst="rect">
            <a:avLst/>
          </a:prstGeom>
          <a:noFill/>
        </p:spPr>
        <p:txBody>
          <a:bodyPr wrap="square" rtlCol="0">
            <a:spAutoFit/>
          </a:bodyPr>
          <a:lstStyle/>
          <a:p>
            <a:r>
              <a:rPr lang="en-US" dirty="0"/>
              <a:t>Reports Tab</a:t>
            </a:r>
          </a:p>
        </p:txBody>
      </p:sp>
    </p:spTree>
    <p:extLst>
      <p:ext uri="{BB962C8B-B14F-4D97-AF65-F5344CB8AC3E}">
        <p14:creationId xmlns:p14="http://schemas.microsoft.com/office/powerpoint/2010/main" val="962515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521276-5784-10EE-EC72-34BD9618A21E}"/>
              </a:ext>
            </a:extLst>
          </p:cNvPr>
          <p:cNvPicPr>
            <a:picLocks noChangeAspect="1"/>
          </p:cNvPicPr>
          <p:nvPr/>
        </p:nvPicPr>
        <p:blipFill>
          <a:blip r:embed="rId2"/>
          <a:stretch>
            <a:fillRect/>
          </a:stretch>
        </p:blipFill>
        <p:spPr>
          <a:xfrm>
            <a:off x="643647" y="561850"/>
            <a:ext cx="4223187" cy="5578600"/>
          </a:xfrm>
          <a:prstGeom prst="rect">
            <a:avLst/>
          </a:prstGeom>
        </p:spPr>
      </p:pic>
      <p:sp>
        <p:nvSpPr>
          <p:cNvPr id="3" name="Rectangle 2">
            <a:extLst>
              <a:ext uri="{FF2B5EF4-FFF2-40B4-BE49-F238E27FC236}">
                <a16:creationId xmlns:a16="http://schemas.microsoft.com/office/drawing/2014/main" id="{03D4E5F9-2BFF-5633-C67C-CFBE35F0CB40}"/>
              </a:ext>
            </a:extLst>
          </p:cNvPr>
          <p:cNvSpPr/>
          <p:nvPr/>
        </p:nvSpPr>
        <p:spPr>
          <a:xfrm>
            <a:off x="786493" y="4210050"/>
            <a:ext cx="2728232" cy="727344"/>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434D566-31F5-29DA-3444-FBEBFF264983}"/>
              </a:ext>
            </a:extLst>
          </p:cNvPr>
          <p:cNvPicPr>
            <a:picLocks noChangeAspect="1"/>
          </p:cNvPicPr>
          <p:nvPr/>
        </p:nvPicPr>
        <p:blipFill>
          <a:blip r:embed="rId3"/>
          <a:stretch>
            <a:fillRect/>
          </a:stretch>
        </p:blipFill>
        <p:spPr>
          <a:xfrm>
            <a:off x="10559777" y="92412"/>
            <a:ext cx="1476581" cy="285790"/>
          </a:xfrm>
          <a:prstGeom prst="rect">
            <a:avLst/>
          </a:prstGeom>
        </p:spPr>
      </p:pic>
    </p:spTree>
    <p:extLst>
      <p:ext uri="{BB962C8B-B14F-4D97-AF65-F5344CB8AC3E}">
        <p14:creationId xmlns:p14="http://schemas.microsoft.com/office/powerpoint/2010/main" val="29700749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C14EAB-56CE-93D9-6256-FD800BE7CA3D}"/>
              </a:ext>
            </a:extLst>
          </p:cNvPr>
          <p:cNvPicPr>
            <a:picLocks noChangeAspect="1"/>
          </p:cNvPicPr>
          <p:nvPr/>
        </p:nvPicPr>
        <p:blipFill>
          <a:blip r:embed="rId2"/>
          <a:stretch>
            <a:fillRect/>
          </a:stretch>
        </p:blipFill>
        <p:spPr>
          <a:xfrm>
            <a:off x="280987" y="86307"/>
            <a:ext cx="11630025" cy="1560936"/>
          </a:xfrm>
          <a:prstGeom prst="rect">
            <a:avLst/>
          </a:prstGeom>
        </p:spPr>
      </p:pic>
      <p:pic>
        <p:nvPicPr>
          <p:cNvPr id="5" name="Picture 4">
            <a:extLst>
              <a:ext uri="{FF2B5EF4-FFF2-40B4-BE49-F238E27FC236}">
                <a16:creationId xmlns:a16="http://schemas.microsoft.com/office/drawing/2014/main" id="{32782E6F-1D01-70C2-CFF3-73D1492DFB45}"/>
              </a:ext>
            </a:extLst>
          </p:cNvPr>
          <p:cNvPicPr>
            <a:picLocks noChangeAspect="1"/>
          </p:cNvPicPr>
          <p:nvPr/>
        </p:nvPicPr>
        <p:blipFill>
          <a:blip r:embed="rId3"/>
          <a:stretch>
            <a:fillRect/>
          </a:stretch>
        </p:blipFill>
        <p:spPr>
          <a:xfrm>
            <a:off x="9796167" y="171413"/>
            <a:ext cx="2114845" cy="533474"/>
          </a:xfrm>
          <a:prstGeom prst="rect">
            <a:avLst/>
          </a:prstGeom>
        </p:spPr>
      </p:pic>
      <p:sp>
        <p:nvSpPr>
          <p:cNvPr id="9" name="TextBox 8">
            <a:extLst>
              <a:ext uri="{FF2B5EF4-FFF2-40B4-BE49-F238E27FC236}">
                <a16:creationId xmlns:a16="http://schemas.microsoft.com/office/drawing/2014/main" id="{1A7B4F96-38C7-EC57-FE0D-653323C26489}"/>
              </a:ext>
            </a:extLst>
          </p:cNvPr>
          <p:cNvSpPr txBox="1"/>
          <p:nvPr/>
        </p:nvSpPr>
        <p:spPr>
          <a:xfrm>
            <a:off x="2295525" y="1943100"/>
            <a:ext cx="5776617" cy="369332"/>
          </a:xfrm>
          <a:prstGeom prst="rect">
            <a:avLst/>
          </a:prstGeom>
          <a:noFill/>
        </p:spPr>
        <p:txBody>
          <a:bodyPr wrap="square" rtlCol="0">
            <a:spAutoFit/>
          </a:bodyPr>
          <a:lstStyle/>
          <a:p>
            <a:r>
              <a:rPr lang="en-US" dirty="0"/>
              <a:t>This report will list out all of the adult members of the unit</a:t>
            </a:r>
          </a:p>
        </p:txBody>
      </p:sp>
      <p:sp>
        <p:nvSpPr>
          <p:cNvPr id="10" name="TextBox 9">
            <a:extLst>
              <a:ext uri="{FF2B5EF4-FFF2-40B4-BE49-F238E27FC236}">
                <a16:creationId xmlns:a16="http://schemas.microsoft.com/office/drawing/2014/main" id="{7D79AA93-2BD5-D1AD-801E-FA093E1963E3}"/>
              </a:ext>
            </a:extLst>
          </p:cNvPr>
          <p:cNvSpPr txBox="1"/>
          <p:nvPr/>
        </p:nvSpPr>
        <p:spPr>
          <a:xfrm>
            <a:off x="609600" y="2743200"/>
            <a:ext cx="4181475" cy="646331"/>
          </a:xfrm>
          <a:prstGeom prst="rect">
            <a:avLst/>
          </a:prstGeom>
          <a:noFill/>
        </p:spPr>
        <p:txBody>
          <a:bodyPr wrap="square" rtlCol="0">
            <a:spAutoFit/>
          </a:bodyPr>
          <a:lstStyle/>
          <a:p>
            <a:r>
              <a:rPr lang="en-US" dirty="0"/>
              <a:t>Name, BSA ID,  Position(s), </a:t>
            </a:r>
          </a:p>
          <a:p>
            <a:r>
              <a:rPr lang="en-US" dirty="0"/>
              <a:t>Home and Email address</a:t>
            </a:r>
          </a:p>
        </p:txBody>
      </p:sp>
      <p:sp>
        <p:nvSpPr>
          <p:cNvPr id="11" name="TextBox 10">
            <a:extLst>
              <a:ext uri="{FF2B5EF4-FFF2-40B4-BE49-F238E27FC236}">
                <a16:creationId xmlns:a16="http://schemas.microsoft.com/office/drawing/2014/main" id="{50F899A0-D34D-3F78-54D2-E0B0C75629B2}"/>
              </a:ext>
            </a:extLst>
          </p:cNvPr>
          <p:cNvSpPr txBox="1"/>
          <p:nvPr/>
        </p:nvSpPr>
        <p:spPr>
          <a:xfrm>
            <a:off x="5981404" y="2634721"/>
            <a:ext cx="4181475" cy="646331"/>
          </a:xfrm>
          <a:prstGeom prst="rect">
            <a:avLst/>
          </a:prstGeom>
          <a:noFill/>
        </p:spPr>
        <p:txBody>
          <a:bodyPr wrap="square" rtlCol="0">
            <a:spAutoFit/>
          </a:bodyPr>
          <a:lstStyle/>
          <a:p>
            <a:r>
              <a:rPr lang="en-US" dirty="0"/>
              <a:t>Position(s) for which they are trained or working to be trained in</a:t>
            </a:r>
          </a:p>
        </p:txBody>
      </p:sp>
      <p:sp>
        <p:nvSpPr>
          <p:cNvPr id="12" name="TextBox 11">
            <a:extLst>
              <a:ext uri="{FF2B5EF4-FFF2-40B4-BE49-F238E27FC236}">
                <a16:creationId xmlns:a16="http://schemas.microsoft.com/office/drawing/2014/main" id="{3DC53D3D-4AE6-EE2D-81F5-55825CC60B86}"/>
              </a:ext>
            </a:extLst>
          </p:cNvPr>
          <p:cNvSpPr txBox="1"/>
          <p:nvPr/>
        </p:nvSpPr>
        <p:spPr>
          <a:xfrm>
            <a:off x="6095999" y="3429000"/>
            <a:ext cx="4181475" cy="646331"/>
          </a:xfrm>
          <a:prstGeom prst="rect">
            <a:avLst/>
          </a:prstGeom>
          <a:noFill/>
        </p:spPr>
        <p:txBody>
          <a:bodyPr wrap="square" rtlCol="0">
            <a:spAutoFit/>
          </a:bodyPr>
          <a:lstStyle/>
          <a:p>
            <a:r>
              <a:rPr lang="en-US" dirty="0"/>
              <a:t>If they are completed with training in a particular position</a:t>
            </a:r>
          </a:p>
        </p:txBody>
      </p:sp>
      <p:sp>
        <p:nvSpPr>
          <p:cNvPr id="13" name="TextBox 12">
            <a:extLst>
              <a:ext uri="{FF2B5EF4-FFF2-40B4-BE49-F238E27FC236}">
                <a16:creationId xmlns:a16="http://schemas.microsoft.com/office/drawing/2014/main" id="{E28F6AF7-F05D-DA18-7823-5B39F45C98B7}"/>
              </a:ext>
            </a:extLst>
          </p:cNvPr>
          <p:cNvSpPr txBox="1"/>
          <p:nvPr/>
        </p:nvSpPr>
        <p:spPr>
          <a:xfrm>
            <a:off x="6095998" y="4202668"/>
            <a:ext cx="4181475" cy="923330"/>
          </a:xfrm>
          <a:prstGeom prst="rect">
            <a:avLst/>
          </a:prstGeom>
          <a:noFill/>
        </p:spPr>
        <p:txBody>
          <a:bodyPr wrap="square" rtlCol="0">
            <a:spAutoFit/>
          </a:bodyPr>
          <a:lstStyle/>
          <a:p>
            <a:r>
              <a:rPr lang="en-US" dirty="0"/>
              <a:t>What courses they have remaining to complete. The courses are listed by Course number not it’s common name</a:t>
            </a:r>
          </a:p>
        </p:txBody>
      </p:sp>
      <p:pic>
        <p:nvPicPr>
          <p:cNvPr id="17" name="Picture 16">
            <a:extLst>
              <a:ext uri="{FF2B5EF4-FFF2-40B4-BE49-F238E27FC236}">
                <a16:creationId xmlns:a16="http://schemas.microsoft.com/office/drawing/2014/main" id="{85392AFE-BA69-B432-2CA4-212EA6E33840}"/>
              </a:ext>
            </a:extLst>
          </p:cNvPr>
          <p:cNvPicPr>
            <a:picLocks noChangeAspect="1"/>
          </p:cNvPicPr>
          <p:nvPr/>
        </p:nvPicPr>
        <p:blipFill>
          <a:blip r:embed="rId4"/>
          <a:stretch>
            <a:fillRect/>
          </a:stretch>
        </p:blipFill>
        <p:spPr>
          <a:xfrm>
            <a:off x="280987" y="5992618"/>
            <a:ext cx="11843054" cy="646330"/>
          </a:xfrm>
          <a:prstGeom prst="rect">
            <a:avLst/>
          </a:prstGeom>
        </p:spPr>
      </p:pic>
    </p:spTree>
    <p:extLst>
      <p:ext uri="{BB962C8B-B14F-4D97-AF65-F5344CB8AC3E}">
        <p14:creationId xmlns:p14="http://schemas.microsoft.com/office/powerpoint/2010/main" val="37199004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B63008-BA3C-B0C0-E357-1B124A02CD20}"/>
              </a:ext>
            </a:extLst>
          </p:cNvPr>
          <p:cNvPicPr>
            <a:picLocks noChangeAspect="1"/>
          </p:cNvPicPr>
          <p:nvPr/>
        </p:nvPicPr>
        <p:blipFill>
          <a:blip r:embed="rId2"/>
          <a:stretch>
            <a:fillRect/>
          </a:stretch>
        </p:blipFill>
        <p:spPr>
          <a:xfrm>
            <a:off x="643647" y="561850"/>
            <a:ext cx="4223187" cy="5578600"/>
          </a:xfrm>
          <a:prstGeom prst="rect">
            <a:avLst/>
          </a:prstGeom>
        </p:spPr>
      </p:pic>
      <p:sp>
        <p:nvSpPr>
          <p:cNvPr id="3" name="Rectangle 2">
            <a:extLst>
              <a:ext uri="{FF2B5EF4-FFF2-40B4-BE49-F238E27FC236}">
                <a16:creationId xmlns:a16="http://schemas.microsoft.com/office/drawing/2014/main" id="{5790645C-2009-B16C-0CA7-3A24BD4526A6}"/>
              </a:ext>
            </a:extLst>
          </p:cNvPr>
          <p:cNvSpPr/>
          <p:nvPr/>
        </p:nvSpPr>
        <p:spPr>
          <a:xfrm>
            <a:off x="710293" y="4838700"/>
            <a:ext cx="2728232" cy="727344"/>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BBAC97A-E5B1-B051-B5BC-35C3C313F289}"/>
              </a:ext>
            </a:extLst>
          </p:cNvPr>
          <p:cNvPicPr>
            <a:picLocks noChangeAspect="1"/>
          </p:cNvPicPr>
          <p:nvPr/>
        </p:nvPicPr>
        <p:blipFill>
          <a:blip r:embed="rId3"/>
          <a:stretch>
            <a:fillRect/>
          </a:stretch>
        </p:blipFill>
        <p:spPr>
          <a:xfrm>
            <a:off x="10559777" y="92412"/>
            <a:ext cx="1476581" cy="285790"/>
          </a:xfrm>
          <a:prstGeom prst="rect">
            <a:avLst/>
          </a:prstGeom>
        </p:spPr>
      </p:pic>
    </p:spTree>
    <p:extLst>
      <p:ext uri="{BB962C8B-B14F-4D97-AF65-F5344CB8AC3E}">
        <p14:creationId xmlns:p14="http://schemas.microsoft.com/office/powerpoint/2010/main" val="30131617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911433-E73F-5E40-0F3F-57718AA67294}"/>
              </a:ext>
            </a:extLst>
          </p:cNvPr>
          <p:cNvPicPr>
            <a:picLocks noChangeAspect="1"/>
          </p:cNvPicPr>
          <p:nvPr/>
        </p:nvPicPr>
        <p:blipFill>
          <a:blip r:embed="rId2"/>
          <a:stretch>
            <a:fillRect/>
          </a:stretch>
        </p:blipFill>
        <p:spPr>
          <a:xfrm>
            <a:off x="9948714" y="171410"/>
            <a:ext cx="2124371" cy="571580"/>
          </a:xfrm>
          <a:prstGeom prst="rect">
            <a:avLst/>
          </a:prstGeom>
        </p:spPr>
      </p:pic>
      <p:pic>
        <p:nvPicPr>
          <p:cNvPr id="5" name="Picture 4">
            <a:extLst>
              <a:ext uri="{FF2B5EF4-FFF2-40B4-BE49-F238E27FC236}">
                <a16:creationId xmlns:a16="http://schemas.microsoft.com/office/drawing/2014/main" id="{11D2D0C3-FB33-2975-5B25-63B10D489503}"/>
              </a:ext>
            </a:extLst>
          </p:cNvPr>
          <p:cNvPicPr>
            <a:picLocks noChangeAspect="1"/>
          </p:cNvPicPr>
          <p:nvPr/>
        </p:nvPicPr>
        <p:blipFill>
          <a:blip r:embed="rId3"/>
          <a:stretch>
            <a:fillRect/>
          </a:stretch>
        </p:blipFill>
        <p:spPr>
          <a:xfrm>
            <a:off x="709508" y="1466734"/>
            <a:ext cx="2604208" cy="2886191"/>
          </a:xfrm>
          <a:prstGeom prst="rect">
            <a:avLst/>
          </a:prstGeom>
        </p:spPr>
      </p:pic>
      <p:sp>
        <p:nvSpPr>
          <p:cNvPr id="9" name="TextBox 8">
            <a:extLst>
              <a:ext uri="{FF2B5EF4-FFF2-40B4-BE49-F238E27FC236}">
                <a16:creationId xmlns:a16="http://schemas.microsoft.com/office/drawing/2014/main" id="{7CC4450F-23EF-A08B-B71F-3152E1EA51DD}"/>
              </a:ext>
            </a:extLst>
          </p:cNvPr>
          <p:cNvSpPr txBox="1"/>
          <p:nvPr/>
        </p:nvSpPr>
        <p:spPr>
          <a:xfrm>
            <a:off x="1152525" y="5800841"/>
            <a:ext cx="9715500" cy="369332"/>
          </a:xfrm>
          <a:prstGeom prst="rect">
            <a:avLst/>
          </a:prstGeom>
          <a:noFill/>
        </p:spPr>
        <p:txBody>
          <a:bodyPr wrap="square">
            <a:spAutoFit/>
          </a:bodyPr>
          <a:lstStyle/>
          <a:p>
            <a:r>
              <a:rPr lang="en-US" dirty="0"/>
              <a:t>https://my.scouting.org/e5ecf654-3e82-4625-a29d-b67c54c2d654/training-manager/dashboard</a:t>
            </a:r>
          </a:p>
        </p:txBody>
      </p:sp>
    </p:spTree>
    <p:extLst>
      <p:ext uri="{BB962C8B-B14F-4D97-AF65-F5344CB8AC3E}">
        <p14:creationId xmlns:p14="http://schemas.microsoft.com/office/powerpoint/2010/main" val="18903303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3F3EFE-E9E2-FC7A-1B77-802ED825AAAF}"/>
              </a:ext>
            </a:extLst>
          </p:cNvPr>
          <p:cNvPicPr>
            <a:picLocks noChangeAspect="1"/>
          </p:cNvPicPr>
          <p:nvPr/>
        </p:nvPicPr>
        <p:blipFill>
          <a:blip r:embed="rId2"/>
          <a:stretch>
            <a:fillRect/>
          </a:stretch>
        </p:blipFill>
        <p:spPr>
          <a:xfrm>
            <a:off x="1104400" y="528367"/>
            <a:ext cx="7163800" cy="3877216"/>
          </a:xfrm>
          <a:prstGeom prst="rect">
            <a:avLst/>
          </a:prstGeom>
        </p:spPr>
      </p:pic>
      <p:cxnSp>
        <p:nvCxnSpPr>
          <p:cNvPr id="5" name="Straight Arrow Connector 4">
            <a:extLst>
              <a:ext uri="{FF2B5EF4-FFF2-40B4-BE49-F238E27FC236}">
                <a16:creationId xmlns:a16="http://schemas.microsoft.com/office/drawing/2014/main" id="{87CE9096-C4D4-5DA5-30F1-6CCF4FC9E595}"/>
              </a:ext>
            </a:extLst>
          </p:cNvPr>
          <p:cNvCxnSpPr/>
          <p:nvPr/>
        </p:nvCxnSpPr>
        <p:spPr>
          <a:xfrm flipV="1">
            <a:off x="3143250" y="3648075"/>
            <a:ext cx="400050" cy="97155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FB2C57A1-BB0C-E948-8F8A-DA28461C69D7}"/>
              </a:ext>
            </a:extLst>
          </p:cNvPr>
          <p:cNvCxnSpPr/>
          <p:nvPr/>
        </p:nvCxnSpPr>
        <p:spPr>
          <a:xfrm flipV="1">
            <a:off x="6096000" y="3541054"/>
            <a:ext cx="400050" cy="97155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8037377C-08CF-8D63-E68E-EEDBE447EC3E}"/>
              </a:ext>
            </a:extLst>
          </p:cNvPr>
          <p:cNvCxnSpPr/>
          <p:nvPr/>
        </p:nvCxnSpPr>
        <p:spPr>
          <a:xfrm flipV="1">
            <a:off x="7115175" y="3541054"/>
            <a:ext cx="400050" cy="97155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C8AFCFD-5B4E-4102-746C-894B9C7AF75D}"/>
              </a:ext>
            </a:extLst>
          </p:cNvPr>
          <p:cNvSpPr txBox="1"/>
          <p:nvPr/>
        </p:nvSpPr>
        <p:spPr>
          <a:xfrm>
            <a:off x="1104401" y="4619625"/>
            <a:ext cx="2438900" cy="923330"/>
          </a:xfrm>
          <a:prstGeom prst="rect">
            <a:avLst/>
          </a:prstGeom>
          <a:noFill/>
        </p:spPr>
        <p:txBody>
          <a:bodyPr wrap="square" rtlCol="0">
            <a:spAutoFit/>
          </a:bodyPr>
          <a:lstStyle/>
          <a:p>
            <a:r>
              <a:rPr lang="en-US" dirty="0"/>
              <a:t>Specific Report of just the Trained leaders needing training</a:t>
            </a:r>
          </a:p>
        </p:txBody>
      </p:sp>
      <p:sp>
        <p:nvSpPr>
          <p:cNvPr id="9" name="TextBox 8">
            <a:extLst>
              <a:ext uri="{FF2B5EF4-FFF2-40B4-BE49-F238E27FC236}">
                <a16:creationId xmlns:a16="http://schemas.microsoft.com/office/drawing/2014/main" id="{040D595A-B506-80E2-FF82-BE4324644C5B}"/>
              </a:ext>
            </a:extLst>
          </p:cNvPr>
          <p:cNvSpPr txBox="1"/>
          <p:nvPr/>
        </p:nvSpPr>
        <p:spPr>
          <a:xfrm>
            <a:off x="4876300" y="4619625"/>
            <a:ext cx="2438900" cy="923330"/>
          </a:xfrm>
          <a:prstGeom prst="rect">
            <a:avLst/>
          </a:prstGeom>
          <a:noFill/>
        </p:spPr>
        <p:txBody>
          <a:bodyPr wrap="square" rtlCol="0">
            <a:spAutoFit/>
          </a:bodyPr>
          <a:lstStyle/>
          <a:p>
            <a:r>
              <a:rPr lang="en-US" dirty="0"/>
              <a:t>Specific Report of just the YPT members never taken or have expired</a:t>
            </a:r>
          </a:p>
        </p:txBody>
      </p:sp>
      <p:pic>
        <p:nvPicPr>
          <p:cNvPr id="11" name="Picture 10">
            <a:extLst>
              <a:ext uri="{FF2B5EF4-FFF2-40B4-BE49-F238E27FC236}">
                <a16:creationId xmlns:a16="http://schemas.microsoft.com/office/drawing/2014/main" id="{3B6B5A04-14D1-632B-D055-727D8BC51522}"/>
              </a:ext>
            </a:extLst>
          </p:cNvPr>
          <p:cNvPicPr>
            <a:picLocks noChangeAspect="1"/>
          </p:cNvPicPr>
          <p:nvPr/>
        </p:nvPicPr>
        <p:blipFill>
          <a:blip r:embed="rId3"/>
          <a:stretch>
            <a:fillRect/>
          </a:stretch>
        </p:blipFill>
        <p:spPr>
          <a:xfrm>
            <a:off x="9948714" y="171410"/>
            <a:ext cx="2124371" cy="571580"/>
          </a:xfrm>
          <a:prstGeom prst="rect">
            <a:avLst/>
          </a:prstGeom>
        </p:spPr>
      </p:pic>
      <p:pic>
        <p:nvPicPr>
          <p:cNvPr id="12" name="Picture 11">
            <a:extLst>
              <a:ext uri="{FF2B5EF4-FFF2-40B4-BE49-F238E27FC236}">
                <a16:creationId xmlns:a16="http://schemas.microsoft.com/office/drawing/2014/main" id="{7E450741-928A-7982-1C17-29E5801C87F1}"/>
              </a:ext>
            </a:extLst>
          </p:cNvPr>
          <p:cNvPicPr>
            <a:picLocks noChangeAspect="1"/>
          </p:cNvPicPr>
          <p:nvPr/>
        </p:nvPicPr>
        <p:blipFill>
          <a:blip r:embed="rId4"/>
          <a:stretch>
            <a:fillRect/>
          </a:stretch>
        </p:blipFill>
        <p:spPr>
          <a:xfrm>
            <a:off x="10467898" y="516353"/>
            <a:ext cx="1086002" cy="342948"/>
          </a:xfrm>
          <a:prstGeom prst="rect">
            <a:avLst/>
          </a:prstGeom>
        </p:spPr>
      </p:pic>
    </p:spTree>
    <p:extLst>
      <p:ext uri="{BB962C8B-B14F-4D97-AF65-F5344CB8AC3E}">
        <p14:creationId xmlns:p14="http://schemas.microsoft.com/office/powerpoint/2010/main" val="21870911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EA8AB2-5262-5A9A-57E2-C8B8A29A15D0}"/>
              </a:ext>
            </a:extLst>
          </p:cNvPr>
          <p:cNvPicPr>
            <a:picLocks noChangeAspect="1"/>
          </p:cNvPicPr>
          <p:nvPr/>
        </p:nvPicPr>
        <p:blipFill>
          <a:blip r:embed="rId2"/>
          <a:stretch>
            <a:fillRect/>
          </a:stretch>
        </p:blipFill>
        <p:spPr>
          <a:xfrm>
            <a:off x="1104400" y="528367"/>
            <a:ext cx="7163800" cy="3877216"/>
          </a:xfrm>
          <a:prstGeom prst="rect">
            <a:avLst/>
          </a:prstGeom>
        </p:spPr>
      </p:pic>
      <p:cxnSp>
        <p:nvCxnSpPr>
          <p:cNvPr id="3" name="Straight Arrow Connector 2">
            <a:extLst>
              <a:ext uri="{FF2B5EF4-FFF2-40B4-BE49-F238E27FC236}">
                <a16:creationId xmlns:a16="http://schemas.microsoft.com/office/drawing/2014/main" id="{9D558D08-C5F4-A4CA-77B0-AA7E4E78C24E}"/>
              </a:ext>
            </a:extLst>
          </p:cNvPr>
          <p:cNvCxnSpPr>
            <a:cxnSpLocks/>
          </p:cNvCxnSpPr>
          <p:nvPr/>
        </p:nvCxnSpPr>
        <p:spPr>
          <a:xfrm flipV="1">
            <a:off x="3467100" y="4206681"/>
            <a:ext cx="295275" cy="49866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54E7B5B0-3A0E-EBE2-D0BE-221B1F6FED9D}"/>
              </a:ext>
            </a:extLst>
          </p:cNvPr>
          <p:cNvCxnSpPr>
            <a:cxnSpLocks/>
          </p:cNvCxnSpPr>
          <p:nvPr/>
        </p:nvCxnSpPr>
        <p:spPr>
          <a:xfrm flipH="1" flipV="1">
            <a:off x="7991475" y="4206681"/>
            <a:ext cx="466725" cy="49866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4EE945D-3906-3E13-4B63-013066123D80}"/>
              </a:ext>
            </a:extLst>
          </p:cNvPr>
          <p:cNvSpPr txBox="1"/>
          <p:nvPr/>
        </p:nvSpPr>
        <p:spPr>
          <a:xfrm>
            <a:off x="1904750" y="4723715"/>
            <a:ext cx="2438900" cy="646331"/>
          </a:xfrm>
          <a:prstGeom prst="rect">
            <a:avLst/>
          </a:prstGeom>
          <a:noFill/>
        </p:spPr>
        <p:txBody>
          <a:bodyPr wrap="square" rtlCol="0">
            <a:spAutoFit/>
          </a:bodyPr>
          <a:lstStyle/>
          <a:p>
            <a:r>
              <a:rPr lang="en-US" dirty="0"/>
              <a:t>Everyone Report of Training status </a:t>
            </a:r>
          </a:p>
        </p:txBody>
      </p:sp>
      <p:sp>
        <p:nvSpPr>
          <p:cNvPr id="7" name="TextBox 6">
            <a:extLst>
              <a:ext uri="{FF2B5EF4-FFF2-40B4-BE49-F238E27FC236}">
                <a16:creationId xmlns:a16="http://schemas.microsoft.com/office/drawing/2014/main" id="{902C9B16-7959-162E-B8D8-BB1B1976AC25}"/>
              </a:ext>
            </a:extLst>
          </p:cNvPr>
          <p:cNvSpPr txBox="1"/>
          <p:nvPr/>
        </p:nvSpPr>
        <p:spPr>
          <a:xfrm>
            <a:off x="7934825" y="4705350"/>
            <a:ext cx="2438900" cy="646331"/>
          </a:xfrm>
          <a:prstGeom prst="rect">
            <a:avLst/>
          </a:prstGeom>
          <a:noFill/>
        </p:spPr>
        <p:txBody>
          <a:bodyPr wrap="square" rtlCol="0">
            <a:spAutoFit/>
          </a:bodyPr>
          <a:lstStyle/>
          <a:p>
            <a:r>
              <a:rPr lang="en-US" dirty="0"/>
              <a:t>Everyone Report of just the YPT Status</a:t>
            </a:r>
          </a:p>
        </p:txBody>
      </p:sp>
      <p:pic>
        <p:nvPicPr>
          <p:cNvPr id="13" name="Picture 12">
            <a:extLst>
              <a:ext uri="{FF2B5EF4-FFF2-40B4-BE49-F238E27FC236}">
                <a16:creationId xmlns:a16="http://schemas.microsoft.com/office/drawing/2014/main" id="{CBCD9C3F-CFCB-E9BC-E65B-24131967C4E1}"/>
              </a:ext>
            </a:extLst>
          </p:cNvPr>
          <p:cNvPicPr>
            <a:picLocks noChangeAspect="1"/>
          </p:cNvPicPr>
          <p:nvPr/>
        </p:nvPicPr>
        <p:blipFill>
          <a:blip r:embed="rId3"/>
          <a:stretch>
            <a:fillRect/>
          </a:stretch>
        </p:blipFill>
        <p:spPr>
          <a:xfrm>
            <a:off x="9948714" y="171410"/>
            <a:ext cx="2124371" cy="571580"/>
          </a:xfrm>
          <a:prstGeom prst="rect">
            <a:avLst/>
          </a:prstGeom>
        </p:spPr>
      </p:pic>
      <p:pic>
        <p:nvPicPr>
          <p:cNvPr id="14" name="Picture 13">
            <a:extLst>
              <a:ext uri="{FF2B5EF4-FFF2-40B4-BE49-F238E27FC236}">
                <a16:creationId xmlns:a16="http://schemas.microsoft.com/office/drawing/2014/main" id="{F82F4F95-3DEA-D22D-98E1-E9626A5EF527}"/>
              </a:ext>
            </a:extLst>
          </p:cNvPr>
          <p:cNvPicPr>
            <a:picLocks noChangeAspect="1"/>
          </p:cNvPicPr>
          <p:nvPr/>
        </p:nvPicPr>
        <p:blipFill>
          <a:blip r:embed="rId4"/>
          <a:stretch>
            <a:fillRect/>
          </a:stretch>
        </p:blipFill>
        <p:spPr>
          <a:xfrm>
            <a:off x="10467898" y="516353"/>
            <a:ext cx="1086002" cy="342948"/>
          </a:xfrm>
          <a:prstGeom prst="rect">
            <a:avLst/>
          </a:prstGeom>
        </p:spPr>
      </p:pic>
    </p:spTree>
    <p:extLst>
      <p:ext uri="{BB962C8B-B14F-4D97-AF65-F5344CB8AC3E}">
        <p14:creationId xmlns:p14="http://schemas.microsoft.com/office/powerpoint/2010/main" val="3158067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D515E8-C972-B9D6-9E78-19374D92F4CE}"/>
              </a:ext>
            </a:extLst>
          </p:cNvPr>
          <p:cNvPicPr>
            <a:picLocks noChangeAspect="1"/>
          </p:cNvPicPr>
          <p:nvPr/>
        </p:nvPicPr>
        <p:blipFill>
          <a:blip r:embed="rId2"/>
          <a:stretch>
            <a:fillRect/>
          </a:stretch>
        </p:blipFill>
        <p:spPr>
          <a:xfrm>
            <a:off x="666641" y="819027"/>
            <a:ext cx="1562318" cy="1752845"/>
          </a:xfrm>
          <a:prstGeom prst="rect">
            <a:avLst/>
          </a:prstGeom>
        </p:spPr>
      </p:pic>
      <p:pic>
        <p:nvPicPr>
          <p:cNvPr id="5" name="Picture 4">
            <a:extLst>
              <a:ext uri="{FF2B5EF4-FFF2-40B4-BE49-F238E27FC236}">
                <a16:creationId xmlns:a16="http://schemas.microsoft.com/office/drawing/2014/main" id="{47C34200-BBE8-42AD-E8F9-A1C065041E6B}"/>
              </a:ext>
            </a:extLst>
          </p:cNvPr>
          <p:cNvPicPr>
            <a:picLocks noChangeAspect="1"/>
          </p:cNvPicPr>
          <p:nvPr/>
        </p:nvPicPr>
        <p:blipFill>
          <a:blip r:embed="rId3"/>
          <a:stretch>
            <a:fillRect/>
          </a:stretch>
        </p:blipFill>
        <p:spPr>
          <a:xfrm>
            <a:off x="2723660" y="1066712"/>
            <a:ext cx="7639539" cy="1640010"/>
          </a:xfrm>
          <a:prstGeom prst="rect">
            <a:avLst/>
          </a:prstGeom>
        </p:spPr>
      </p:pic>
      <p:pic>
        <p:nvPicPr>
          <p:cNvPr id="7" name="Picture 6">
            <a:extLst>
              <a:ext uri="{FF2B5EF4-FFF2-40B4-BE49-F238E27FC236}">
                <a16:creationId xmlns:a16="http://schemas.microsoft.com/office/drawing/2014/main" id="{E8C92D61-56DA-6D91-9FF6-3DD8DCA17EC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56631" y="2743444"/>
            <a:ext cx="2033963" cy="2112806"/>
          </a:xfrm>
          <a:prstGeom prst="rect">
            <a:avLst/>
          </a:prstGeom>
        </p:spPr>
      </p:pic>
      <p:pic>
        <p:nvPicPr>
          <p:cNvPr id="9" name="Picture 8">
            <a:extLst>
              <a:ext uri="{FF2B5EF4-FFF2-40B4-BE49-F238E27FC236}">
                <a16:creationId xmlns:a16="http://schemas.microsoft.com/office/drawing/2014/main" id="{9EBE96B8-12C5-0E3E-1B09-2181B581622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391025" y="2571872"/>
            <a:ext cx="3554762" cy="2284378"/>
          </a:xfrm>
          <a:prstGeom prst="rect">
            <a:avLst/>
          </a:prstGeom>
        </p:spPr>
      </p:pic>
      <p:sp>
        <p:nvSpPr>
          <p:cNvPr id="12" name="TextBox 11">
            <a:extLst>
              <a:ext uri="{FF2B5EF4-FFF2-40B4-BE49-F238E27FC236}">
                <a16:creationId xmlns:a16="http://schemas.microsoft.com/office/drawing/2014/main" id="{732850DD-90AF-00D6-0274-BEC0596CFF00}"/>
              </a:ext>
            </a:extLst>
          </p:cNvPr>
          <p:cNvSpPr txBox="1"/>
          <p:nvPr/>
        </p:nvSpPr>
        <p:spPr>
          <a:xfrm>
            <a:off x="8382000" y="2948416"/>
            <a:ext cx="2771775" cy="646331"/>
          </a:xfrm>
          <a:prstGeom prst="rect">
            <a:avLst/>
          </a:prstGeom>
          <a:noFill/>
        </p:spPr>
        <p:txBody>
          <a:bodyPr wrap="square" rtlCol="0">
            <a:spAutoFit/>
          </a:bodyPr>
          <a:lstStyle/>
          <a:p>
            <a:r>
              <a:rPr lang="en-US" dirty="0"/>
              <a:t>Enter the date then more options arise</a:t>
            </a:r>
          </a:p>
        </p:txBody>
      </p:sp>
      <p:cxnSp>
        <p:nvCxnSpPr>
          <p:cNvPr id="13" name="Straight Arrow Connector 12">
            <a:extLst>
              <a:ext uri="{FF2B5EF4-FFF2-40B4-BE49-F238E27FC236}">
                <a16:creationId xmlns:a16="http://schemas.microsoft.com/office/drawing/2014/main" id="{C6ED4871-1475-33F6-F21E-72795AB87B7A}"/>
              </a:ext>
            </a:extLst>
          </p:cNvPr>
          <p:cNvCxnSpPr>
            <a:cxnSpLocks/>
          </p:cNvCxnSpPr>
          <p:nvPr/>
        </p:nvCxnSpPr>
        <p:spPr>
          <a:xfrm flipH="1" flipV="1">
            <a:off x="8921130" y="2095500"/>
            <a:ext cx="425088" cy="85291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B270DED9-1FDC-75E8-12EE-FA427200C919}"/>
              </a:ext>
            </a:extLst>
          </p:cNvPr>
          <p:cNvPicPr>
            <a:picLocks noChangeAspect="1"/>
          </p:cNvPicPr>
          <p:nvPr/>
        </p:nvPicPr>
        <p:blipFill>
          <a:blip r:embed="rId6"/>
          <a:stretch>
            <a:fillRect/>
          </a:stretch>
        </p:blipFill>
        <p:spPr>
          <a:xfrm>
            <a:off x="9948714" y="171410"/>
            <a:ext cx="2124371" cy="571580"/>
          </a:xfrm>
          <a:prstGeom prst="rect">
            <a:avLst/>
          </a:prstGeom>
        </p:spPr>
      </p:pic>
      <p:pic>
        <p:nvPicPr>
          <p:cNvPr id="18" name="Picture 17">
            <a:extLst>
              <a:ext uri="{FF2B5EF4-FFF2-40B4-BE49-F238E27FC236}">
                <a16:creationId xmlns:a16="http://schemas.microsoft.com/office/drawing/2014/main" id="{1C0F3EDE-F993-EDAE-585B-B868CF870C0D}"/>
              </a:ext>
            </a:extLst>
          </p:cNvPr>
          <p:cNvPicPr>
            <a:picLocks noChangeAspect="1"/>
          </p:cNvPicPr>
          <p:nvPr/>
        </p:nvPicPr>
        <p:blipFill>
          <a:blip r:embed="rId7"/>
          <a:stretch>
            <a:fillRect/>
          </a:stretch>
        </p:blipFill>
        <p:spPr>
          <a:xfrm>
            <a:off x="10539075" y="552463"/>
            <a:ext cx="986284" cy="266564"/>
          </a:xfrm>
          <a:prstGeom prst="rect">
            <a:avLst/>
          </a:prstGeom>
        </p:spPr>
      </p:pic>
    </p:spTree>
    <p:extLst>
      <p:ext uri="{BB962C8B-B14F-4D97-AF65-F5344CB8AC3E}">
        <p14:creationId xmlns:p14="http://schemas.microsoft.com/office/powerpoint/2010/main" val="16288453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5D6DAC-EB17-1D02-254F-8BD92C6109A4}"/>
              </a:ext>
            </a:extLst>
          </p:cNvPr>
          <p:cNvPicPr>
            <a:picLocks noChangeAspect="1"/>
          </p:cNvPicPr>
          <p:nvPr/>
        </p:nvPicPr>
        <p:blipFill>
          <a:blip r:embed="rId2"/>
          <a:stretch>
            <a:fillRect/>
          </a:stretch>
        </p:blipFill>
        <p:spPr>
          <a:xfrm>
            <a:off x="755587" y="1707044"/>
            <a:ext cx="9206387" cy="1552792"/>
          </a:xfrm>
          <a:prstGeom prst="rect">
            <a:avLst/>
          </a:prstGeom>
        </p:spPr>
      </p:pic>
      <p:pic>
        <p:nvPicPr>
          <p:cNvPr id="3" name="Picture 2">
            <a:extLst>
              <a:ext uri="{FF2B5EF4-FFF2-40B4-BE49-F238E27FC236}">
                <a16:creationId xmlns:a16="http://schemas.microsoft.com/office/drawing/2014/main" id="{5DA5B632-9935-C0DF-69BC-E7AA0C4E04E0}"/>
              </a:ext>
            </a:extLst>
          </p:cNvPr>
          <p:cNvPicPr>
            <a:picLocks noChangeAspect="1"/>
          </p:cNvPicPr>
          <p:nvPr/>
        </p:nvPicPr>
        <p:blipFill>
          <a:blip r:embed="rId3"/>
          <a:stretch>
            <a:fillRect/>
          </a:stretch>
        </p:blipFill>
        <p:spPr>
          <a:xfrm>
            <a:off x="9948714" y="171410"/>
            <a:ext cx="2124371" cy="571580"/>
          </a:xfrm>
          <a:prstGeom prst="rect">
            <a:avLst/>
          </a:prstGeom>
        </p:spPr>
      </p:pic>
      <p:pic>
        <p:nvPicPr>
          <p:cNvPr id="4" name="Picture 3">
            <a:extLst>
              <a:ext uri="{FF2B5EF4-FFF2-40B4-BE49-F238E27FC236}">
                <a16:creationId xmlns:a16="http://schemas.microsoft.com/office/drawing/2014/main" id="{C6041814-21D9-B02A-5932-50DE074B01EB}"/>
              </a:ext>
            </a:extLst>
          </p:cNvPr>
          <p:cNvPicPr>
            <a:picLocks noChangeAspect="1"/>
          </p:cNvPicPr>
          <p:nvPr/>
        </p:nvPicPr>
        <p:blipFill>
          <a:blip r:embed="rId4"/>
          <a:stretch>
            <a:fillRect/>
          </a:stretch>
        </p:blipFill>
        <p:spPr>
          <a:xfrm>
            <a:off x="10539075" y="552463"/>
            <a:ext cx="986284" cy="266564"/>
          </a:xfrm>
          <a:prstGeom prst="rect">
            <a:avLst/>
          </a:prstGeom>
        </p:spPr>
      </p:pic>
    </p:spTree>
    <p:extLst>
      <p:ext uri="{BB962C8B-B14F-4D97-AF65-F5344CB8AC3E}">
        <p14:creationId xmlns:p14="http://schemas.microsoft.com/office/powerpoint/2010/main" val="36486216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B0FE29-F3A0-824C-79F0-2066F801D45A}"/>
              </a:ext>
            </a:extLst>
          </p:cNvPr>
          <p:cNvPicPr>
            <a:picLocks noChangeAspect="1"/>
          </p:cNvPicPr>
          <p:nvPr/>
        </p:nvPicPr>
        <p:blipFill>
          <a:blip r:embed="rId2"/>
          <a:stretch>
            <a:fillRect/>
          </a:stretch>
        </p:blipFill>
        <p:spPr>
          <a:xfrm>
            <a:off x="790574" y="2044700"/>
            <a:ext cx="9959727" cy="4701317"/>
          </a:xfrm>
          <a:prstGeom prst="rect">
            <a:avLst/>
          </a:prstGeom>
        </p:spPr>
      </p:pic>
      <p:pic>
        <p:nvPicPr>
          <p:cNvPr id="4" name="Picture 3">
            <a:extLst>
              <a:ext uri="{FF2B5EF4-FFF2-40B4-BE49-F238E27FC236}">
                <a16:creationId xmlns:a16="http://schemas.microsoft.com/office/drawing/2014/main" id="{BF7F5797-24D1-9150-F215-EA37802F0715}"/>
              </a:ext>
            </a:extLst>
          </p:cNvPr>
          <p:cNvPicPr>
            <a:picLocks noChangeAspect="1"/>
          </p:cNvPicPr>
          <p:nvPr/>
        </p:nvPicPr>
        <p:blipFill>
          <a:blip r:embed="rId3"/>
          <a:stretch>
            <a:fillRect/>
          </a:stretch>
        </p:blipFill>
        <p:spPr>
          <a:xfrm>
            <a:off x="9948714" y="171410"/>
            <a:ext cx="2124371" cy="571580"/>
          </a:xfrm>
          <a:prstGeom prst="rect">
            <a:avLst/>
          </a:prstGeom>
        </p:spPr>
      </p:pic>
      <p:pic>
        <p:nvPicPr>
          <p:cNvPr id="5" name="Picture 4">
            <a:extLst>
              <a:ext uri="{FF2B5EF4-FFF2-40B4-BE49-F238E27FC236}">
                <a16:creationId xmlns:a16="http://schemas.microsoft.com/office/drawing/2014/main" id="{DA00A39E-D8C2-2AA7-6E1F-4DC5D2486F0C}"/>
              </a:ext>
            </a:extLst>
          </p:cNvPr>
          <p:cNvPicPr>
            <a:picLocks noChangeAspect="1"/>
          </p:cNvPicPr>
          <p:nvPr/>
        </p:nvPicPr>
        <p:blipFill>
          <a:blip r:embed="rId4"/>
          <a:stretch>
            <a:fillRect/>
          </a:stretch>
        </p:blipFill>
        <p:spPr>
          <a:xfrm>
            <a:off x="10539075" y="552463"/>
            <a:ext cx="986284" cy="266564"/>
          </a:xfrm>
          <a:prstGeom prst="rect">
            <a:avLst/>
          </a:prstGeom>
        </p:spPr>
      </p:pic>
    </p:spTree>
    <p:extLst>
      <p:ext uri="{BB962C8B-B14F-4D97-AF65-F5344CB8AC3E}">
        <p14:creationId xmlns:p14="http://schemas.microsoft.com/office/powerpoint/2010/main" val="40963860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E05CBD-06F5-5E22-F4C2-BC66CA0552B4}"/>
              </a:ext>
            </a:extLst>
          </p:cNvPr>
          <p:cNvPicPr>
            <a:picLocks noChangeAspect="1"/>
          </p:cNvPicPr>
          <p:nvPr/>
        </p:nvPicPr>
        <p:blipFill>
          <a:blip r:embed="rId2"/>
          <a:stretch>
            <a:fillRect/>
          </a:stretch>
        </p:blipFill>
        <p:spPr>
          <a:xfrm>
            <a:off x="1693374" y="1580892"/>
            <a:ext cx="7001852" cy="1848108"/>
          </a:xfrm>
          <a:prstGeom prst="rect">
            <a:avLst/>
          </a:prstGeom>
        </p:spPr>
      </p:pic>
      <p:pic>
        <p:nvPicPr>
          <p:cNvPr id="4" name="Picture 3">
            <a:extLst>
              <a:ext uri="{FF2B5EF4-FFF2-40B4-BE49-F238E27FC236}">
                <a16:creationId xmlns:a16="http://schemas.microsoft.com/office/drawing/2014/main" id="{DD88F847-A6FB-0192-D1EF-F7FD4B6FB45C}"/>
              </a:ext>
            </a:extLst>
          </p:cNvPr>
          <p:cNvPicPr>
            <a:picLocks noChangeAspect="1"/>
          </p:cNvPicPr>
          <p:nvPr/>
        </p:nvPicPr>
        <p:blipFill>
          <a:blip r:embed="rId3"/>
          <a:stretch>
            <a:fillRect/>
          </a:stretch>
        </p:blipFill>
        <p:spPr>
          <a:xfrm>
            <a:off x="9948714" y="171410"/>
            <a:ext cx="2124371" cy="571580"/>
          </a:xfrm>
          <a:prstGeom prst="rect">
            <a:avLst/>
          </a:prstGeom>
        </p:spPr>
      </p:pic>
      <p:pic>
        <p:nvPicPr>
          <p:cNvPr id="5" name="Picture 4">
            <a:extLst>
              <a:ext uri="{FF2B5EF4-FFF2-40B4-BE49-F238E27FC236}">
                <a16:creationId xmlns:a16="http://schemas.microsoft.com/office/drawing/2014/main" id="{6FB8E8A8-92C3-68B2-BE5E-C1FCB60CAE59}"/>
              </a:ext>
            </a:extLst>
          </p:cNvPr>
          <p:cNvPicPr>
            <a:picLocks noChangeAspect="1"/>
          </p:cNvPicPr>
          <p:nvPr/>
        </p:nvPicPr>
        <p:blipFill>
          <a:blip r:embed="rId4"/>
          <a:stretch>
            <a:fillRect/>
          </a:stretch>
        </p:blipFill>
        <p:spPr>
          <a:xfrm>
            <a:off x="10539075" y="552463"/>
            <a:ext cx="986284" cy="266564"/>
          </a:xfrm>
          <a:prstGeom prst="rect">
            <a:avLst/>
          </a:prstGeom>
        </p:spPr>
      </p:pic>
      <p:sp>
        <p:nvSpPr>
          <p:cNvPr id="6" name="TextBox 5">
            <a:extLst>
              <a:ext uri="{FF2B5EF4-FFF2-40B4-BE49-F238E27FC236}">
                <a16:creationId xmlns:a16="http://schemas.microsoft.com/office/drawing/2014/main" id="{906141A3-6E6B-94D3-F41E-633044F96D54}"/>
              </a:ext>
            </a:extLst>
          </p:cNvPr>
          <p:cNvSpPr txBox="1"/>
          <p:nvPr/>
        </p:nvSpPr>
        <p:spPr>
          <a:xfrm>
            <a:off x="774700" y="4000500"/>
            <a:ext cx="9486900" cy="369332"/>
          </a:xfrm>
          <a:prstGeom prst="rect">
            <a:avLst/>
          </a:prstGeom>
          <a:noFill/>
        </p:spPr>
        <p:txBody>
          <a:bodyPr wrap="square" rtlCol="0">
            <a:spAutoFit/>
          </a:bodyPr>
          <a:lstStyle/>
          <a:p>
            <a:r>
              <a:rPr lang="en-US" dirty="0"/>
              <a:t>This Search will enable you to run a report on a specific course or member or position for your unit</a:t>
            </a:r>
          </a:p>
        </p:txBody>
      </p:sp>
    </p:spTree>
    <p:extLst>
      <p:ext uri="{BB962C8B-B14F-4D97-AF65-F5344CB8AC3E}">
        <p14:creationId xmlns:p14="http://schemas.microsoft.com/office/powerpoint/2010/main" val="18239204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1D36B8-9143-3036-BAC7-3D96D6C36C91}"/>
              </a:ext>
            </a:extLst>
          </p:cNvPr>
          <p:cNvPicPr>
            <a:picLocks noChangeAspect="1"/>
          </p:cNvPicPr>
          <p:nvPr/>
        </p:nvPicPr>
        <p:blipFill>
          <a:blip r:embed="rId2"/>
          <a:stretch>
            <a:fillRect/>
          </a:stretch>
        </p:blipFill>
        <p:spPr>
          <a:xfrm>
            <a:off x="1293475" y="1231687"/>
            <a:ext cx="9156700" cy="3362454"/>
          </a:xfrm>
          <a:prstGeom prst="rect">
            <a:avLst/>
          </a:prstGeom>
        </p:spPr>
      </p:pic>
      <p:pic>
        <p:nvPicPr>
          <p:cNvPr id="4" name="Picture 3">
            <a:extLst>
              <a:ext uri="{FF2B5EF4-FFF2-40B4-BE49-F238E27FC236}">
                <a16:creationId xmlns:a16="http://schemas.microsoft.com/office/drawing/2014/main" id="{95C93A25-B845-96A1-6852-9C493DE79B81}"/>
              </a:ext>
            </a:extLst>
          </p:cNvPr>
          <p:cNvPicPr>
            <a:picLocks noChangeAspect="1"/>
          </p:cNvPicPr>
          <p:nvPr/>
        </p:nvPicPr>
        <p:blipFill>
          <a:blip r:embed="rId3"/>
          <a:stretch>
            <a:fillRect/>
          </a:stretch>
        </p:blipFill>
        <p:spPr>
          <a:xfrm>
            <a:off x="9948714" y="171410"/>
            <a:ext cx="2124371" cy="571580"/>
          </a:xfrm>
          <a:prstGeom prst="rect">
            <a:avLst/>
          </a:prstGeom>
        </p:spPr>
      </p:pic>
      <p:pic>
        <p:nvPicPr>
          <p:cNvPr id="5" name="Picture 4">
            <a:extLst>
              <a:ext uri="{FF2B5EF4-FFF2-40B4-BE49-F238E27FC236}">
                <a16:creationId xmlns:a16="http://schemas.microsoft.com/office/drawing/2014/main" id="{CBEF7BB8-FDE4-8748-A765-7D09E3DF7A0C}"/>
              </a:ext>
            </a:extLst>
          </p:cNvPr>
          <p:cNvPicPr>
            <a:picLocks noChangeAspect="1"/>
          </p:cNvPicPr>
          <p:nvPr/>
        </p:nvPicPr>
        <p:blipFill>
          <a:blip r:embed="rId4"/>
          <a:stretch>
            <a:fillRect/>
          </a:stretch>
        </p:blipFill>
        <p:spPr>
          <a:xfrm>
            <a:off x="10539075" y="552463"/>
            <a:ext cx="986284" cy="266564"/>
          </a:xfrm>
          <a:prstGeom prst="rect">
            <a:avLst/>
          </a:prstGeom>
        </p:spPr>
      </p:pic>
      <p:sp>
        <p:nvSpPr>
          <p:cNvPr id="6" name="TextBox 5">
            <a:extLst>
              <a:ext uri="{FF2B5EF4-FFF2-40B4-BE49-F238E27FC236}">
                <a16:creationId xmlns:a16="http://schemas.microsoft.com/office/drawing/2014/main" id="{7DBF5EDB-B0D1-6F33-AE9E-B71D939BBA98}"/>
              </a:ext>
            </a:extLst>
          </p:cNvPr>
          <p:cNvSpPr txBox="1"/>
          <p:nvPr/>
        </p:nvSpPr>
        <p:spPr>
          <a:xfrm>
            <a:off x="1562100" y="5256981"/>
            <a:ext cx="9309100" cy="369332"/>
          </a:xfrm>
          <a:prstGeom prst="rect">
            <a:avLst/>
          </a:prstGeom>
          <a:noFill/>
        </p:spPr>
        <p:txBody>
          <a:bodyPr wrap="square" rtlCol="0">
            <a:spAutoFit/>
          </a:bodyPr>
          <a:lstStyle/>
          <a:p>
            <a:r>
              <a:rPr lang="en-US" dirty="0"/>
              <a:t>Once you select the box next to the members name the functions become useable</a:t>
            </a:r>
          </a:p>
        </p:txBody>
      </p:sp>
    </p:spTree>
    <p:extLst>
      <p:ext uri="{BB962C8B-B14F-4D97-AF65-F5344CB8AC3E}">
        <p14:creationId xmlns:p14="http://schemas.microsoft.com/office/powerpoint/2010/main" val="35571915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0C5578-7907-B713-79DC-F22B0B5597F2}"/>
              </a:ext>
            </a:extLst>
          </p:cNvPr>
          <p:cNvPicPr>
            <a:picLocks noChangeAspect="1"/>
          </p:cNvPicPr>
          <p:nvPr/>
        </p:nvPicPr>
        <p:blipFill>
          <a:blip r:embed="rId2"/>
          <a:stretch>
            <a:fillRect/>
          </a:stretch>
        </p:blipFill>
        <p:spPr>
          <a:xfrm>
            <a:off x="9948714" y="171410"/>
            <a:ext cx="2124371" cy="571580"/>
          </a:xfrm>
          <a:prstGeom prst="rect">
            <a:avLst/>
          </a:prstGeom>
        </p:spPr>
      </p:pic>
      <p:pic>
        <p:nvPicPr>
          <p:cNvPr id="3" name="Picture 2">
            <a:extLst>
              <a:ext uri="{FF2B5EF4-FFF2-40B4-BE49-F238E27FC236}">
                <a16:creationId xmlns:a16="http://schemas.microsoft.com/office/drawing/2014/main" id="{19AC8D8C-DF74-5F63-A15C-71AEAC801A2B}"/>
              </a:ext>
            </a:extLst>
          </p:cNvPr>
          <p:cNvPicPr>
            <a:picLocks noChangeAspect="1"/>
          </p:cNvPicPr>
          <p:nvPr/>
        </p:nvPicPr>
        <p:blipFill>
          <a:blip r:embed="rId3"/>
          <a:stretch>
            <a:fillRect/>
          </a:stretch>
        </p:blipFill>
        <p:spPr>
          <a:xfrm>
            <a:off x="10539075" y="552463"/>
            <a:ext cx="986284" cy="266564"/>
          </a:xfrm>
          <a:prstGeom prst="rect">
            <a:avLst/>
          </a:prstGeom>
        </p:spPr>
      </p:pic>
      <p:pic>
        <p:nvPicPr>
          <p:cNvPr id="5" name="Picture 4">
            <a:extLst>
              <a:ext uri="{FF2B5EF4-FFF2-40B4-BE49-F238E27FC236}">
                <a16:creationId xmlns:a16="http://schemas.microsoft.com/office/drawing/2014/main" id="{1FA7E6F2-5390-C751-9ED9-14C7B0F49F8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8768" y="552463"/>
            <a:ext cx="7078063" cy="1295613"/>
          </a:xfrm>
          <a:prstGeom prst="rect">
            <a:avLst/>
          </a:prstGeom>
        </p:spPr>
      </p:pic>
      <p:sp>
        <p:nvSpPr>
          <p:cNvPr id="6" name="Rectangle 5">
            <a:extLst>
              <a:ext uri="{FF2B5EF4-FFF2-40B4-BE49-F238E27FC236}">
                <a16:creationId xmlns:a16="http://schemas.microsoft.com/office/drawing/2014/main" id="{9E210AB3-ACB3-7529-5C1B-FF04CD6A9FD2}"/>
              </a:ext>
            </a:extLst>
          </p:cNvPr>
          <p:cNvSpPr/>
          <p:nvPr/>
        </p:nvSpPr>
        <p:spPr>
          <a:xfrm>
            <a:off x="677368" y="1333500"/>
            <a:ext cx="1164132" cy="514576"/>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DCEF55D-9A0D-EF08-D97C-D1A4C7BACBAE}"/>
              </a:ext>
            </a:extLst>
          </p:cNvPr>
          <p:cNvPicPr>
            <a:picLocks noChangeAspect="1"/>
          </p:cNvPicPr>
          <p:nvPr/>
        </p:nvPicPr>
        <p:blipFill>
          <a:blip r:embed="rId5"/>
          <a:stretch>
            <a:fillRect/>
          </a:stretch>
        </p:blipFill>
        <p:spPr>
          <a:xfrm>
            <a:off x="4054484" y="3085638"/>
            <a:ext cx="6944694" cy="3219899"/>
          </a:xfrm>
          <a:prstGeom prst="rect">
            <a:avLst/>
          </a:prstGeom>
        </p:spPr>
      </p:pic>
      <p:pic>
        <p:nvPicPr>
          <p:cNvPr id="12" name="Picture 11">
            <a:extLst>
              <a:ext uri="{FF2B5EF4-FFF2-40B4-BE49-F238E27FC236}">
                <a16:creationId xmlns:a16="http://schemas.microsoft.com/office/drawing/2014/main" id="{ADF505C4-404D-1622-E939-10C57894194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531808" y="3857399"/>
            <a:ext cx="1747791" cy="1157495"/>
          </a:xfrm>
          <a:prstGeom prst="rect">
            <a:avLst/>
          </a:prstGeom>
        </p:spPr>
      </p:pic>
      <p:sp>
        <p:nvSpPr>
          <p:cNvPr id="13" name="TextBox 12">
            <a:extLst>
              <a:ext uri="{FF2B5EF4-FFF2-40B4-BE49-F238E27FC236}">
                <a16:creationId xmlns:a16="http://schemas.microsoft.com/office/drawing/2014/main" id="{59D47A3D-6FBC-73A8-C97D-66CC6CC9AD7B}"/>
              </a:ext>
            </a:extLst>
          </p:cNvPr>
          <p:cNvSpPr txBox="1"/>
          <p:nvPr/>
        </p:nvSpPr>
        <p:spPr>
          <a:xfrm>
            <a:off x="380489" y="2782669"/>
            <a:ext cx="3349883" cy="646331"/>
          </a:xfrm>
          <a:prstGeom prst="rect">
            <a:avLst/>
          </a:prstGeom>
          <a:noFill/>
        </p:spPr>
        <p:txBody>
          <a:bodyPr wrap="square" rtlCol="0">
            <a:spAutoFit/>
          </a:bodyPr>
          <a:lstStyle/>
          <a:p>
            <a:r>
              <a:rPr lang="en-US" dirty="0"/>
              <a:t>If you mouse over “Viewing Completions” you can filter</a:t>
            </a:r>
          </a:p>
        </p:txBody>
      </p:sp>
      <p:sp>
        <p:nvSpPr>
          <p:cNvPr id="14" name="Rectangle 13">
            <a:extLst>
              <a:ext uri="{FF2B5EF4-FFF2-40B4-BE49-F238E27FC236}">
                <a16:creationId xmlns:a16="http://schemas.microsoft.com/office/drawing/2014/main" id="{CE1F6CD4-7073-6E88-5E6D-4ADCF6B629FA}"/>
              </a:ext>
            </a:extLst>
          </p:cNvPr>
          <p:cNvSpPr/>
          <p:nvPr/>
        </p:nvSpPr>
        <p:spPr>
          <a:xfrm>
            <a:off x="3874526" y="3857399"/>
            <a:ext cx="1611874" cy="514576"/>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1D523763-04B0-F58A-F549-9FD69D12A49E}"/>
              </a:ext>
            </a:extLst>
          </p:cNvPr>
          <p:cNvCxnSpPr>
            <a:cxnSpLocks/>
            <a:stCxn id="14" idx="1"/>
          </p:cNvCxnSpPr>
          <p:nvPr/>
        </p:nvCxnSpPr>
        <p:spPr>
          <a:xfrm flipH="1">
            <a:off x="3365770" y="4114687"/>
            <a:ext cx="508756" cy="1363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31E5BC4-576C-4C49-C400-E8304E1F0888}"/>
              </a:ext>
            </a:extLst>
          </p:cNvPr>
          <p:cNvCxnSpPr>
            <a:cxnSpLocks/>
          </p:cNvCxnSpPr>
          <p:nvPr/>
        </p:nvCxnSpPr>
        <p:spPr>
          <a:xfrm>
            <a:off x="2996119" y="3429000"/>
            <a:ext cx="734253" cy="42839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5387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8436C7-66FB-4538-8B3D-6B5189A76404}"/>
              </a:ext>
            </a:extLst>
          </p:cNvPr>
          <p:cNvSpPr txBox="1"/>
          <p:nvPr/>
        </p:nvSpPr>
        <p:spPr>
          <a:xfrm>
            <a:off x="6616699" y="4279900"/>
            <a:ext cx="5276850" cy="369332"/>
          </a:xfrm>
          <a:prstGeom prst="rect">
            <a:avLst/>
          </a:prstGeom>
          <a:noFill/>
        </p:spPr>
        <p:txBody>
          <a:bodyPr wrap="square" rtlCol="0">
            <a:spAutoFit/>
          </a:bodyPr>
          <a:lstStyle/>
          <a:p>
            <a:pPr algn="ctr"/>
            <a:r>
              <a:rPr lang="en-US" dirty="0"/>
              <a:t>Class assessment form</a:t>
            </a:r>
          </a:p>
        </p:txBody>
      </p:sp>
      <p:sp>
        <p:nvSpPr>
          <p:cNvPr id="5" name="TextBox 4">
            <a:extLst>
              <a:ext uri="{FF2B5EF4-FFF2-40B4-BE49-F238E27FC236}">
                <a16:creationId xmlns:a16="http://schemas.microsoft.com/office/drawing/2014/main" id="{7FA7CD79-8998-BCB5-3CC1-CB82C1BE1BBA}"/>
              </a:ext>
            </a:extLst>
          </p:cNvPr>
          <p:cNvSpPr txBox="1"/>
          <p:nvPr/>
        </p:nvSpPr>
        <p:spPr>
          <a:xfrm>
            <a:off x="6565900" y="1836827"/>
            <a:ext cx="5276850" cy="2031325"/>
          </a:xfrm>
          <a:prstGeom prst="rect">
            <a:avLst/>
          </a:prstGeom>
          <a:noFill/>
        </p:spPr>
        <p:txBody>
          <a:bodyPr wrap="square" rtlCol="0">
            <a:spAutoFit/>
          </a:bodyPr>
          <a:lstStyle/>
          <a:p>
            <a:pPr algn="ctr"/>
            <a:r>
              <a:rPr lang="en-US" dirty="0"/>
              <a:t>Thank you for your time!</a:t>
            </a:r>
          </a:p>
          <a:p>
            <a:pPr algn="ctr"/>
            <a:endParaRPr lang="en-US" dirty="0"/>
          </a:p>
          <a:p>
            <a:pPr algn="ctr"/>
            <a:r>
              <a:rPr lang="en-US" dirty="0"/>
              <a:t>This was Class</a:t>
            </a:r>
          </a:p>
          <a:p>
            <a:pPr algn="ctr"/>
            <a:r>
              <a:rPr lang="en-US" dirty="0"/>
              <a:t> </a:t>
            </a:r>
          </a:p>
          <a:p>
            <a:pPr marL="342900" indent="-342900" algn="ctr">
              <a:buAutoNum type="arabicPlain" startAt="205"/>
            </a:pPr>
            <a:r>
              <a:rPr lang="en-US" b="1" dirty="0"/>
              <a:t>  Unit Tools at </a:t>
            </a:r>
            <a:r>
              <a:rPr lang="en-US" b="1" dirty="0" err="1"/>
              <a:t>My.Scouting</a:t>
            </a:r>
            <a:endParaRPr lang="en-US" b="1" dirty="0"/>
          </a:p>
          <a:p>
            <a:pPr marL="342900" indent="-342900" algn="ctr">
              <a:buAutoNum type="arabicPlain" startAt="205"/>
            </a:pPr>
            <a:endParaRPr lang="en-US" b="1" dirty="0"/>
          </a:p>
          <a:p>
            <a:pPr algn="ctr"/>
            <a:r>
              <a:rPr lang="en-US" dirty="0"/>
              <a:t>Lead by Keith Potter and Lynn Harvey</a:t>
            </a:r>
          </a:p>
        </p:txBody>
      </p:sp>
      <p:pic>
        <p:nvPicPr>
          <p:cNvPr id="6" name="Picture 5">
            <a:extLst>
              <a:ext uri="{FF2B5EF4-FFF2-40B4-BE49-F238E27FC236}">
                <a16:creationId xmlns:a16="http://schemas.microsoft.com/office/drawing/2014/main" id="{70B87519-4B9A-F938-FC6E-55B7799C88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50" y="88900"/>
            <a:ext cx="6400800" cy="6400800"/>
          </a:xfrm>
          <a:prstGeom prst="rect">
            <a:avLst/>
          </a:prstGeom>
        </p:spPr>
      </p:pic>
    </p:spTree>
    <p:extLst>
      <p:ext uri="{BB962C8B-B14F-4D97-AF65-F5344CB8AC3E}">
        <p14:creationId xmlns:p14="http://schemas.microsoft.com/office/powerpoint/2010/main" val="21351721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1D3A74-505E-D1C6-C86A-4FAF5C046A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3556" y="557527"/>
            <a:ext cx="1676412" cy="6191295"/>
          </a:xfrm>
          <a:prstGeom prst="rect">
            <a:avLst/>
          </a:prstGeom>
        </p:spPr>
      </p:pic>
      <p:pic>
        <p:nvPicPr>
          <p:cNvPr id="5" name="Picture 4">
            <a:extLst>
              <a:ext uri="{FF2B5EF4-FFF2-40B4-BE49-F238E27FC236}">
                <a16:creationId xmlns:a16="http://schemas.microsoft.com/office/drawing/2014/main" id="{50EFD3C4-C395-3624-9492-97EA6899B0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223" y="246342"/>
            <a:ext cx="1733745" cy="311185"/>
          </a:xfrm>
          <a:prstGeom prst="rect">
            <a:avLst/>
          </a:prstGeom>
        </p:spPr>
      </p:pic>
      <p:sp>
        <p:nvSpPr>
          <p:cNvPr id="7" name="TextBox 6">
            <a:extLst>
              <a:ext uri="{FF2B5EF4-FFF2-40B4-BE49-F238E27FC236}">
                <a16:creationId xmlns:a16="http://schemas.microsoft.com/office/drawing/2014/main" id="{B02265B6-1D1C-E88F-9503-3850A681FACD}"/>
              </a:ext>
            </a:extLst>
          </p:cNvPr>
          <p:cNvSpPr txBox="1"/>
          <p:nvPr/>
        </p:nvSpPr>
        <p:spPr>
          <a:xfrm>
            <a:off x="4181168" y="3648873"/>
            <a:ext cx="4308004" cy="923330"/>
          </a:xfrm>
          <a:prstGeom prst="rect">
            <a:avLst/>
          </a:prstGeom>
          <a:noFill/>
        </p:spPr>
        <p:txBody>
          <a:bodyPr wrap="square">
            <a:spAutoFit/>
          </a:bodyPr>
          <a:lstStyle/>
          <a:p>
            <a:r>
              <a:rPr lang="en-US" dirty="0"/>
              <a:t>The Advancement chair training is class</a:t>
            </a:r>
          </a:p>
          <a:p>
            <a:endParaRPr lang="en-US" dirty="0"/>
          </a:p>
          <a:p>
            <a:r>
              <a:rPr lang="en-US" dirty="0"/>
              <a:t>  310 Unit Advancement  From 11 – 11:50</a:t>
            </a:r>
          </a:p>
        </p:txBody>
      </p:sp>
      <p:sp>
        <p:nvSpPr>
          <p:cNvPr id="9" name="TextBox 8">
            <a:extLst>
              <a:ext uri="{FF2B5EF4-FFF2-40B4-BE49-F238E27FC236}">
                <a16:creationId xmlns:a16="http://schemas.microsoft.com/office/drawing/2014/main" id="{9541FC43-73D0-AA07-5910-073254A1E18C}"/>
              </a:ext>
            </a:extLst>
          </p:cNvPr>
          <p:cNvSpPr txBox="1"/>
          <p:nvPr/>
        </p:nvSpPr>
        <p:spPr>
          <a:xfrm>
            <a:off x="3573533" y="4967689"/>
            <a:ext cx="6096982" cy="369332"/>
          </a:xfrm>
          <a:prstGeom prst="rect">
            <a:avLst/>
          </a:prstGeom>
          <a:noFill/>
        </p:spPr>
        <p:txBody>
          <a:bodyPr wrap="square">
            <a:spAutoFit/>
          </a:bodyPr>
          <a:lstStyle/>
          <a:p>
            <a:pPr marL="342900" indent="-342900">
              <a:buAutoNum type="arabicPlain" startAt="516"/>
            </a:pPr>
            <a:r>
              <a:rPr lang="en-US" dirty="0"/>
              <a:t>   The Recharter Process (BCS 102)  From 2 - 2:50</a:t>
            </a:r>
          </a:p>
        </p:txBody>
      </p:sp>
      <p:sp>
        <p:nvSpPr>
          <p:cNvPr id="12" name="TextBox 11">
            <a:extLst>
              <a:ext uri="{FF2B5EF4-FFF2-40B4-BE49-F238E27FC236}">
                <a16:creationId xmlns:a16="http://schemas.microsoft.com/office/drawing/2014/main" id="{490B90D5-3D13-D5E9-F9B8-743BD88968FD}"/>
              </a:ext>
            </a:extLst>
          </p:cNvPr>
          <p:cNvSpPr txBox="1"/>
          <p:nvPr/>
        </p:nvSpPr>
        <p:spPr>
          <a:xfrm>
            <a:off x="2894125" y="1389702"/>
            <a:ext cx="7742412" cy="646331"/>
          </a:xfrm>
          <a:prstGeom prst="rect">
            <a:avLst/>
          </a:prstGeom>
          <a:noFill/>
        </p:spPr>
        <p:txBody>
          <a:bodyPr wrap="square">
            <a:spAutoFit/>
          </a:bodyPr>
          <a:lstStyle/>
          <a:p>
            <a:r>
              <a:rPr lang="en-US" dirty="0"/>
              <a:t>This year I will cover the general overview of the 1 November change in the Calendar section of Internet advancement that will port over to </a:t>
            </a:r>
            <a:r>
              <a:rPr lang="en-US" dirty="0" err="1"/>
              <a:t>Scoutbook</a:t>
            </a:r>
            <a:r>
              <a:rPr lang="en-US" dirty="0"/>
              <a:t>.</a:t>
            </a:r>
          </a:p>
        </p:txBody>
      </p:sp>
      <p:sp>
        <p:nvSpPr>
          <p:cNvPr id="13" name="TextBox 12">
            <a:extLst>
              <a:ext uri="{FF2B5EF4-FFF2-40B4-BE49-F238E27FC236}">
                <a16:creationId xmlns:a16="http://schemas.microsoft.com/office/drawing/2014/main" id="{F6FBB6EB-F6EA-BA14-46C6-B77B4B298643}"/>
              </a:ext>
            </a:extLst>
          </p:cNvPr>
          <p:cNvSpPr txBox="1"/>
          <p:nvPr/>
        </p:nvSpPr>
        <p:spPr>
          <a:xfrm>
            <a:off x="2421193" y="624884"/>
            <a:ext cx="5253868" cy="369332"/>
          </a:xfrm>
          <a:prstGeom prst="rect">
            <a:avLst/>
          </a:prstGeom>
          <a:noFill/>
        </p:spPr>
        <p:txBody>
          <a:bodyPr wrap="square">
            <a:spAutoFit/>
          </a:bodyPr>
          <a:lstStyle/>
          <a:p>
            <a:r>
              <a:rPr lang="en-US" dirty="0"/>
              <a:t>I do not see a </a:t>
            </a:r>
            <a:r>
              <a:rPr lang="en-US" dirty="0" err="1"/>
              <a:t>Scoutbook</a:t>
            </a:r>
            <a:r>
              <a:rPr lang="en-US" dirty="0"/>
              <a:t> how to class this year.</a:t>
            </a:r>
          </a:p>
        </p:txBody>
      </p:sp>
      <p:sp>
        <p:nvSpPr>
          <p:cNvPr id="14" name="TextBox 13">
            <a:extLst>
              <a:ext uri="{FF2B5EF4-FFF2-40B4-BE49-F238E27FC236}">
                <a16:creationId xmlns:a16="http://schemas.microsoft.com/office/drawing/2014/main" id="{2C7A7358-5215-16D8-B72D-D1BF09396820}"/>
              </a:ext>
            </a:extLst>
          </p:cNvPr>
          <p:cNvSpPr txBox="1"/>
          <p:nvPr/>
        </p:nvSpPr>
        <p:spPr>
          <a:xfrm>
            <a:off x="2757456" y="2431519"/>
            <a:ext cx="7742412" cy="923330"/>
          </a:xfrm>
          <a:prstGeom prst="rect">
            <a:avLst/>
          </a:prstGeom>
          <a:noFill/>
        </p:spPr>
        <p:txBody>
          <a:bodyPr wrap="square">
            <a:spAutoFit/>
          </a:bodyPr>
          <a:lstStyle/>
          <a:p>
            <a:r>
              <a:rPr lang="en-US" dirty="0"/>
              <a:t>Specific roll of the Advancement chair or Recharting using this portal are in these classes later today</a:t>
            </a:r>
          </a:p>
          <a:p>
            <a:endParaRPr lang="en-US" dirty="0"/>
          </a:p>
        </p:txBody>
      </p:sp>
    </p:spTree>
    <p:extLst>
      <p:ext uri="{BB962C8B-B14F-4D97-AF65-F5344CB8AC3E}">
        <p14:creationId xmlns:p14="http://schemas.microsoft.com/office/powerpoint/2010/main" val="827237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8F9884-A0BC-C05C-D6DD-88907FBE6F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04961" y="707922"/>
            <a:ext cx="10553492" cy="6094034"/>
          </a:xfrm>
          <a:prstGeom prst="rect">
            <a:avLst/>
          </a:prstGeom>
        </p:spPr>
      </p:pic>
      <p:pic>
        <p:nvPicPr>
          <p:cNvPr id="4" name="Picture 3">
            <a:extLst>
              <a:ext uri="{FF2B5EF4-FFF2-40B4-BE49-F238E27FC236}">
                <a16:creationId xmlns:a16="http://schemas.microsoft.com/office/drawing/2014/main" id="{E0B1AB58-6ACE-E967-8C8E-E41A71A8D9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6" name="Picture 5">
            <a:extLst>
              <a:ext uri="{FF2B5EF4-FFF2-40B4-BE49-F238E27FC236}">
                <a16:creationId xmlns:a16="http://schemas.microsoft.com/office/drawing/2014/main" id="{6F0C7D4C-679A-05F9-AAD7-A238886106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22284" y="343145"/>
            <a:ext cx="647705" cy="304802"/>
          </a:xfrm>
          <a:prstGeom prst="rect">
            <a:avLst/>
          </a:prstGeom>
        </p:spPr>
      </p:pic>
      <p:pic>
        <p:nvPicPr>
          <p:cNvPr id="8" name="Picture 7">
            <a:extLst>
              <a:ext uri="{FF2B5EF4-FFF2-40B4-BE49-F238E27FC236}">
                <a16:creationId xmlns:a16="http://schemas.microsoft.com/office/drawing/2014/main" id="{EE0BC3B3-BF17-6D0B-A441-9822876B69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504961" cy="4429157"/>
          </a:xfrm>
          <a:prstGeom prst="rect">
            <a:avLst/>
          </a:prstGeom>
        </p:spPr>
      </p:pic>
    </p:spTree>
    <p:extLst>
      <p:ext uri="{BB962C8B-B14F-4D97-AF65-F5344CB8AC3E}">
        <p14:creationId xmlns:p14="http://schemas.microsoft.com/office/powerpoint/2010/main" val="13069248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3191AE-6430-A3C7-6FFA-5C7589F2FE9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5698776" cy="3545512"/>
          </a:xfrm>
          <a:prstGeom prst="rect">
            <a:avLst/>
          </a:prstGeom>
        </p:spPr>
      </p:pic>
      <p:pic>
        <p:nvPicPr>
          <p:cNvPr id="5" name="Picture 4">
            <a:extLst>
              <a:ext uri="{FF2B5EF4-FFF2-40B4-BE49-F238E27FC236}">
                <a16:creationId xmlns:a16="http://schemas.microsoft.com/office/drawing/2014/main" id="{9CBBE662-5DDF-0302-BD98-6B771A4FBB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8777" y="0"/>
            <a:ext cx="6493223" cy="3545512"/>
          </a:xfrm>
          <a:prstGeom prst="rect">
            <a:avLst/>
          </a:prstGeom>
        </p:spPr>
      </p:pic>
      <p:pic>
        <p:nvPicPr>
          <p:cNvPr id="6" name="Picture 5">
            <a:extLst>
              <a:ext uri="{FF2B5EF4-FFF2-40B4-BE49-F238E27FC236}">
                <a16:creationId xmlns:a16="http://schemas.microsoft.com/office/drawing/2014/main" id="{9E66E971-3D63-E91B-9371-00BE747FDF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3545512"/>
            <a:ext cx="5815637" cy="3312488"/>
          </a:xfrm>
          <a:prstGeom prst="rect">
            <a:avLst/>
          </a:prstGeom>
        </p:spPr>
      </p:pic>
      <p:pic>
        <p:nvPicPr>
          <p:cNvPr id="7" name="Picture 6">
            <a:extLst>
              <a:ext uri="{FF2B5EF4-FFF2-40B4-BE49-F238E27FC236}">
                <a16:creationId xmlns:a16="http://schemas.microsoft.com/office/drawing/2014/main" id="{E70976A2-EBE3-CFB4-87DE-66218F933B6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15635" y="3616304"/>
            <a:ext cx="6389571" cy="3241695"/>
          </a:xfrm>
          <a:prstGeom prst="rect">
            <a:avLst/>
          </a:prstGeom>
        </p:spPr>
      </p:pic>
      <p:sp>
        <p:nvSpPr>
          <p:cNvPr id="8" name="TextBox 7">
            <a:extLst>
              <a:ext uri="{FF2B5EF4-FFF2-40B4-BE49-F238E27FC236}">
                <a16:creationId xmlns:a16="http://schemas.microsoft.com/office/drawing/2014/main" id="{E39A5C17-2C75-B41C-2041-C17A9EDAA653}"/>
              </a:ext>
            </a:extLst>
          </p:cNvPr>
          <p:cNvSpPr txBox="1"/>
          <p:nvPr/>
        </p:nvSpPr>
        <p:spPr>
          <a:xfrm rot="20190201">
            <a:off x="3237619" y="2554421"/>
            <a:ext cx="5633884" cy="830997"/>
          </a:xfrm>
          <a:prstGeom prst="rect">
            <a:avLst/>
          </a:prstGeom>
          <a:solidFill>
            <a:schemeClr val="bg2"/>
          </a:solidFill>
        </p:spPr>
        <p:txBody>
          <a:bodyPr wrap="square" rtlCol="0">
            <a:spAutoFit/>
          </a:bodyPr>
          <a:lstStyle/>
          <a:p>
            <a:r>
              <a:rPr lang="en-US" sz="2400" b="1" dirty="0"/>
              <a:t>There are four views to choose from all have the same capabilities.</a:t>
            </a:r>
          </a:p>
        </p:txBody>
      </p:sp>
      <p:pic>
        <p:nvPicPr>
          <p:cNvPr id="9" name="Picture 8">
            <a:extLst>
              <a:ext uri="{FF2B5EF4-FFF2-40B4-BE49-F238E27FC236}">
                <a16:creationId xmlns:a16="http://schemas.microsoft.com/office/drawing/2014/main" id="{C91C0F60-330B-4751-10CC-B0C9DEB62F0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10" name="Picture 9">
            <a:extLst>
              <a:ext uri="{FF2B5EF4-FFF2-40B4-BE49-F238E27FC236}">
                <a16:creationId xmlns:a16="http://schemas.microsoft.com/office/drawing/2014/main" id="{E4EED135-5C3E-036D-6EBF-4BFFAD72E7C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922284" y="343145"/>
            <a:ext cx="647705" cy="304802"/>
          </a:xfrm>
          <a:prstGeom prst="rect">
            <a:avLst/>
          </a:prstGeom>
        </p:spPr>
      </p:pic>
    </p:spTree>
    <p:extLst>
      <p:ext uri="{BB962C8B-B14F-4D97-AF65-F5344CB8AC3E}">
        <p14:creationId xmlns:p14="http://schemas.microsoft.com/office/powerpoint/2010/main" val="40203365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0BD836-A0E5-E352-1C5F-FAF62E86F85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1584" y="209224"/>
            <a:ext cx="11261789" cy="6039445"/>
          </a:xfrm>
          <a:prstGeom prst="rect">
            <a:avLst/>
          </a:prstGeom>
        </p:spPr>
      </p:pic>
      <p:pic>
        <p:nvPicPr>
          <p:cNvPr id="3" name="Picture 2">
            <a:extLst>
              <a:ext uri="{FF2B5EF4-FFF2-40B4-BE49-F238E27FC236}">
                <a16:creationId xmlns:a16="http://schemas.microsoft.com/office/drawing/2014/main" id="{62C42395-A322-7CAE-99D1-A565AE3061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4" name="Picture 3">
            <a:extLst>
              <a:ext uri="{FF2B5EF4-FFF2-40B4-BE49-F238E27FC236}">
                <a16:creationId xmlns:a16="http://schemas.microsoft.com/office/drawing/2014/main" id="{982371A7-DE4F-661E-B6FD-65BC623334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22284" y="343145"/>
            <a:ext cx="647705" cy="304802"/>
          </a:xfrm>
          <a:prstGeom prst="rect">
            <a:avLst/>
          </a:prstGeom>
        </p:spPr>
      </p:pic>
    </p:spTree>
    <p:extLst>
      <p:ext uri="{BB962C8B-B14F-4D97-AF65-F5344CB8AC3E}">
        <p14:creationId xmlns:p14="http://schemas.microsoft.com/office/powerpoint/2010/main" val="35683090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57F796-77AD-8C10-AEE0-070E9021BAF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9019" y="176188"/>
            <a:ext cx="11953962" cy="6505623"/>
          </a:xfrm>
          <a:prstGeom prst="rect">
            <a:avLst/>
          </a:prstGeom>
        </p:spPr>
      </p:pic>
      <p:pic>
        <p:nvPicPr>
          <p:cNvPr id="4" name="Picture 3">
            <a:extLst>
              <a:ext uri="{FF2B5EF4-FFF2-40B4-BE49-F238E27FC236}">
                <a16:creationId xmlns:a16="http://schemas.microsoft.com/office/drawing/2014/main" id="{2FA49878-0E87-1AD2-F0B7-EA26D0F2C7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5" name="Picture 4">
            <a:extLst>
              <a:ext uri="{FF2B5EF4-FFF2-40B4-BE49-F238E27FC236}">
                <a16:creationId xmlns:a16="http://schemas.microsoft.com/office/drawing/2014/main" id="{A881A69E-829F-7CEB-CA54-526D76DAD7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22284" y="343145"/>
            <a:ext cx="647705" cy="304802"/>
          </a:xfrm>
          <a:prstGeom prst="rect">
            <a:avLst/>
          </a:prstGeom>
        </p:spPr>
      </p:pic>
    </p:spTree>
    <p:extLst>
      <p:ext uri="{BB962C8B-B14F-4D97-AF65-F5344CB8AC3E}">
        <p14:creationId xmlns:p14="http://schemas.microsoft.com/office/powerpoint/2010/main" val="545322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C968B8-D7F2-31CD-A3FE-5E9DF631D69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443" y="166663"/>
            <a:ext cx="12011113" cy="6524673"/>
          </a:xfrm>
          <a:prstGeom prst="rect">
            <a:avLst/>
          </a:prstGeom>
        </p:spPr>
      </p:pic>
      <p:pic>
        <p:nvPicPr>
          <p:cNvPr id="4" name="Picture 3">
            <a:extLst>
              <a:ext uri="{FF2B5EF4-FFF2-40B4-BE49-F238E27FC236}">
                <a16:creationId xmlns:a16="http://schemas.microsoft.com/office/drawing/2014/main" id="{FB0CFA2D-8DE4-F7D8-D165-1713986CD6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5" name="Picture 4">
            <a:extLst>
              <a:ext uri="{FF2B5EF4-FFF2-40B4-BE49-F238E27FC236}">
                <a16:creationId xmlns:a16="http://schemas.microsoft.com/office/drawing/2014/main" id="{79F0B49C-82B0-F7C6-136E-21B9FACF52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22284" y="343145"/>
            <a:ext cx="647705" cy="304802"/>
          </a:xfrm>
          <a:prstGeom prst="rect">
            <a:avLst/>
          </a:prstGeom>
        </p:spPr>
      </p:pic>
    </p:spTree>
    <p:extLst>
      <p:ext uri="{BB962C8B-B14F-4D97-AF65-F5344CB8AC3E}">
        <p14:creationId xmlns:p14="http://schemas.microsoft.com/office/powerpoint/2010/main" val="24358112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B339E6-9EEF-77AA-1282-B17604FCB3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1309" y="1742820"/>
            <a:ext cx="4238656" cy="2381267"/>
          </a:xfrm>
          <a:prstGeom prst="rect">
            <a:avLst/>
          </a:prstGeom>
        </p:spPr>
      </p:pic>
      <p:sp>
        <p:nvSpPr>
          <p:cNvPr id="4" name="TextBox 3">
            <a:extLst>
              <a:ext uri="{FF2B5EF4-FFF2-40B4-BE49-F238E27FC236}">
                <a16:creationId xmlns:a16="http://schemas.microsoft.com/office/drawing/2014/main" id="{E6ADA9B5-F55C-BD78-DE47-0EA0651EACE8}"/>
              </a:ext>
            </a:extLst>
          </p:cNvPr>
          <p:cNvSpPr txBox="1"/>
          <p:nvPr/>
        </p:nvSpPr>
        <p:spPr>
          <a:xfrm>
            <a:off x="5869857" y="1303757"/>
            <a:ext cx="2867087" cy="646331"/>
          </a:xfrm>
          <a:prstGeom prst="rect">
            <a:avLst/>
          </a:prstGeom>
          <a:noFill/>
        </p:spPr>
        <p:txBody>
          <a:bodyPr wrap="square" rtlCol="0">
            <a:spAutoFit/>
          </a:bodyPr>
          <a:lstStyle/>
          <a:p>
            <a:r>
              <a:rPr lang="en-US" dirty="0"/>
              <a:t>Click on a Day and an Event Box will appear.</a:t>
            </a:r>
          </a:p>
        </p:txBody>
      </p:sp>
      <p:pic>
        <p:nvPicPr>
          <p:cNvPr id="5" name="Picture 4">
            <a:extLst>
              <a:ext uri="{FF2B5EF4-FFF2-40B4-BE49-F238E27FC236}">
                <a16:creationId xmlns:a16="http://schemas.microsoft.com/office/drawing/2014/main" id="{52E59BD3-E105-5F27-2D83-4E8A06BB613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19077" y="2505749"/>
            <a:ext cx="3162053" cy="2080298"/>
          </a:xfrm>
          <a:prstGeom prst="rect">
            <a:avLst/>
          </a:prstGeom>
        </p:spPr>
      </p:pic>
      <p:pic>
        <p:nvPicPr>
          <p:cNvPr id="6" name="Picture 5">
            <a:extLst>
              <a:ext uri="{FF2B5EF4-FFF2-40B4-BE49-F238E27FC236}">
                <a16:creationId xmlns:a16="http://schemas.microsoft.com/office/drawing/2014/main" id="{852659C1-2407-4B0B-A10A-0F078892795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7" name="Picture 6">
            <a:extLst>
              <a:ext uri="{FF2B5EF4-FFF2-40B4-BE49-F238E27FC236}">
                <a16:creationId xmlns:a16="http://schemas.microsoft.com/office/drawing/2014/main" id="{BB5BF7DC-4C2B-F570-DE63-57CEB3ECDB7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22284" y="343145"/>
            <a:ext cx="647705" cy="304802"/>
          </a:xfrm>
          <a:prstGeom prst="rect">
            <a:avLst/>
          </a:prstGeom>
        </p:spPr>
      </p:pic>
    </p:spTree>
    <p:extLst>
      <p:ext uri="{BB962C8B-B14F-4D97-AF65-F5344CB8AC3E}">
        <p14:creationId xmlns:p14="http://schemas.microsoft.com/office/powerpoint/2010/main" val="21542376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A5A401-F0E2-2C9D-BAC7-BC4CBCA5EC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D0A7CE14-54B6-92ED-F560-C0DD12148D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5" name="Picture 4">
            <a:extLst>
              <a:ext uri="{FF2B5EF4-FFF2-40B4-BE49-F238E27FC236}">
                <a16:creationId xmlns:a16="http://schemas.microsoft.com/office/drawing/2014/main" id="{3726B4E5-ED7A-9E87-01AA-A17ADCA14B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8069" y="1070805"/>
            <a:ext cx="11347975" cy="5660380"/>
          </a:xfrm>
          <a:prstGeom prst="rect">
            <a:avLst/>
          </a:prstGeom>
        </p:spPr>
      </p:pic>
      <p:pic>
        <p:nvPicPr>
          <p:cNvPr id="7" name="Picture 6">
            <a:extLst>
              <a:ext uri="{FF2B5EF4-FFF2-40B4-BE49-F238E27FC236}">
                <a16:creationId xmlns:a16="http://schemas.microsoft.com/office/drawing/2014/main" id="{4C95E406-1E5E-5B10-171D-A294027B9EA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sp>
        <p:nvSpPr>
          <p:cNvPr id="9" name="TextBox 8">
            <a:extLst>
              <a:ext uri="{FF2B5EF4-FFF2-40B4-BE49-F238E27FC236}">
                <a16:creationId xmlns:a16="http://schemas.microsoft.com/office/drawing/2014/main" id="{8834CE73-0D97-FC57-A445-43FEFE11F76A}"/>
              </a:ext>
            </a:extLst>
          </p:cNvPr>
          <p:cNvSpPr txBox="1"/>
          <p:nvPr/>
        </p:nvSpPr>
        <p:spPr>
          <a:xfrm>
            <a:off x="784614" y="137133"/>
            <a:ext cx="9220692" cy="1200329"/>
          </a:xfrm>
          <a:prstGeom prst="rect">
            <a:avLst/>
          </a:prstGeom>
          <a:solidFill>
            <a:schemeClr val="bg1">
              <a:lumMod val="85000"/>
            </a:schemeClr>
          </a:solidFill>
        </p:spPr>
        <p:txBody>
          <a:bodyPr wrap="square">
            <a:spAutoFit/>
          </a:bodyPr>
          <a:lstStyle/>
          <a:p>
            <a:r>
              <a:rPr lang="en-US" sz="2400" b="0" i="0" dirty="0">
                <a:solidFill>
                  <a:srgbClr val="525455"/>
                </a:solidFill>
                <a:effectLst/>
                <a:latin typeface="Roboto" panose="02000000000000000000" pitchFamily="2" charset="0"/>
              </a:rPr>
              <a:t>Note: Events associated with multiple units must enter their activity logs (if applicable) through the </a:t>
            </a:r>
            <a:r>
              <a:rPr lang="en-US" sz="2400" b="0" i="0" u="sng" dirty="0">
                <a:solidFill>
                  <a:srgbClr val="067EEB"/>
                </a:solidFill>
                <a:effectLst/>
                <a:latin typeface="Roboto" panose="02000000000000000000" pitchFamily="2" charset="0"/>
              </a:rPr>
              <a:t>Activity logs page</a:t>
            </a:r>
            <a:r>
              <a:rPr lang="en-US" sz="2400" b="0" i="0" dirty="0">
                <a:solidFill>
                  <a:srgbClr val="525455"/>
                </a:solidFill>
                <a:effectLst/>
                <a:latin typeface="Roboto" panose="02000000000000000000" pitchFamily="2" charset="0"/>
              </a:rPr>
              <a:t> to ensure proper approval.</a:t>
            </a:r>
            <a:endParaRPr lang="en-US" sz="2400" dirty="0"/>
          </a:p>
        </p:txBody>
      </p:sp>
      <p:sp>
        <p:nvSpPr>
          <p:cNvPr id="10" name="Arrow: Down 9">
            <a:extLst>
              <a:ext uri="{FF2B5EF4-FFF2-40B4-BE49-F238E27FC236}">
                <a16:creationId xmlns:a16="http://schemas.microsoft.com/office/drawing/2014/main" id="{26F188E1-7322-8187-F83F-0A1D21B1FFCF}"/>
              </a:ext>
            </a:extLst>
          </p:cNvPr>
          <p:cNvSpPr/>
          <p:nvPr/>
        </p:nvSpPr>
        <p:spPr>
          <a:xfrm rot="601093">
            <a:off x="3055867" y="1212254"/>
            <a:ext cx="979293" cy="136576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96871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E0C505-FC0B-B95D-77B6-E205D0E5D06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5" name="Picture 4">
            <a:extLst>
              <a:ext uri="{FF2B5EF4-FFF2-40B4-BE49-F238E27FC236}">
                <a16:creationId xmlns:a16="http://schemas.microsoft.com/office/drawing/2014/main" id="{C8C99516-90F0-8AD9-AC68-1AC94C029E7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6" name="Picture 5">
            <a:extLst>
              <a:ext uri="{FF2B5EF4-FFF2-40B4-BE49-F238E27FC236}">
                <a16:creationId xmlns:a16="http://schemas.microsoft.com/office/drawing/2014/main" id="{B2C8D7D7-DFEC-CA31-B893-2C90E576019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23" name="Picture 22">
            <a:extLst>
              <a:ext uri="{FF2B5EF4-FFF2-40B4-BE49-F238E27FC236}">
                <a16:creationId xmlns:a16="http://schemas.microsoft.com/office/drawing/2014/main" id="{48C5D278-5E2C-6A08-171B-FE21FBEA991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5623" y="771579"/>
            <a:ext cx="9966252" cy="5930828"/>
          </a:xfrm>
          <a:prstGeom prst="rect">
            <a:avLst/>
          </a:prstGeom>
        </p:spPr>
      </p:pic>
      <p:sp>
        <p:nvSpPr>
          <p:cNvPr id="24" name="Arrow: Left 23">
            <a:extLst>
              <a:ext uri="{FF2B5EF4-FFF2-40B4-BE49-F238E27FC236}">
                <a16:creationId xmlns:a16="http://schemas.microsoft.com/office/drawing/2014/main" id="{3E34F003-A762-2C72-3B8E-3A37C2D1E28F}"/>
              </a:ext>
            </a:extLst>
          </p:cNvPr>
          <p:cNvSpPr/>
          <p:nvPr/>
        </p:nvSpPr>
        <p:spPr>
          <a:xfrm rot="19266141">
            <a:off x="2850775" y="2557928"/>
            <a:ext cx="717177" cy="35261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385381B-B030-A7A8-227E-1C1622DCCFCF}"/>
              </a:ext>
            </a:extLst>
          </p:cNvPr>
          <p:cNvSpPr txBox="1"/>
          <p:nvPr/>
        </p:nvSpPr>
        <p:spPr>
          <a:xfrm>
            <a:off x="2130125" y="1798918"/>
            <a:ext cx="5181600" cy="646331"/>
          </a:xfrm>
          <a:prstGeom prst="rect">
            <a:avLst/>
          </a:prstGeom>
          <a:solidFill>
            <a:schemeClr val="bg1">
              <a:lumMod val="85000"/>
            </a:schemeClr>
          </a:solidFill>
        </p:spPr>
        <p:txBody>
          <a:bodyPr wrap="square" rtlCol="0">
            <a:spAutoFit/>
          </a:bodyPr>
          <a:lstStyle/>
          <a:p>
            <a:r>
              <a:rPr lang="en-US" dirty="0"/>
              <a:t>As I have several Units I am associated with Make sure you are selecting the right unit for you’re event</a:t>
            </a:r>
          </a:p>
        </p:txBody>
      </p:sp>
    </p:spTree>
    <p:extLst>
      <p:ext uri="{BB962C8B-B14F-4D97-AF65-F5344CB8AC3E}">
        <p14:creationId xmlns:p14="http://schemas.microsoft.com/office/powerpoint/2010/main" val="21155009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B0365F-7FE3-712E-DC2A-4F131A48B4D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74918" y="1751105"/>
            <a:ext cx="9508565" cy="4900706"/>
          </a:xfrm>
          <a:prstGeom prst="rect">
            <a:avLst/>
          </a:prstGeom>
        </p:spPr>
      </p:pic>
      <p:sp>
        <p:nvSpPr>
          <p:cNvPr id="4" name="Arrow: Left 3">
            <a:extLst>
              <a:ext uri="{FF2B5EF4-FFF2-40B4-BE49-F238E27FC236}">
                <a16:creationId xmlns:a16="http://schemas.microsoft.com/office/drawing/2014/main" id="{D199FBC3-E4E5-C299-B3FC-9EEEF83E813D}"/>
              </a:ext>
            </a:extLst>
          </p:cNvPr>
          <p:cNvSpPr/>
          <p:nvPr/>
        </p:nvSpPr>
        <p:spPr>
          <a:xfrm rot="12158466">
            <a:off x="5342996" y="2230138"/>
            <a:ext cx="2264923" cy="35261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CCCE3A1-DE11-7910-7ABE-10E6E166B4E2}"/>
              </a:ext>
            </a:extLst>
          </p:cNvPr>
          <p:cNvSpPr txBox="1"/>
          <p:nvPr/>
        </p:nvSpPr>
        <p:spPr>
          <a:xfrm rot="12196">
            <a:off x="1504939" y="1021977"/>
            <a:ext cx="5181600" cy="646331"/>
          </a:xfrm>
          <a:prstGeom prst="rect">
            <a:avLst/>
          </a:prstGeom>
          <a:solidFill>
            <a:schemeClr val="bg1">
              <a:lumMod val="85000"/>
            </a:schemeClr>
          </a:solidFill>
        </p:spPr>
        <p:txBody>
          <a:bodyPr wrap="square" rtlCol="0">
            <a:spAutoFit/>
          </a:bodyPr>
          <a:lstStyle/>
          <a:p>
            <a:r>
              <a:rPr lang="en-US" dirty="0"/>
              <a:t>Alternatively, I can select individual members vs selecting the Patrol or Unit.</a:t>
            </a:r>
          </a:p>
        </p:txBody>
      </p:sp>
      <p:pic>
        <p:nvPicPr>
          <p:cNvPr id="6" name="Picture 5">
            <a:extLst>
              <a:ext uri="{FF2B5EF4-FFF2-40B4-BE49-F238E27FC236}">
                <a16:creationId xmlns:a16="http://schemas.microsoft.com/office/drawing/2014/main" id="{4B74FE52-961C-51D1-CE61-37E807AA29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7" name="Picture 6">
            <a:extLst>
              <a:ext uri="{FF2B5EF4-FFF2-40B4-BE49-F238E27FC236}">
                <a16:creationId xmlns:a16="http://schemas.microsoft.com/office/drawing/2014/main" id="{D141AD2A-5DB2-D75E-97B5-3479D72D44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8" name="Picture 7">
            <a:extLst>
              <a:ext uri="{FF2B5EF4-FFF2-40B4-BE49-F238E27FC236}">
                <a16:creationId xmlns:a16="http://schemas.microsoft.com/office/drawing/2014/main" id="{051C1806-26EB-F8E8-37F8-B6A0011AA5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spTree>
    <p:extLst>
      <p:ext uri="{BB962C8B-B14F-4D97-AF65-F5344CB8AC3E}">
        <p14:creationId xmlns:p14="http://schemas.microsoft.com/office/powerpoint/2010/main" val="31803613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AF2E95-8210-7F0B-6104-2F5A4777A3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B052424C-A99B-ED44-C85E-D3146C3D7D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DDA33001-922C-8506-9FC2-EEB1FBCEE0F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0B33E4C1-4A5C-4AB6-5C4F-5FED7F0543A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1364" y="1314824"/>
            <a:ext cx="9717741" cy="5295153"/>
          </a:xfrm>
          <a:prstGeom prst="rect">
            <a:avLst/>
          </a:prstGeom>
        </p:spPr>
      </p:pic>
      <p:sp>
        <p:nvSpPr>
          <p:cNvPr id="7" name="Arrow: Left 6">
            <a:extLst>
              <a:ext uri="{FF2B5EF4-FFF2-40B4-BE49-F238E27FC236}">
                <a16:creationId xmlns:a16="http://schemas.microsoft.com/office/drawing/2014/main" id="{F94B65EC-C542-F2DA-E3BE-E11A2BABCBD2}"/>
              </a:ext>
            </a:extLst>
          </p:cNvPr>
          <p:cNvSpPr/>
          <p:nvPr/>
        </p:nvSpPr>
        <p:spPr>
          <a:xfrm rot="15438397">
            <a:off x="3203545" y="2431906"/>
            <a:ext cx="2696806" cy="35261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44F267B-DBFF-6745-E218-232913687411}"/>
              </a:ext>
            </a:extLst>
          </p:cNvPr>
          <p:cNvSpPr txBox="1"/>
          <p:nvPr/>
        </p:nvSpPr>
        <p:spPr>
          <a:xfrm rot="12196">
            <a:off x="823622" y="625176"/>
            <a:ext cx="5181600" cy="646331"/>
          </a:xfrm>
          <a:prstGeom prst="rect">
            <a:avLst/>
          </a:prstGeom>
          <a:solidFill>
            <a:schemeClr val="bg1">
              <a:lumMod val="85000"/>
            </a:schemeClr>
          </a:solidFill>
        </p:spPr>
        <p:txBody>
          <a:bodyPr wrap="square" rtlCol="0">
            <a:spAutoFit/>
          </a:bodyPr>
          <a:lstStyle/>
          <a:p>
            <a:r>
              <a:rPr lang="en-US" dirty="0"/>
              <a:t>This is a Dynamic Drops Down based on Unit Type.</a:t>
            </a:r>
          </a:p>
          <a:p>
            <a:r>
              <a:rPr lang="en-US" dirty="0"/>
              <a:t>Pack, Troop, Crew, Ship all have different defaults.</a:t>
            </a:r>
          </a:p>
        </p:txBody>
      </p:sp>
    </p:spTree>
    <p:extLst>
      <p:ext uri="{BB962C8B-B14F-4D97-AF65-F5344CB8AC3E}">
        <p14:creationId xmlns:p14="http://schemas.microsoft.com/office/powerpoint/2010/main" val="18330985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6F3E64-866F-E6E9-FA59-B886CD8117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8075C506-8C88-E2EA-3955-3C6CE732BA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54CEB0C5-D880-9480-F173-8F4E0AF2819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BE2B4B00-2428-81A2-0376-053D6E9DBE0A}"/>
              </a:ext>
            </a:extLst>
          </p:cNvPr>
          <p:cNvPicPr>
            <a:picLocks noChangeAspect="1"/>
          </p:cNvPicPr>
          <p:nvPr/>
        </p:nvPicPr>
        <p:blipFill>
          <a:blip r:embed="rId5"/>
          <a:stretch>
            <a:fillRect/>
          </a:stretch>
        </p:blipFill>
        <p:spPr>
          <a:xfrm>
            <a:off x="407136" y="1930399"/>
            <a:ext cx="10525902" cy="3310965"/>
          </a:xfrm>
          <a:prstGeom prst="rect">
            <a:avLst/>
          </a:prstGeom>
        </p:spPr>
      </p:pic>
    </p:spTree>
    <p:extLst>
      <p:ext uri="{BB962C8B-B14F-4D97-AF65-F5344CB8AC3E}">
        <p14:creationId xmlns:p14="http://schemas.microsoft.com/office/powerpoint/2010/main" val="35354850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FD923D-E61C-8657-128B-1DE59E3E15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0FAA1050-9585-A856-82FA-F6C85EFB9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F04E5959-AE87-93CC-E784-D539804D456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A361E236-48EF-48DE-0474-3860DCC4A0D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4861" y="1016614"/>
            <a:ext cx="8210610" cy="2057415"/>
          </a:xfrm>
          <a:prstGeom prst="rect">
            <a:avLst/>
          </a:prstGeom>
        </p:spPr>
      </p:pic>
      <p:sp>
        <p:nvSpPr>
          <p:cNvPr id="7" name="TextBox 6">
            <a:extLst>
              <a:ext uri="{FF2B5EF4-FFF2-40B4-BE49-F238E27FC236}">
                <a16:creationId xmlns:a16="http://schemas.microsoft.com/office/drawing/2014/main" id="{4612BDEF-7230-70CC-984B-AC4779878E58}"/>
              </a:ext>
            </a:extLst>
          </p:cNvPr>
          <p:cNvSpPr txBox="1"/>
          <p:nvPr/>
        </p:nvSpPr>
        <p:spPr>
          <a:xfrm>
            <a:off x="3812989" y="1494614"/>
            <a:ext cx="6974540" cy="646331"/>
          </a:xfrm>
          <a:prstGeom prst="rect">
            <a:avLst/>
          </a:prstGeom>
          <a:noFill/>
        </p:spPr>
        <p:txBody>
          <a:bodyPr wrap="square" rtlCol="0">
            <a:spAutoFit/>
          </a:bodyPr>
          <a:lstStyle/>
          <a:p>
            <a:r>
              <a:rPr lang="en-US" dirty="0"/>
              <a:t>If this is a reoccurring event (troop meeting, Committee Meetings) then select the box. The options will then become available</a:t>
            </a:r>
          </a:p>
        </p:txBody>
      </p:sp>
      <p:sp>
        <p:nvSpPr>
          <p:cNvPr id="8" name="Arrow: Left 7">
            <a:extLst>
              <a:ext uri="{FF2B5EF4-FFF2-40B4-BE49-F238E27FC236}">
                <a16:creationId xmlns:a16="http://schemas.microsoft.com/office/drawing/2014/main" id="{1CB832A6-EE6B-9C96-FC69-9F523B807BD6}"/>
              </a:ext>
            </a:extLst>
          </p:cNvPr>
          <p:cNvSpPr/>
          <p:nvPr/>
        </p:nvSpPr>
        <p:spPr>
          <a:xfrm>
            <a:off x="2091922" y="1722155"/>
            <a:ext cx="1499937" cy="35261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16091FD-8ACE-7937-C85F-633376F7AC7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42682" y="2928469"/>
            <a:ext cx="2674628" cy="3563237"/>
          </a:xfrm>
          <a:prstGeom prst="rect">
            <a:avLst/>
          </a:prstGeom>
        </p:spPr>
      </p:pic>
    </p:spTree>
    <p:extLst>
      <p:ext uri="{BB962C8B-B14F-4D97-AF65-F5344CB8AC3E}">
        <p14:creationId xmlns:p14="http://schemas.microsoft.com/office/powerpoint/2010/main" val="24613364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FD923D-E61C-8657-128B-1DE59E3E15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0FAA1050-9585-A856-82FA-F6C85EFB9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F04E5959-AE87-93CC-E784-D539804D456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9E469306-3E16-B346-0BCF-3E4995E7C87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0750" y="771579"/>
            <a:ext cx="8296336" cy="3981479"/>
          </a:xfrm>
          <a:prstGeom prst="rect">
            <a:avLst/>
          </a:prstGeom>
        </p:spPr>
      </p:pic>
      <p:sp>
        <p:nvSpPr>
          <p:cNvPr id="7" name="TextBox 6">
            <a:extLst>
              <a:ext uri="{FF2B5EF4-FFF2-40B4-BE49-F238E27FC236}">
                <a16:creationId xmlns:a16="http://schemas.microsoft.com/office/drawing/2014/main" id="{9C2E5C46-76DA-F00A-3950-C39A43DDA4A5}"/>
              </a:ext>
            </a:extLst>
          </p:cNvPr>
          <p:cNvSpPr txBox="1"/>
          <p:nvPr/>
        </p:nvSpPr>
        <p:spPr>
          <a:xfrm>
            <a:off x="4548096" y="1627741"/>
            <a:ext cx="6974540" cy="369332"/>
          </a:xfrm>
          <a:prstGeom prst="rect">
            <a:avLst/>
          </a:prstGeom>
          <a:noFill/>
        </p:spPr>
        <p:txBody>
          <a:bodyPr wrap="square" rtlCol="0">
            <a:spAutoFit/>
          </a:bodyPr>
          <a:lstStyle/>
          <a:p>
            <a:r>
              <a:rPr lang="en-US" dirty="0"/>
              <a:t>Will there be a safety tail required?</a:t>
            </a:r>
          </a:p>
        </p:txBody>
      </p:sp>
      <p:sp>
        <p:nvSpPr>
          <p:cNvPr id="8" name="Arrow: Left 7">
            <a:extLst>
              <a:ext uri="{FF2B5EF4-FFF2-40B4-BE49-F238E27FC236}">
                <a16:creationId xmlns:a16="http://schemas.microsoft.com/office/drawing/2014/main" id="{7EEA429E-C436-3A8B-4C6E-10C78134B8FE}"/>
              </a:ext>
            </a:extLst>
          </p:cNvPr>
          <p:cNvSpPr/>
          <p:nvPr/>
        </p:nvSpPr>
        <p:spPr>
          <a:xfrm>
            <a:off x="2856911" y="1644461"/>
            <a:ext cx="1499937" cy="35261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AB4B2E9-36C3-9E2A-ABEA-8DDB6F0EFEED}"/>
              </a:ext>
            </a:extLst>
          </p:cNvPr>
          <p:cNvSpPr txBox="1"/>
          <p:nvPr/>
        </p:nvSpPr>
        <p:spPr>
          <a:xfrm>
            <a:off x="4548096" y="2660209"/>
            <a:ext cx="6974540" cy="646331"/>
          </a:xfrm>
          <a:prstGeom prst="rect">
            <a:avLst/>
          </a:prstGeom>
          <a:noFill/>
        </p:spPr>
        <p:txBody>
          <a:bodyPr wrap="square" rtlCol="0">
            <a:spAutoFit/>
          </a:bodyPr>
          <a:lstStyle/>
          <a:p>
            <a:r>
              <a:rPr lang="en-US" dirty="0"/>
              <a:t>Do you need to know who will be there; Food, Travel, Tickets, Assignments, </a:t>
            </a:r>
            <a:r>
              <a:rPr lang="en-US" dirty="0" err="1"/>
              <a:t>Etc</a:t>
            </a:r>
            <a:r>
              <a:rPr lang="en-US" dirty="0"/>
              <a:t>…</a:t>
            </a:r>
          </a:p>
        </p:txBody>
      </p:sp>
      <p:sp>
        <p:nvSpPr>
          <p:cNvPr id="10" name="Arrow: Left 9">
            <a:extLst>
              <a:ext uri="{FF2B5EF4-FFF2-40B4-BE49-F238E27FC236}">
                <a16:creationId xmlns:a16="http://schemas.microsoft.com/office/drawing/2014/main" id="{469DDF6E-1416-B95E-47C0-0D0CBFFC06A5}"/>
              </a:ext>
            </a:extLst>
          </p:cNvPr>
          <p:cNvSpPr/>
          <p:nvPr/>
        </p:nvSpPr>
        <p:spPr>
          <a:xfrm>
            <a:off x="2856911" y="2676929"/>
            <a:ext cx="1499937" cy="35261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56053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FD923D-E61C-8657-128B-1DE59E3E15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0FAA1050-9585-A856-82FA-F6C85EFB9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F04E5959-AE87-93CC-E784-D539804D456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D61C334B-0739-886D-4556-3682CAA5B83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6536" y="1225995"/>
            <a:ext cx="4629184" cy="4029104"/>
          </a:xfrm>
          <a:prstGeom prst="rect">
            <a:avLst/>
          </a:prstGeom>
        </p:spPr>
      </p:pic>
      <p:sp>
        <p:nvSpPr>
          <p:cNvPr id="7" name="TextBox 6">
            <a:extLst>
              <a:ext uri="{FF2B5EF4-FFF2-40B4-BE49-F238E27FC236}">
                <a16:creationId xmlns:a16="http://schemas.microsoft.com/office/drawing/2014/main" id="{7DA910D5-AAB8-3929-DA26-9798A46BB3A6}"/>
              </a:ext>
            </a:extLst>
          </p:cNvPr>
          <p:cNvSpPr txBox="1"/>
          <p:nvPr/>
        </p:nvSpPr>
        <p:spPr>
          <a:xfrm>
            <a:off x="5068049" y="1978708"/>
            <a:ext cx="6950633" cy="1477328"/>
          </a:xfrm>
          <a:prstGeom prst="rect">
            <a:avLst/>
          </a:prstGeom>
          <a:noFill/>
        </p:spPr>
        <p:txBody>
          <a:bodyPr wrap="square" rtlCol="0">
            <a:spAutoFit/>
          </a:bodyPr>
          <a:lstStyle/>
          <a:p>
            <a:r>
              <a:rPr lang="en-US" dirty="0"/>
              <a:t>To enable email reminders uncheck this box.</a:t>
            </a:r>
          </a:p>
          <a:p>
            <a:endParaRPr lang="en-US" dirty="0"/>
          </a:p>
          <a:p>
            <a:r>
              <a:rPr lang="en-US" dirty="0"/>
              <a:t>You will then be presented with  five options but you can only choose a total of 3 per event.</a:t>
            </a:r>
          </a:p>
          <a:p>
            <a:endParaRPr lang="en-US" dirty="0"/>
          </a:p>
        </p:txBody>
      </p:sp>
      <p:sp>
        <p:nvSpPr>
          <p:cNvPr id="8" name="Arrow: Left 7">
            <a:extLst>
              <a:ext uri="{FF2B5EF4-FFF2-40B4-BE49-F238E27FC236}">
                <a16:creationId xmlns:a16="http://schemas.microsoft.com/office/drawing/2014/main" id="{9CE06442-D514-E7A8-47AE-9050B7DEC118}"/>
              </a:ext>
            </a:extLst>
          </p:cNvPr>
          <p:cNvSpPr/>
          <p:nvPr/>
        </p:nvSpPr>
        <p:spPr>
          <a:xfrm>
            <a:off x="3394792" y="2140945"/>
            <a:ext cx="1499937" cy="35261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5C30665-397D-8EB1-FB4D-C6AC4BE2874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37741" y="3303683"/>
            <a:ext cx="3382681" cy="3158263"/>
          </a:xfrm>
          <a:prstGeom prst="rect">
            <a:avLst/>
          </a:prstGeom>
        </p:spPr>
      </p:pic>
    </p:spTree>
    <p:extLst>
      <p:ext uri="{BB962C8B-B14F-4D97-AF65-F5344CB8AC3E}">
        <p14:creationId xmlns:p14="http://schemas.microsoft.com/office/powerpoint/2010/main" val="3191091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FD923D-E61C-8657-128B-1DE59E3E15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0FAA1050-9585-A856-82FA-F6C85EFB9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F04E5959-AE87-93CC-E784-D539804D456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DDA92D2D-71D3-70F7-5DE9-389588F2104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440706" y="3160508"/>
            <a:ext cx="4165601" cy="3018118"/>
          </a:xfrm>
          <a:prstGeom prst="rect">
            <a:avLst/>
          </a:prstGeom>
        </p:spPr>
      </p:pic>
      <p:pic>
        <p:nvPicPr>
          <p:cNvPr id="8" name="Picture 7">
            <a:extLst>
              <a:ext uri="{FF2B5EF4-FFF2-40B4-BE49-F238E27FC236}">
                <a16:creationId xmlns:a16="http://schemas.microsoft.com/office/drawing/2014/main" id="{E290CF8D-EC64-193B-08FD-CF2795C61DE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3814" y="985353"/>
            <a:ext cx="3057547" cy="4495833"/>
          </a:xfrm>
          <a:prstGeom prst="rect">
            <a:avLst/>
          </a:prstGeom>
        </p:spPr>
      </p:pic>
      <p:sp>
        <p:nvSpPr>
          <p:cNvPr id="9" name="TextBox 8">
            <a:extLst>
              <a:ext uri="{FF2B5EF4-FFF2-40B4-BE49-F238E27FC236}">
                <a16:creationId xmlns:a16="http://schemas.microsoft.com/office/drawing/2014/main" id="{AFB5D669-9990-4E31-7DB3-DE676156E0F0}"/>
              </a:ext>
            </a:extLst>
          </p:cNvPr>
          <p:cNvSpPr txBox="1"/>
          <p:nvPr/>
        </p:nvSpPr>
        <p:spPr>
          <a:xfrm>
            <a:off x="2480235" y="237280"/>
            <a:ext cx="6215529" cy="369332"/>
          </a:xfrm>
          <a:prstGeom prst="rect">
            <a:avLst/>
          </a:prstGeom>
          <a:noFill/>
        </p:spPr>
        <p:txBody>
          <a:bodyPr wrap="square" rtlCol="0">
            <a:spAutoFit/>
          </a:bodyPr>
          <a:lstStyle/>
          <a:p>
            <a:r>
              <a:rPr lang="en-US" dirty="0"/>
              <a:t>At the top right your Status bar now reflects a few things.</a:t>
            </a:r>
          </a:p>
        </p:txBody>
      </p:sp>
      <p:sp>
        <p:nvSpPr>
          <p:cNvPr id="10" name="TextBox 9">
            <a:extLst>
              <a:ext uri="{FF2B5EF4-FFF2-40B4-BE49-F238E27FC236}">
                <a16:creationId xmlns:a16="http://schemas.microsoft.com/office/drawing/2014/main" id="{D2BB9832-09A2-1859-A09E-A20086F3223B}"/>
              </a:ext>
            </a:extLst>
          </p:cNvPr>
          <p:cNvSpPr txBox="1"/>
          <p:nvPr/>
        </p:nvSpPr>
        <p:spPr>
          <a:xfrm>
            <a:off x="3411361" y="1082951"/>
            <a:ext cx="4837952" cy="369332"/>
          </a:xfrm>
          <a:prstGeom prst="rect">
            <a:avLst/>
          </a:prstGeom>
          <a:noFill/>
        </p:spPr>
        <p:txBody>
          <a:bodyPr wrap="square" rtlCol="0">
            <a:spAutoFit/>
          </a:bodyPr>
          <a:lstStyle/>
          <a:p>
            <a:r>
              <a:rPr lang="en-US" dirty="0"/>
              <a:t>The event is not yet saved.</a:t>
            </a:r>
          </a:p>
        </p:txBody>
      </p:sp>
      <p:sp>
        <p:nvSpPr>
          <p:cNvPr id="11" name="TextBox 10">
            <a:extLst>
              <a:ext uri="{FF2B5EF4-FFF2-40B4-BE49-F238E27FC236}">
                <a16:creationId xmlns:a16="http://schemas.microsoft.com/office/drawing/2014/main" id="{D80D8299-A0B0-9A41-EE8C-7B0D9F24E1C6}"/>
              </a:ext>
            </a:extLst>
          </p:cNvPr>
          <p:cNvSpPr txBox="1"/>
          <p:nvPr/>
        </p:nvSpPr>
        <p:spPr>
          <a:xfrm>
            <a:off x="3411361" y="4098080"/>
            <a:ext cx="2687627" cy="646331"/>
          </a:xfrm>
          <a:prstGeom prst="rect">
            <a:avLst/>
          </a:prstGeom>
          <a:noFill/>
        </p:spPr>
        <p:txBody>
          <a:bodyPr wrap="square" rtlCol="0">
            <a:spAutoFit/>
          </a:bodyPr>
          <a:lstStyle/>
          <a:p>
            <a:r>
              <a:rPr lang="en-US" dirty="0"/>
              <a:t>RSVP is On, and how many have said anything</a:t>
            </a:r>
          </a:p>
        </p:txBody>
      </p:sp>
      <p:sp>
        <p:nvSpPr>
          <p:cNvPr id="12" name="TextBox 11">
            <a:extLst>
              <a:ext uri="{FF2B5EF4-FFF2-40B4-BE49-F238E27FC236}">
                <a16:creationId xmlns:a16="http://schemas.microsoft.com/office/drawing/2014/main" id="{D24D3D9C-3909-34C2-568E-B774325A47CE}"/>
              </a:ext>
            </a:extLst>
          </p:cNvPr>
          <p:cNvSpPr txBox="1"/>
          <p:nvPr/>
        </p:nvSpPr>
        <p:spPr>
          <a:xfrm>
            <a:off x="3411361" y="3191884"/>
            <a:ext cx="3661792" cy="646331"/>
          </a:xfrm>
          <a:prstGeom prst="rect">
            <a:avLst/>
          </a:prstGeom>
          <a:noFill/>
        </p:spPr>
        <p:txBody>
          <a:bodyPr wrap="square" rtlCol="0">
            <a:spAutoFit/>
          </a:bodyPr>
          <a:lstStyle/>
          <a:p>
            <a:r>
              <a:rPr lang="en-US" dirty="0"/>
              <a:t>That I chose a Patrol for this event and not the whole unit</a:t>
            </a:r>
          </a:p>
        </p:txBody>
      </p:sp>
      <p:sp>
        <p:nvSpPr>
          <p:cNvPr id="13" name="TextBox 12">
            <a:extLst>
              <a:ext uri="{FF2B5EF4-FFF2-40B4-BE49-F238E27FC236}">
                <a16:creationId xmlns:a16="http://schemas.microsoft.com/office/drawing/2014/main" id="{13D994A9-103A-769D-3847-D627B8429FCB}"/>
              </a:ext>
            </a:extLst>
          </p:cNvPr>
          <p:cNvSpPr txBox="1"/>
          <p:nvPr/>
        </p:nvSpPr>
        <p:spPr>
          <a:xfrm>
            <a:off x="3342631" y="4880077"/>
            <a:ext cx="2687627" cy="646331"/>
          </a:xfrm>
          <a:prstGeom prst="rect">
            <a:avLst/>
          </a:prstGeom>
          <a:noFill/>
        </p:spPr>
        <p:txBody>
          <a:bodyPr wrap="square" rtlCol="0">
            <a:spAutoFit/>
          </a:bodyPr>
          <a:lstStyle/>
          <a:p>
            <a:r>
              <a:rPr lang="en-US" dirty="0"/>
              <a:t>External Guest is now turned on.</a:t>
            </a:r>
          </a:p>
        </p:txBody>
      </p:sp>
      <p:sp>
        <p:nvSpPr>
          <p:cNvPr id="15" name="TextBox 14">
            <a:extLst>
              <a:ext uri="{FF2B5EF4-FFF2-40B4-BE49-F238E27FC236}">
                <a16:creationId xmlns:a16="http://schemas.microsoft.com/office/drawing/2014/main" id="{EB5C0A24-9744-71D4-59CA-33AC70078BE0}"/>
              </a:ext>
            </a:extLst>
          </p:cNvPr>
          <p:cNvSpPr txBox="1"/>
          <p:nvPr/>
        </p:nvSpPr>
        <p:spPr>
          <a:xfrm>
            <a:off x="7659501" y="1664752"/>
            <a:ext cx="4165602" cy="1477328"/>
          </a:xfrm>
          <a:prstGeom prst="rect">
            <a:avLst/>
          </a:prstGeom>
          <a:noFill/>
        </p:spPr>
        <p:txBody>
          <a:bodyPr wrap="square">
            <a:spAutoFit/>
          </a:bodyPr>
          <a:lstStyle/>
          <a:p>
            <a:r>
              <a:rPr lang="en-US" dirty="0"/>
              <a:t>Name and email address of your guest. This can be another scout not in your attendance list or a particular member you want to </a:t>
            </a:r>
            <a:r>
              <a:rPr lang="en-US" dirty="0" err="1"/>
              <a:t>to</a:t>
            </a:r>
            <a:r>
              <a:rPr lang="en-US" dirty="0"/>
              <a:t> know about the event. </a:t>
            </a:r>
          </a:p>
          <a:p>
            <a:r>
              <a:rPr lang="en-US" b="1" u="sng" dirty="0"/>
              <a:t>Does not have to be a registered scouter.</a:t>
            </a:r>
          </a:p>
        </p:txBody>
      </p:sp>
    </p:spTree>
    <p:extLst>
      <p:ext uri="{BB962C8B-B14F-4D97-AF65-F5344CB8AC3E}">
        <p14:creationId xmlns:p14="http://schemas.microsoft.com/office/powerpoint/2010/main" val="3411381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FD923D-E61C-8657-128B-1DE59E3E15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0FAA1050-9585-A856-82FA-F6C85EFB9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F04E5959-AE87-93CC-E784-D539804D456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12F042E9-D1ED-E919-A81B-C36ADBEF92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3316" y="1169985"/>
            <a:ext cx="5768092" cy="5408631"/>
          </a:xfrm>
          <a:prstGeom prst="rect">
            <a:avLst/>
          </a:prstGeom>
        </p:spPr>
      </p:pic>
      <p:sp>
        <p:nvSpPr>
          <p:cNvPr id="7" name="TextBox 6">
            <a:extLst>
              <a:ext uri="{FF2B5EF4-FFF2-40B4-BE49-F238E27FC236}">
                <a16:creationId xmlns:a16="http://schemas.microsoft.com/office/drawing/2014/main" id="{D4961B76-5CED-9C1B-E3E6-605167BD836E}"/>
              </a:ext>
            </a:extLst>
          </p:cNvPr>
          <p:cNvSpPr txBox="1"/>
          <p:nvPr/>
        </p:nvSpPr>
        <p:spPr>
          <a:xfrm>
            <a:off x="930729" y="246655"/>
            <a:ext cx="8370048" cy="646331"/>
          </a:xfrm>
          <a:prstGeom prst="rect">
            <a:avLst/>
          </a:prstGeom>
          <a:noFill/>
        </p:spPr>
        <p:txBody>
          <a:bodyPr wrap="square" rtlCol="0">
            <a:spAutoFit/>
          </a:bodyPr>
          <a:lstStyle/>
          <a:p>
            <a:r>
              <a:rPr lang="en-US" dirty="0"/>
              <a:t>At the Bottom of the page there are download options for your calendar. This are ICS files. Meaning you can add them to your personal phone / calendar tool of choice</a:t>
            </a:r>
          </a:p>
        </p:txBody>
      </p:sp>
      <p:sp>
        <p:nvSpPr>
          <p:cNvPr id="8" name="TextBox 7">
            <a:extLst>
              <a:ext uri="{FF2B5EF4-FFF2-40B4-BE49-F238E27FC236}">
                <a16:creationId xmlns:a16="http://schemas.microsoft.com/office/drawing/2014/main" id="{9EED9859-6516-D6A4-65C7-68BDD6EAFC4B}"/>
              </a:ext>
            </a:extLst>
          </p:cNvPr>
          <p:cNvSpPr txBox="1"/>
          <p:nvPr/>
        </p:nvSpPr>
        <p:spPr>
          <a:xfrm>
            <a:off x="3323643" y="1631650"/>
            <a:ext cx="3964343" cy="369332"/>
          </a:xfrm>
          <a:prstGeom prst="rect">
            <a:avLst/>
          </a:prstGeom>
          <a:noFill/>
        </p:spPr>
        <p:txBody>
          <a:bodyPr wrap="square" rtlCol="0">
            <a:spAutoFit/>
          </a:bodyPr>
          <a:lstStyle/>
          <a:p>
            <a:r>
              <a:rPr lang="en-US" dirty="0"/>
              <a:t>This would be the whole troop 1512</a:t>
            </a:r>
          </a:p>
        </p:txBody>
      </p:sp>
      <p:sp>
        <p:nvSpPr>
          <p:cNvPr id="9" name="TextBox 8">
            <a:extLst>
              <a:ext uri="{FF2B5EF4-FFF2-40B4-BE49-F238E27FC236}">
                <a16:creationId xmlns:a16="http://schemas.microsoft.com/office/drawing/2014/main" id="{14CF0728-0518-EF63-60A0-15D16A030E67}"/>
              </a:ext>
            </a:extLst>
          </p:cNvPr>
          <p:cNvSpPr txBox="1"/>
          <p:nvPr/>
        </p:nvSpPr>
        <p:spPr>
          <a:xfrm>
            <a:off x="3280100" y="2552991"/>
            <a:ext cx="3964343" cy="369332"/>
          </a:xfrm>
          <a:prstGeom prst="rect">
            <a:avLst/>
          </a:prstGeom>
          <a:noFill/>
        </p:spPr>
        <p:txBody>
          <a:bodyPr wrap="square" rtlCol="0">
            <a:spAutoFit/>
          </a:bodyPr>
          <a:lstStyle/>
          <a:p>
            <a:r>
              <a:rPr lang="en-US" dirty="0"/>
              <a:t>This would be the whole troop 1506</a:t>
            </a:r>
          </a:p>
        </p:txBody>
      </p:sp>
      <p:sp>
        <p:nvSpPr>
          <p:cNvPr id="10" name="TextBox 9">
            <a:extLst>
              <a:ext uri="{FF2B5EF4-FFF2-40B4-BE49-F238E27FC236}">
                <a16:creationId xmlns:a16="http://schemas.microsoft.com/office/drawing/2014/main" id="{501058FA-8BDF-76AB-063A-B8781822005D}"/>
              </a:ext>
            </a:extLst>
          </p:cNvPr>
          <p:cNvSpPr txBox="1"/>
          <p:nvPr/>
        </p:nvSpPr>
        <p:spPr>
          <a:xfrm>
            <a:off x="3127700" y="4196471"/>
            <a:ext cx="3964343" cy="369332"/>
          </a:xfrm>
          <a:prstGeom prst="rect">
            <a:avLst/>
          </a:prstGeom>
          <a:noFill/>
        </p:spPr>
        <p:txBody>
          <a:bodyPr wrap="square" rtlCol="0">
            <a:spAutoFit/>
          </a:bodyPr>
          <a:lstStyle/>
          <a:p>
            <a:r>
              <a:rPr lang="en-US" dirty="0"/>
              <a:t>This would be the whole Pack 4537</a:t>
            </a:r>
          </a:p>
        </p:txBody>
      </p:sp>
      <p:sp>
        <p:nvSpPr>
          <p:cNvPr id="11" name="TextBox 10">
            <a:extLst>
              <a:ext uri="{FF2B5EF4-FFF2-40B4-BE49-F238E27FC236}">
                <a16:creationId xmlns:a16="http://schemas.microsoft.com/office/drawing/2014/main" id="{3765C0E8-5DF1-FE8A-83F6-248E1D6305EA}"/>
              </a:ext>
            </a:extLst>
          </p:cNvPr>
          <p:cNvSpPr txBox="1"/>
          <p:nvPr/>
        </p:nvSpPr>
        <p:spPr>
          <a:xfrm>
            <a:off x="3127699" y="5839951"/>
            <a:ext cx="3964343" cy="369332"/>
          </a:xfrm>
          <a:prstGeom prst="rect">
            <a:avLst/>
          </a:prstGeom>
          <a:noFill/>
        </p:spPr>
        <p:txBody>
          <a:bodyPr wrap="square" rtlCol="0">
            <a:spAutoFit/>
          </a:bodyPr>
          <a:lstStyle/>
          <a:p>
            <a:r>
              <a:rPr lang="en-US" dirty="0"/>
              <a:t>This would be the whole troop 1523</a:t>
            </a:r>
          </a:p>
        </p:txBody>
      </p:sp>
      <p:sp>
        <p:nvSpPr>
          <p:cNvPr id="12" name="TextBox 11">
            <a:extLst>
              <a:ext uri="{FF2B5EF4-FFF2-40B4-BE49-F238E27FC236}">
                <a16:creationId xmlns:a16="http://schemas.microsoft.com/office/drawing/2014/main" id="{AEEC8EFD-820A-FDC7-2AD5-9FAB5D1A09BC}"/>
              </a:ext>
            </a:extLst>
          </p:cNvPr>
          <p:cNvSpPr txBox="1"/>
          <p:nvPr/>
        </p:nvSpPr>
        <p:spPr>
          <a:xfrm>
            <a:off x="3127698" y="6095765"/>
            <a:ext cx="3964343" cy="369332"/>
          </a:xfrm>
          <a:prstGeom prst="rect">
            <a:avLst/>
          </a:prstGeom>
          <a:noFill/>
        </p:spPr>
        <p:txBody>
          <a:bodyPr wrap="square" rtlCol="0">
            <a:spAutoFit/>
          </a:bodyPr>
          <a:lstStyle/>
          <a:p>
            <a:r>
              <a:rPr lang="en-US" dirty="0"/>
              <a:t>This would be the whole Ship 1661</a:t>
            </a:r>
          </a:p>
        </p:txBody>
      </p:sp>
      <p:sp>
        <p:nvSpPr>
          <p:cNvPr id="13" name="TextBox 12">
            <a:extLst>
              <a:ext uri="{FF2B5EF4-FFF2-40B4-BE49-F238E27FC236}">
                <a16:creationId xmlns:a16="http://schemas.microsoft.com/office/drawing/2014/main" id="{242E721C-2149-412E-A9A9-A80FE3D4FABB}"/>
              </a:ext>
            </a:extLst>
          </p:cNvPr>
          <p:cNvSpPr txBox="1"/>
          <p:nvPr/>
        </p:nvSpPr>
        <p:spPr>
          <a:xfrm>
            <a:off x="7652657" y="3079969"/>
            <a:ext cx="3215663" cy="1754326"/>
          </a:xfrm>
          <a:prstGeom prst="rect">
            <a:avLst/>
          </a:prstGeom>
          <a:noFill/>
        </p:spPr>
        <p:txBody>
          <a:bodyPr wrap="square" rtlCol="0">
            <a:spAutoFit/>
          </a:bodyPr>
          <a:lstStyle/>
          <a:p>
            <a:r>
              <a:rPr lang="en-US" dirty="0"/>
              <a:t>This view differs for everyone. It reflects the unit’s which you are associated as part of within the Units of </a:t>
            </a:r>
            <a:r>
              <a:rPr lang="en-US" dirty="0" err="1"/>
              <a:t>Scoutbook</a:t>
            </a:r>
            <a:r>
              <a:rPr lang="en-US" dirty="0"/>
              <a:t>.</a:t>
            </a:r>
          </a:p>
          <a:p>
            <a:endParaRPr lang="en-US" dirty="0"/>
          </a:p>
          <a:p>
            <a:r>
              <a:rPr lang="en-US" dirty="0"/>
              <a:t>This is My view for my family</a:t>
            </a:r>
          </a:p>
        </p:txBody>
      </p:sp>
      <p:sp>
        <p:nvSpPr>
          <p:cNvPr id="14" name="TextBox 13">
            <a:extLst>
              <a:ext uri="{FF2B5EF4-FFF2-40B4-BE49-F238E27FC236}">
                <a16:creationId xmlns:a16="http://schemas.microsoft.com/office/drawing/2014/main" id="{C91682D1-D77C-ECA5-C28C-A0FA80383D69}"/>
              </a:ext>
            </a:extLst>
          </p:cNvPr>
          <p:cNvSpPr txBox="1"/>
          <p:nvPr/>
        </p:nvSpPr>
        <p:spPr>
          <a:xfrm>
            <a:off x="7538217" y="5772599"/>
            <a:ext cx="4036412" cy="646331"/>
          </a:xfrm>
          <a:prstGeom prst="rect">
            <a:avLst/>
          </a:prstGeom>
          <a:noFill/>
        </p:spPr>
        <p:txBody>
          <a:bodyPr wrap="square" rtlCol="0">
            <a:spAutoFit/>
          </a:bodyPr>
          <a:lstStyle/>
          <a:p>
            <a:r>
              <a:rPr lang="en-US" dirty="0"/>
              <a:t>There is no “patrols” for these units so there are no further breakdowns.</a:t>
            </a:r>
          </a:p>
        </p:txBody>
      </p:sp>
    </p:spTree>
    <p:extLst>
      <p:ext uri="{BB962C8B-B14F-4D97-AF65-F5344CB8AC3E}">
        <p14:creationId xmlns:p14="http://schemas.microsoft.com/office/powerpoint/2010/main" val="31188742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FD923D-E61C-8657-128B-1DE59E3E15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0FAA1050-9585-A856-82FA-F6C85EFB9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F04E5959-AE87-93CC-E784-D539804D456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C2247280-C9F1-E377-5D56-EA70A2757F1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6699" y="1888068"/>
            <a:ext cx="6672295" cy="4829120"/>
          </a:xfrm>
          <a:prstGeom prst="rect">
            <a:avLst/>
          </a:prstGeom>
        </p:spPr>
      </p:pic>
      <p:sp>
        <p:nvSpPr>
          <p:cNvPr id="7" name="TextBox 6">
            <a:extLst>
              <a:ext uri="{FF2B5EF4-FFF2-40B4-BE49-F238E27FC236}">
                <a16:creationId xmlns:a16="http://schemas.microsoft.com/office/drawing/2014/main" id="{6B361671-4A9D-3588-8600-4333AFDD4718}"/>
              </a:ext>
            </a:extLst>
          </p:cNvPr>
          <p:cNvSpPr txBox="1"/>
          <p:nvPr/>
        </p:nvSpPr>
        <p:spPr>
          <a:xfrm>
            <a:off x="7093037" y="1823358"/>
            <a:ext cx="4868825" cy="3785652"/>
          </a:xfrm>
          <a:prstGeom prst="rect">
            <a:avLst/>
          </a:prstGeom>
          <a:noFill/>
        </p:spPr>
        <p:txBody>
          <a:bodyPr wrap="square" rtlCol="0">
            <a:spAutoFit/>
          </a:bodyPr>
          <a:lstStyle/>
          <a:p>
            <a:r>
              <a:rPr lang="en-US" sz="2400" dirty="0"/>
              <a:t>My Complaint. (being prepared </a:t>
            </a:r>
            <a:r>
              <a:rPr lang="en-US" sz="2400" dirty="0">
                <a:sym typeface="Wingdings" panose="05000000000000000000" pitchFamily="2" charset="2"/>
              </a:rPr>
              <a:t>.</a:t>
            </a:r>
          </a:p>
          <a:p>
            <a:endParaRPr lang="en-US" sz="2400" dirty="0"/>
          </a:p>
          <a:p>
            <a:r>
              <a:rPr lang="en-US" sz="2400" dirty="0"/>
              <a:t>I know that there is Community Service, Webelos to Scout transition  and Camping involved with this event.</a:t>
            </a:r>
          </a:p>
          <a:p>
            <a:endParaRPr lang="en-US" sz="2400" dirty="0"/>
          </a:p>
          <a:p>
            <a:r>
              <a:rPr lang="en-US" sz="2400" dirty="0"/>
              <a:t>I cannot add those expected details until after the time and date of the event has completed.</a:t>
            </a:r>
          </a:p>
        </p:txBody>
      </p:sp>
    </p:spTree>
    <p:extLst>
      <p:ext uri="{BB962C8B-B14F-4D97-AF65-F5344CB8AC3E}">
        <p14:creationId xmlns:p14="http://schemas.microsoft.com/office/powerpoint/2010/main" val="42476935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0F4DB9-06F4-FEDA-9956-AD9F856DE0B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A6E0A394-0E14-23C7-AA29-AC48C98063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528C0D18-6D0B-5655-C04B-31C6E9D4D3C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115A7E13-46E1-9A01-38F4-2C7E2D2C59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1574" y="771579"/>
            <a:ext cx="7445636" cy="5480585"/>
          </a:xfrm>
          <a:prstGeom prst="rect">
            <a:avLst/>
          </a:prstGeom>
        </p:spPr>
      </p:pic>
      <p:sp>
        <p:nvSpPr>
          <p:cNvPr id="7" name="TextBox 6">
            <a:extLst>
              <a:ext uri="{FF2B5EF4-FFF2-40B4-BE49-F238E27FC236}">
                <a16:creationId xmlns:a16="http://schemas.microsoft.com/office/drawing/2014/main" id="{8BF2D225-85CB-F864-D67F-780AFBCA40B7}"/>
              </a:ext>
            </a:extLst>
          </p:cNvPr>
          <p:cNvSpPr txBox="1"/>
          <p:nvPr/>
        </p:nvSpPr>
        <p:spPr>
          <a:xfrm>
            <a:off x="8327571" y="2228671"/>
            <a:ext cx="3215663" cy="1200329"/>
          </a:xfrm>
          <a:prstGeom prst="rect">
            <a:avLst/>
          </a:prstGeom>
          <a:noFill/>
        </p:spPr>
        <p:txBody>
          <a:bodyPr wrap="square" rtlCol="0">
            <a:spAutoFit/>
          </a:bodyPr>
          <a:lstStyle/>
          <a:p>
            <a:r>
              <a:rPr lang="en-US" dirty="0"/>
              <a:t>So the event has passed. Both Date and Time. </a:t>
            </a:r>
            <a:r>
              <a:rPr lang="en-US" b="1" u="sng" dirty="0"/>
              <a:t>So if you mark it to end at midnight you get to do this the next day.  </a:t>
            </a:r>
          </a:p>
        </p:txBody>
      </p:sp>
    </p:spTree>
    <p:extLst>
      <p:ext uri="{BB962C8B-B14F-4D97-AF65-F5344CB8AC3E}">
        <p14:creationId xmlns:p14="http://schemas.microsoft.com/office/powerpoint/2010/main" val="34440317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9D33C1-BBD5-B1AB-DCFF-AC095719D2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B5FA3517-DEE2-4EC5-2A00-DD550D3BDB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C49C8428-207B-83C5-C3BA-9FB4EC24376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7E215C25-0A14-0AEF-97F4-C03502582D1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58255" y="927172"/>
            <a:ext cx="933457" cy="447678"/>
          </a:xfrm>
          <a:prstGeom prst="rect">
            <a:avLst/>
          </a:prstGeom>
        </p:spPr>
      </p:pic>
      <p:pic>
        <p:nvPicPr>
          <p:cNvPr id="8" name="Picture 7">
            <a:extLst>
              <a:ext uri="{FF2B5EF4-FFF2-40B4-BE49-F238E27FC236}">
                <a16:creationId xmlns:a16="http://schemas.microsoft.com/office/drawing/2014/main" id="{58E39E0D-1AF8-2387-3FBE-6011D32DAF8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5983" y="996042"/>
            <a:ext cx="8509582" cy="5683728"/>
          </a:xfrm>
          <a:prstGeom prst="rect">
            <a:avLst/>
          </a:prstGeom>
        </p:spPr>
      </p:pic>
      <p:sp>
        <p:nvSpPr>
          <p:cNvPr id="9" name="Rectangle 8">
            <a:extLst>
              <a:ext uri="{FF2B5EF4-FFF2-40B4-BE49-F238E27FC236}">
                <a16:creationId xmlns:a16="http://schemas.microsoft.com/office/drawing/2014/main" id="{A3043464-1A65-1152-55EA-06AAD1457A7B}"/>
              </a:ext>
            </a:extLst>
          </p:cNvPr>
          <p:cNvSpPr/>
          <p:nvPr/>
        </p:nvSpPr>
        <p:spPr>
          <a:xfrm>
            <a:off x="386443" y="1828800"/>
            <a:ext cx="254181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39AD13F-A336-AD01-90F3-5BABBE58AC1D}"/>
              </a:ext>
            </a:extLst>
          </p:cNvPr>
          <p:cNvSpPr/>
          <p:nvPr/>
        </p:nvSpPr>
        <p:spPr>
          <a:xfrm>
            <a:off x="386443" y="3821791"/>
            <a:ext cx="254181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E635FAD-E700-6E42-819E-F3B90836007C}"/>
              </a:ext>
            </a:extLst>
          </p:cNvPr>
          <p:cNvSpPr/>
          <p:nvPr/>
        </p:nvSpPr>
        <p:spPr>
          <a:xfrm>
            <a:off x="3048717" y="3776967"/>
            <a:ext cx="254181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FED0486-30C6-A602-3BBF-4BFD7293940E}"/>
              </a:ext>
            </a:extLst>
          </p:cNvPr>
          <p:cNvSpPr/>
          <p:nvPr/>
        </p:nvSpPr>
        <p:spPr>
          <a:xfrm>
            <a:off x="3096772" y="4422426"/>
            <a:ext cx="254181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A38382B-70CB-C226-B308-312576AC0EDC}"/>
              </a:ext>
            </a:extLst>
          </p:cNvPr>
          <p:cNvSpPr/>
          <p:nvPr/>
        </p:nvSpPr>
        <p:spPr>
          <a:xfrm>
            <a:off x="341619" y="5046673"/>
            <a:ext cx="254181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96E028A-CB8D-A5D5-8117-FF8EAD1B5BFB}"/>
              </a:ext>
            </a:extLst>
          </p:cNvPr>
          <p:cNvSpPr/>
          <p:nvPr/>
        </p:nvSpPr>
        <p:spPr>
          <a:xfrm>
            <a:off x="6042212" y="1697156"/>
            <a:ext cx="2595602"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CFB3120-2159-7428-F700-3ED083FD1670}"/>
              </a:ext>
            </a:extLst>
          </p:cNvPr>
          <p:cNvSpPr txBox="1"/>
          <p:nvPr/>
        </p:nvSpPr>
        <p:spPr>
          <a:xfrm>
            <a:off x="2446907" y="268339"/>
            <a:ext cx="6287247" cy="584775"/>
          </a:xfrm>
          <a:prstGeom prst="rect">
            <a:avLst/>
          </a:prstGeom>
          <a:noFill/>
        </p:spPr>
        <p:txBody>
          <a:bodyPr wrap="square" rtlCol="0">
            <a:spAutoFit/>
          </a:bodyPr>
          <a:lstStyle/>
          <a:p>
            <a:r>
              <a:rPr lang="en-US" sz="3200" dirty="0"/>
              <a:t>Fill in the blanks from the “Actual”</a:t>
            </a:r>
          </a:p>
        </p:txBody>
      </p:sp>
      <p:pic>
        <p:nvPicPr>
          <p:cNvPr id="18" name="Picture 17">
            <a:extLst>
              <a:ext uri="{FF2B5EF4-FFF2-40B4-BE49-F238E27FC236}">
                <a16:creationId xmlns:a16="http://schemas.microsoft.com/office/drawing/2014/main" id="{D7BDA549-75AA-1FB2-28EA-8BD58A1E840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969805" y="2419055"/>
            <a:ext cx="2636597" cy="3621900"/>
          </a:xfrm>
          <a:prstGeom prst="rect">
            <a:avLst/>
          </a:prstGeom>
        </p:spPr>
      </p:pic>
    </p:spTree>
    <p:extLst>
      <p:ext uri="{BB962C8B-B14F-4D97-AF65-F5344CB8AC3E}">
        <p14:creationId xmlns:p14="http://schemas.microsoft.com/office/powerpoint/2010/main" val="25702372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23E212-7237-A471-FEB3-AD5979A55CD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5941" y="131467"/>
            <a:ext cx="8081756" cy="3567968"/>
          </a:xfrm>
          <a:prstGeom prst="rect">
            <a:avLst/>
          </a:prstGeom>
        </p:spPr>
      </p:pic>
      <p:pic>
        <p:nvPicPr>
          <p:cNvPr id="5" name="Picture 4">
            <a:extLst>
              <a:ext uri="{FF2B5EF4-FFF2-40B4-BE49-F238E27FC236}">
                <a16:creationId xmlns:a16="http://schemas.microsoft.com/office/drawing/2014/main" id="{FD7C3441-641D-EAAF-D2DB-03DA32C7CF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5941" y="3828850"/>
            <a:ext cx="7995752" cy="2784780"/>
          </a:xfrm>
          <a:prstGeom prst="rect">
            <a:avLst/>
          </a:prstGeom>
        </p:spPr>
      </p:pic>
      <p:pic>
        <p:nvPicPr>
          <p:cNvPr id="6" name="Picture 5">
            <a:extLst>
              <a:ext uri="{FF2B5EF4-FFF2-40B4-BE49-F238E27FC236}">
                <a16:creationId xmlns:a16="http://schemas.microsoft.com/office/drawing/2014/main" id="{C43214F0-D813-EBAF-CDE6-F7ED138E07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7" name="Picture 6">
            <a:extLst>
              <a:ext uri="{FF2B5EF4-FFF2-40B4-BE49-F238E27FC236}">
                <a16:creationId xmlns:a16="http://schemas.microsoft.com/office/drawing/2014/main" id="{30AB76C3-EA25-3512-54A5-CC60CBE677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8" name="Picture 7">
            <a:extLst>
              <a:ext uri="{FF2B5EF4-FFF2-40B4-BE49-F238E27FC236}">
                <a16:creationId xmlns:a16="http://schemas.microsoft.com/office/drawing/2014/main" id="{A381BF20-1125-7435-A9B4-1F8A799B4D3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9" name="Picture 8">
            <a:extLst>
              <a:ext uri="{FF2B5EF4-FFF2-40B4-BE49-F238E27FC236}">
                <a16:creationId xmlns:a16="http://schemas.microsoft.com/office/drawing/2014/main" id="{9E6E9C67-A8C5-EDD2-8905-91C22C2A91E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458255" y="927172"/>
            <a:ext cx="933457" cy="447678"/>
          </a:xfrm>
          <a:prstGeom prst="rect">
            <a:avLst/>
          </a:prstGeom>
        </p:spPr>
      </p:pic>
      <p:sp>
        <p:nvSpPr>
          <p:cNvPr id="10" name="TextBox 9">
            <a:extLst>
              <a:ext uri="{FF2B5EF4-FFF2-40B4-BE49-F238E27FC236}">
                <a16:creationId xmlns:a16="http://schemas.microsoft.com/office/drawing/2014/main" id="{E6283CF9-7692-7C53-F549-7841577C9A47}"/>
              </a:ext>
            </a:extLst>
          </p:cNvPr>
          <p:cNvSpPr txBox="1"/>
          <p:nvPr/>
        </p:nvSpPr>
        <p:spPr>
          <a:xfrm>
            <a:off x="5791200" y="466165"/>
            <a:ext cx="3460376" cy="923330"/>
          </a:xfrm>
          <a:prstGeom prst="rect">
            <a:avLst/>
          </a:prstGeom>
          <a:noFill/>
        </p:spPr>
        <p:txBody>
          <a:bodyPr wrap="square" rtlCol="0">
            <a:spAutoFit/>
          </a:bodyPr>
          <a:lstStyle/>
          <a:p>
            <a:r>
              <a:rPr lang="en-US" dirty="0"/>
              <a:t>If everyone did the same things and arrived/departed as a group use the </a:t>
            </a:r>
            <a:r>
              <a:rPr lang="en-US" b="1" u="sng" dirty="0"/>
              <a:t>GROUPS</a:t>
            </a:r>
            <a:r>
              <a:rPr lang="en-US" dirty="0"/>
              <a:t> option</a:t>
            </a:r>
          </a:p>
        </p:txBody>
      </p:sp>
      <p:sp>
        <p:nvSpPr>
          <p:cNvPr id="11" name="TextBox 10">
            <a:extLst>
              <a:ext uri="{FF2B5EF4-FFF2-40B4-BE49-F238E27FC236}">
                <a16:creationId xmlns:a16="http://schemas.microsoft.com/office/drawing/2014/main" id="{6EADA698-EB90-D04C-2639-1EEF139FAEF1}"/>
              </a:ext>
            </a:extLst>
          </p:cNvPr>
          <p:cNvSpPr txBox="1"/>
          <p:nvPr/>
        </p:nvSpPr>
        <p:spPr>
          <a:xfrm>
            <a:off x="5590988" y="4386729"/>
            <a:ext cx="3460376" cy="923330"/>
          </a:xfrm>
          <a:prstGeom prst="rect">
            <a:avLst/>
          </a:prstGeom>
          <a:noFill/>
        </p:spPr>
        <p:txBody>
          <a:bodyPr wrap="square" rtlCol="0">
            <a:spAutoFit/>
          </a:bodyPr>
          <a:lstStyle/>
          <a:p>
            <a:r>
              <a:rPr lang="en-US" dirty="0"/>
              <a:t>If you had stragglers or odd one out or drop(s) or add(s) use the </a:t>
            </a:r>
            <a:r>
              <a:rPr lang="en-US" b="1" u="sng" dirty="0"/>
              <a:t>INDIVIDUALS</a:t>
            </a:r>
            <a:r>
              <a:rPr lang="en-US" dirty="0"/>
              <a:t> option</a:t>
            </a:r>
          </a:p>
        </p:txBody>
      </p:sp>
      <p:sp>
        <p:nvSpPr>
          <p:cNvPr id="12" name="Rectangle 11">
            <a:extLst>
              <a:ext uri="{FF2B5EF4-FFF2-40B4-BE49-F238E27FC236}">
                <a16:creationId xmlns:a16="http://schemas.microsoft.com/office/drawing/2014/main" id="{CDE70970-51C4-47C0-7313-64417AAF0563}"/>
              </a:ext>
            </a:extLst>
          </p:cNvPr>
          <p:cNvSpPr/>
          <p:nvPr/>
        </p:nvSpPr>
        <p:spPr>
          <a:xfrm>
            <a:off x="347595" y="1389495"/>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6D75C89-DF81-564E-0563-96C0365DA0C7}"/>
              </a:ext>
            </a:extLst>
          </p:cNvPr>
          <p:cNvSpPr/>
          <p:nvPr/>
        </p:nvSpPr>
        <p:spPr>
          <a:xfrm>
            <a:off x="2077913" y="1389495"/>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8017EC2-57CB-03FE-5030-A20E30D215F0}"/>
              </a:ext>
            </a:extLst>
          </p:cNvPr>
          <p:cNvSpPr/>
          <p:nvPr/>
        </p:nvSpPr>
        <p:spPr>
          <a:xfrm>
            <a:off x="3808231" y="1389495"/>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3508338-03F3-FB7C-1F4E-EA8B80D3B561}"/>
              </a:ext>
            </a:extLst>
          </p:cNvPr>
          <p:cNvSpPr/>
          <p:nvPr/>
        </p:nvSpPr>
        <p:spPr>
          <a:xfrm>
            <a:off x="347595" y="2340358"/>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591FC2D-DEFC-2A46-7BB8-AD2309D9AF1C}"/>
              </a:ext>
            </a:extLst>
          </p:cNvPr>
          <p:cNvSpPr/>
          <p:nvPr/>
        </p:nvSpPr>
        <p:spPr>
          <a:xfrm>
            <a:off x="2077913" y="2339149"/>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0732C56-2B89-70B6-8A1A-C85EA6AC6F4A}"/>
              </a:ext>
            </a:extLst>
          </p:cNvPr>
          <p:cNvSpPr/>
          <p:nvPr/>
        </p:nvSpPr>
        <p:spPr>
          <a:xfrm>
            <a:off x="3808231" y="2339149"/>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F1788A5-D77C-B236-FF40-D7D50475CB27}"/>
              </a:ext>
            </a:extLst>
          </p:cNvPr>
          <p:cNvSpPr/>
          <p:nvPr/>
        </p:nvSpPr>
        <p:spPr>
          <a:xfrm>
            <a:off x="2265082" y="5310059"/>
            <a:ext cx="947272"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E8CB918-AF45-E14D-4D37-C2903CD12294}"/>
              </a:ext>
            </a:extLst>
          </p:cNvPr>
          <p:cNvSpPr/>
          <p:nvPr/>
        </p:nvSpPr>
        <p:spPr>
          <a:xfrm>
            <a:off x="3294027" y="5310059"/>
            <a:ext cx="1032938"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8FFA044-3C88-E085-E45F-BB66EF54364D}"/>
              </a:ext>
            </a:extLst>
          </p:cNvPr>
          <p:cNvSpPr/>
          <p:nvPr/>
        </p:nvSpPr>
        <p:spPr>
          <a:xfrm>
            <a:off x="4355386" y="5310059"/>
            <a:ext cx="1032938"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14203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357EF2-968E-96A4-3A2A-3F808EC6F45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329959C7-B674-B3C8-CC89-F30EAA491D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90F98B63-60CC-7652-31E9-20D83CADEC7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125F2FBA-EB61-B8EE-7DEB-A884992E37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42664" y="927172"/>
            <a:ext cx="982463" cy="445536"/>
          </a:xfrm>
          <a:prstGeom prst="rect">
            <a:avLst/>
          </a:prstGeom>
        </p:spPr>
      </p:pic>
      <p:pic>
        <p:nvPicPr>
          <p:cNvPr id="8" name="Picture 7">
            <a:extLst>
              <a:ext uri="{FF2B5EF4-FFF2-40B4-BE49-F238E27FC236}">
                <a16:creationId xmlns:a16="http://schemas.microsoft.com/office/drawing/2014/main" id="{28D9508C-A891-A867-EC5E-194E8E046F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4799" y="853114"/>
            <a:ext cx="8634785" cy="5808115"/>
          </a:xfrm>
          <a:prstGeom prst="rect">
            <a:avLst/>
          </a:prstGeom>
        </p:spPr>
      </p:pic>
      <p:sp>
        <p:nvSpPr>
          <p:cNvPr id="9" name="Rectangle 8">
            <a:extLst>
              <a:ext uri="{FF2B5EF4-FFF2-40B4-BE49-F238E27FC236}">
                <a16:creationId xmlns:a16="http://schemas.microsoft.com/office/drawing/2014/main" id="{8E50CB16-AD84-CA08-6ED4-694FFEA70320}"/>
              </a:ext>
            </a:extLst>
          </p:cNvPr>
          <p:cNvSpPr/>
          <p:nvPr/>
        </p:nvSpPr>
        <p:spPr>
          <a:xfrm>
            <a:off x="416325" y="1745130"/>
            <a:ext cx="254181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A103249-1FDC-22AB-1CC0-B9A3D9FF11AD}"/>
              </a:ext>
            </a:extLst>
          </p:cNvPr>
          <p:cNvSpPr txBox="1"/>
          <p:nvPr/>
        </p:nvSpPr>
        <p:spPr>
          <a:xfrm>
            <a:off x="2446907" y="268339"/>
            <a:ext cx="6287247" cy="584775"/>
          </a:xfrm>
          <a:prstGeom prst="rect">
            <a:avLst/>
          </a:prstGeom>
          <a:noFill/>
        </p:spPr>
        <p:txBody>
          <a:bodyPr wrap="square" rtlCol="0">
            <a:spAutoFit/>
          </a:bodyPr>
          <a:lstStyle/>
          <a:p>
            <a:r>
              <a:rPr lang="en-US" sz="3200" dirty="0"/>
              <a:t>Fill in the blanks from the “Actual”</a:t>
            </a:r>
          </a:p>
        </p:txBody>
      </p:sp>
      <p:sp>
        <p:nvSpPr>
          <p:cNvPr id="11" name="Rectangle 10">
            <a:extLst>
              <a:ext uri="{FF2B5EF4-FFF2-40B4-BE49-F238E27FC236}">
                <a16:creationId xmlns:a16="http://schemas.microsoft.com/office/drawing/2014/main" id="{3D66622C-F2A5-6FFB-7ED6-9C706C30EB8D}"/>
              </a:ext>
            </a:extLst>
          </p:cNvPr>
          <p:cNvSpPr/>
          <p:nvPr/>
        </p:nvSpPr>
        <p:spPr>
          <a:xfrm>
            <a:off x="6191624" y="1616636"/>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2D1ACAD-4F7B-008A-E401-60F5948AD20C}"/>
              </a:ext>
            </a:extLst>
          </p:cNvPr>
          <p:cNvSpPr/>
          <p:nvPr/>
        </p:nvSpPr>
        <p:spPr>
          <a:xfrm>
            <a:off x="356080" y="3687483"/>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06A973C-0BE0-B206-E3D7-E2996DF61ECA}"/>
              </a:ext>
            </a:extLst>
          </p:cNvPr>
          <p:cNvSpPr/>
          <p:nvPr/>
        </p:nvSpPr>
        <p:spPr>
          <a:xfrm>
            <a:off x="3134660" y="3734173"/>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CCD796B-AE92-85A8-8F00-89085598E52E}"/>
              </a:ext>
            </a:extLst>
          </p:cNvPr>
          <p:cNvSpPr/>
          <p:nvPr/>
        </p:nvSpPr>
        <p:spPr>
          <a:xfrm>
            <a:off x="3182471" y="4386730"/>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13641AC-4E89-7B34-8218-CA7C2DD425F6}"/>
              </a:ext>
            </a:extLst>
          </p:cNvPr>
          <p:cNvSpPr/>
          <p:nvPr/>
        </p:nvSpPr>
        <p:spPr>
          <a:xfrm>
            <a:off x="416325" y="4987713"/>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7743DBD-3A58-A8C0-2A75-966ACCA2D2CA}"/>
              </a:ext>
            </a:extLst>
          </p:cNvPr>
          <p:cNvSpPr/>
          <p:nvPr/>
        </p:nvSpPr>
        <p:spPr>
          <a:xfrm>
            <a:off x="416325" y="5991481"/>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0A4930D5-148B-3649-F47F-BC890265FEF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969805" y="2419055"/>
            <a:ext cx="2636597" cy="3621900"/>
          </a:xfrm>
          <a:prstGeom prst="rect">
            <a:avLst/>
          </a:prstGeom>
        </p:spPr>
      </p:pic>
    </p:spTree>
    <p:extLst>
      <p:ext uri="{BB962C8B-B14F-4D97-AF65-F5344CB8AC3E}">
        <p14:creationId xmlns:p14="http://schemas.microsoft.com/office/powerpoint/2010/main" val="21615009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BF38A8-EE60-35A6-37D6-967EAB693E7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337DFBE0-5F48-761D-B6B1-914180700A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8D038E32-1546-8F39-C5EB-B569CA1042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AF84449A-6D7C-685E-C6FF-7D897BE3DA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7927"/>
            <a:ext cx="7942647" cy="3391073"/>
          </a:xfrm>
          <a:prstGeom prst="rect">
            <a:avLst/>
          </a:prstGeom>
        </p:spPr>
      </p:pic>
      <p:pic>
        <p:nvPicPr>
          <p:cNvPr id="8" name="Picture 7">
            <a:extLst>
              <a:ext uri="{FF2B5EF4-FFF2-40B4-BE49-F238E27FC236}">
                <a16:creationId xmlns:a16="http://schemas.microsoft.com/office/drawing/2014/main" id="{A66BE311-9FFF-4CB1-563F-4D880A34819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214" y="4138694"/>
            <a:ext cx="7818003" cy="2719306"/>
          </a:xfrm>
          <a:prstGeom prst="rect">
            <a:avLst/>
          </a:prstGeom>
        </p:spPr>
      </p:pic>
      <p:sp>
        <p:nvSpPr>
          <p:cNvPr id="9" name="TextBox 8">
            <a:extLst>
              <a:ext uri="{FF2B5EF4-FFF2-40B4-BE49-F238E27FC236}">
                <a16:creationId xmlns:a16="http://schemas.microsoft.com/office/drawing/2014/main" id="{3161E8AC-756B-A7E1-8218-B4CE4FDF5877}"/>
              </a:ext>
            </a:extLst>
          </p:cNvPr>
          <p:cNvSpPr txBox="1"/>
          <p:nvPr/>
        </p:nvSpPr>
        <p:spPr>
          <a:xfrm>
            <a:off x="5791200" y="466165"/>
            <a:ext cx="3460376" cy="923330"/>
          </a:xfrm>
          <a:prstGeom prst="rect">
            <a:avLst/>
          </a:prstGeom>
          <a:noFill/>
        </p:spPr>
        <p:txBody>
          <a:bodyPr wrap="square" rtlCol="0">
            <a:spAutoFit/>
          </a:bodyPr>
          <a:lstStyle/>
          <a:p>
            <a:r>
              <a:rPr lang="en-US" dirty="0"/>
              <a:t>If everyone did the same things and explored as a group use the </a:t>
            </a:r>
            <a:r>
              <a:rPr lang="en-US" b="1" u="sng" dirty="0"/>
              <a:t>GROUPS</a:t>
            </a:r>
            <a:r>
              <a:rPr lang="en-US" dirty="0"/>
              <a:t> option</a:t>
            </a:r>
          </a:p>
        </p:txBody>
      </p:sp>
      <p:sp>
        <p:nvSpPr>
          <p:cNvPr id="10" name="TextBox 9">
            <a:extLst>
              <a:ext uri="{FF2B5EF4-FFF2-40B4-BE49-F238E27FC236}">
                <a16:creationId xmlns:a16="http://schemas.microsoft.com/office/drawing/2014/main" id="{A1B9EC1B-BFC7-3F51-ECAD-6616A5D82760}"/>
              </a:ext>
            </a:extLst>
          </p:cNvPr>
          <p:cNvSpPr txBox="1"/>
          <p:nvPr/>
        </p:nvSpPr>
        <p:spPr>
          <a:xfrm>
            <a:off x="5590988" y="4386729"/>
            <a:ext cx="3460376" cy="923330"/>
          </a:xfrm>
          <a:prstGeom prst="rect">
            <a:avLst/>
          </a:prstGeom>
          <a:noFill/>
        </p:spPr>
        <p:txBody>
          <a:bodyPr wrap="square" rtlCol="0">
            <a:spAutoFit/>
          </a:bodyPr>
          <a:lstStyle/>
          <a:p>
            <a:r>
              <a:rPr lang="en-US" dirty="0"/>
              <a:t>If you had stragglers or odd one out or drop(s) or add(s) use the </a:t>
            </a:r>
            <a:r>
              <a:rPr lang="en-US" b="1" u="sng" dirty="0"/>
              <a:t>INDIVIDUALS</a:t>
            </a:r>
            <a:r>
              <a:rPr lang="en-US" dirty="0"/>
              <a:t> option</a:t>
            </a:r>
          </a:p>
        </p:txBody>
      </p:sp>
      <p:sp>
        <p:nvSpPr>
          <p:cNvPr id="11" name="Rectangle 10">
            <a:extLst>
              <a:ext uri="{FF2B5EF4-FFF2-40B4-BE49-F238E27FC236}">
                <a16:creationId xmlns:a16="http://schemas.microsoft.com/office/drawing/2014/main" id="{466C35BD-AE81-EA0C-7637-78E02BC57A78}"/>
              </a:ext>
            </a:extLst>
          </p:cNvPr>
          <p:cNvSpPr/>
          <p:nvPr/>
        </p:nvSpPr>
        <p:spPr>
          <a:xfrm>
            <a:off x="12091" y="1186295"/>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CF1E6E-1CEF-B917-8D58-3BD99AD75AA2}"/>
              </a:ext>
            </a:extLst>
          </p:cNvPr>
          <p:cNvSpPr/>
          <p:nvPr/>
        </p:nvSpPr>
        <p:spPr>
          <a:xfrm>
            <a:off x="1742409" y="1186295"/>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FFF277D-15B2-294A-C7BD-2E811EF99CD0}"/>
              </a:ext>
            </a:extLst>
          </p:cNvPr>
          <p:cNvSpPr/>
          <p:nvPr/>
        </p:nvSpPr>
        <p:spPr>
          <a:xfrm>
            <a:off x="3472727" y="1186295"/>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A14F9E2-F315-D858-45D5-359EA8EEC3EB}"/>
              </a:ext>
            </a:extLst>
          </p:cNvPr>
          <p:cNvSpPr/>
          <p:nvPr/>
        </p:nvSpPr>
        <p:spPr>
          <a:xfrm>
            <a:off x="12091" y="2137158"/>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9A915E5-874E-144C-A819-2349DA002D9B}"/>
              </a:ext>
            </a:extLst>
          </p:cNvPr>
          <p:cNvSpPr/>
          <p:nvPr/>
        </p:nvSpPr>
        <p:spPr>
          <a:xfrm>
            <a:off x="1742409" y="2135949"/>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2CC5385-0393-4718-B125-97136DC78F7B}"/>
              </a:ext>
            </a:extLst>
          </p:cNvPr>
          <p:cNvSpPr/>
          <p:nvPr/>
        </p:nvSpPr>
        <p:spPr>
          <a:xfrm>
            <a:off x="3472727" y="2135949"/>
            <a:ext cx="161866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BBE6321-F4AE-1C1E-327D-2819EA25BCFF}"/>
              </a:ext>
            </a:extLst>
          </p:cNvPr>
          <p:cNvSpPr/>
          <p:nvPr/>
        </p:nvSpPr>
        <p:spPr>
          <a:xfrm>
            <a:off x="2014137" y="5567047"/>
            <a:ext cx="819598"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A4BF182-7BC3-E826-9B5D-1EFCF0FBD0FB}"/>
              </a:ext>
            </a:extLst>
          </p:cNvPr>
          <p:cNvSpPr/>
          <p:nvPr/>
        </p:nvSpPr>
        <p:spPr>
          <a:xfrm>
            <a:off x="2864015" y="5567047"/>
            <a:ext cx="770795"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BEE7D3B-3E38-CB0A-A265-AAB546871C34}"/>
              </a:ext>
            </a:extLst>
          </p:cNvPr>
          <p:cNvSpPr/>
          <p:nvPr/>
        </p:nvSpPr>
        <p:spPr>
          <a:xfrm>
            <a:off x="3727034" y="5567047"/>
            <a:ext cx="737389"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4B696164-71F5-4A57-A490-E6A84594480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42664" y="927172"/>
            <a:ext cx="982463" cy="445536"/>
          </a:xfrm>
          <a:prstGeom prst="rect">
            <a:avLst/>
          </a:prstGeom>
        </p:spPr>
      </p:pic>
    </p:spTree>
    <p:extLst>
      <p:ext uri="{BB962C8B-B14F-4D97-AF65-F5344CB8AC3E}">
        <p14:creationId xmlns:p14="http://schemas.microsoft.com/office/powerpoint/2010/main" val="1716945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BF38A8-EE60-35A6-37D6-967EAB693E7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337DFBE0-5F48-761D-B6B1-914180700A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8D038E32-1546-8F39-C5EB-B569CA1042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841D5062-B8AD-5534-2126-6DE7BFB94E6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74864" y="920789"/>
            <a:ext cx="1339202" cy="433035"/>
          </a:xfrm>
          <a:prstGeom prst="rect">
            <a:avLst/>
          </a:prstGeom>
        </p:spPr>
      </p:pic>
      <p:pic>
        <p:nvPicPr>
          <p:cNvPr id="8" name="Picture 7">
            <a:extLst>
              <a:ext uri="{FF2B5EF4-FFF2-40B4-BE49-F238E27FC236}">
                <a16:creationId xmlns:a16="http://schemas.microsoft.com/office/drawing/2014/main" id="{33D4BD83-F6E7-D760-B62F-F351D29289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7127" y="615987"/>
            <a:ext cx="9019520" cy="5651093"/>
          </a:xfrm>
          <a:prstGeom prst="rect">
            <a:avLst/>
          </a:prstGeom>
        </p:spPr>
      </p:pic>
      <p:pic>
        <p:nvPicPr>
          <p:cNvPr id="9" name="Picture 8">
            <a:extLst>
              <a:ext uri="{FF2B5EF4-FFF2-40B4-BE49-F238E27FC236}">
                <a16:creationId xmlns:a16="http://schemas.microsoft.com/office/drawing/2014/main" id="{618591D5-2DE8-BF6E-87A8-42A17B28626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358276" y="2185973"/>
            <a:ext cx="2636597" cy="3621900"/>
          </a:xfrm>
          <a:prstGeom prst="rect">
            <a:avLst/>
          </a:prstGeom>
        </p:spPr>
      </p:pic>
      <p:sp>
        <p:nvSpPr>
          <p:cNvPr id="10" name="Rectangle 9">
            <a:extLst>
              <a:ext uri="{FF2B5EF4-FFF2-40B4-BE49-F238E27FC236}">
                <a16:creationId xmlns:a16="http://schemas.microsoft.com/office/drawing/2014/main" id="{0384C534-D6E0-42F7-5519-AB0163A81547}"/>
              </a:ext>
            </a:extLst>
          </p:cNvPr>
          <p:cNvSpPr/>
          <p:nvPr/>
        </p:nvSpPr>
        <p:spPr>
          <a:xfrm>
            <a:off x="264909" y="1420850"/>
            <a:ext cx="254181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B5D6D58-6BF8-9A0D-5E34-69230252C37C}"/>
              </a:ext>
            </a:extLst>
          </p:cNvPr>
          <p:cNvSpPr txBox="1"/>
          <p:nvPr/>
        </p:nvSpPr>
        <p:spPr>
          <a:xfrm>
            <a:off x="2444903" y="31212"/>
            <a:ext cx="6287247" cy="584775"/>
          </a:xfrm>
          <a:prstGeom prst="rect">
            <a:avLst/>
          </a:prstGeom>
          <a:noFill/>
        </p:spPr>
        <p:txBody>
          <a:bodyPr wrap="square" rtlCol="0">
            <a:spAutoFit/>
          </a:bodyPr>
          <a:lstStyle/>
          <a:p>
            <a:r>
              <a:rPr lang="en-US" sz="3200" dirty="0"/>
              <a:t>Fill in the blanks from the “Actual”</a:t>
            </a:r>
          </a:p>
        </p:txBody>
      </p:sp>
      <p:sp>
        <p:nvSpPr>
          <p:cNvPr id="12" name="Rectangle 11">
            <a:extLst>
              <a:ext uri="{FF2B5EF4-FFF2-40B4-BE49-F238E27FC236}">
                <a16:creationId xmlns:a16="http://schemas.microsoft.com/office/drawing/2014/main" id="{A38CC0E9-E3B9-A514-434B-EE929D61EDE8}"/>
              </a:ext>
            </a:extLst>
          </p:cNvPr>
          <p:cNvSpPr/>
          <p:nvPr/>
        </p:nvSpPr>
        <p:spPr>
          <a:xfrm>
            <a:off x="6189620" y="1379509"/>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D4A1426-C4A5-7913-B3A0-75C63D322780}"/>
              </a:ext>
            </a:extLst>
          </p:cNvPr>
          <p:cNvSpPr/>
          <p:nvPr/>
        </p:nvSpPr>
        <p:spPr>
          <a:xfrm>
            <a:off x="264909" y="2677504"/>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A77C99-B877-6B8B-288E-BD6605B9F783}"/>
              </a:ext>
            </a:extLst>
          </p:cNvPr>
          <p:cNvSpPr/>
          <p:nvPr/>
        </p:nvSpPr>
        <p:spPr>
          <a:xfrm>
            <a:off x="3180467" y="2708397"/>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1D272B0-3392-50E0-2023-34E9431846D7}"/>
              </a:ext>
            </a:extLst>
          </p:cNvPr>
          <p:cNvSpPr/>
          <p:nvPr/>
        </p:nvSpPr>
        <p:spPr>
          <a:xfrm>
            <a:off x="3240232" y="3278082"/>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2F16F32-A14E-782B-C9CF-A9F80149FA64}"/>
              </a:ext>
            </a:extLst>
          </p:cNvPr>
          <p:cNvSpPr/>
          <p:nvPr/>
        </p:nvSpPr>
        <p:spPr>
          <a:xfrm>
            <a:off x="264909" y="3890581"/>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0E0CF91-BB4D-45E5-C0D7-579B50F2C7B8}"/>
              </a:ext>
            </a:extLst>
          </p:cNvPr>
          <p:cNvSpPr/>
          <p:nvPr/>
        </p:nvSpPr>
        <p:spPr>
          <a:xfrm>
            <a:off x="414321" y="5754354"/>
            <a:ext cx="2662304"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50EE14B-EB79-F85D-B255-5E2E246E4073}"/>
              </a:ext>
            </a:extLst>
          </p:cNvPr>
          <p:cNvSpPr/>
          <p:nvPr/>
        </p:nvSpPr>
        <p:spPr>
          <a:xfrm>
            <a:off x="197127" y="1976903"/>
            <a:ext cx="1426667"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9052BC2-F60E-E1FB-FE62-AEF8BED40B17}"/>
              </a:ext>
            </a:extLst>
          </p:cNvPr>
          <p:cNvSpPr txBox="1"/>
          <p:nvPr/>
        </p:nvSpPr>
        <p:spPr>
          <a:xfrm>
            <a:off x="6289466" y="2617360"/>
            <a:ext cx="2482452" cy="646331"/>
          </a:xfrm>
          <a:prstGeom prst="rect">
            <a:avLst/>
          </a:prstGeom>
          <a:noFill/>
        </p:spPr>
        <p:txBody>
          <a:bodyPr wrap="square" rtlCol="0">
            <a:spAutoFit/>
          </a:bodyPr>
          <a:lstStyle/>
          <a:p>
            <a:r>
              <a:rPr lang="en-US" dirty="0"/>
              <a:t>This box turns off start and stop time boxes</a:t>
            </a:r>
          </a:p>
        </p:txBody>
      </p:sp>
      <p:sp>
        <p:nvSpPr>
          <p:cNvPr id="20" name="Arrow: Left 19">
            <a:extLst>
              <a:ext uri="{FF2B5EF4-FFF2-40B4-BE49-F238E27FC236}">
                <a16:creationId xmlns:a16="http://schemas.microsoft.com/office/drawing/2014/main" id="{DE55121C-2357-2509-97AE-3CA728025500}"/>
              </a:ext>
            </a:extLst>
          </p:cNvPr>
          <p:cNvSpPr/>
          <p:nvPr/>
        </p:nvSpPr>
        <p:spPr>
          <a:xfrm rot="453267">
            <a:off x="1780988" y="2512848"/>
            <a:ext cx="4508478" cy="19554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83751B9D-7D61-EEF6-7331-1860ACE30A3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511619" y="4605258"/>
            <a:ext cx="4615779" cy="1574172"/>
          </a:xfrm>
          <a:prstGeom prst="rect">
            <a:avLst/>
          </a:prstGeom>
        </p:spPr>
      </p:pic>
      <p:sp>
        <p:nvSpPr>
          <p:cNvPr id="24" name="Rectangle 23">
            <a:extLst>
              <a:ext uri="{FF2B5EF4-FFF2-40B4-BE49-F238E27FC236}">
                <a16:creationId xmlns:a16="http://schemas.microsoft.com/office/drawing/2014/main" id="{2EEE0497-E1FA-1B59-437B-733AF16873E8}"/>
              </a:ext>
            </a:extLst>
          </p:cNvPr>
          <p:cNvSpPr/>
          <p:nvPr/>
        </p:nvSpPr>
        <p:spPr>
          <a:xfrm>
            <a:off x="3119717" y="5053753"/>
            <a:ext cx="1391901" cy="40821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Qualified words</a:t>
            </a:r>
          </a:p>
        </p:txBody>
      </p:sp>
      <p:sp>
        <p:nvSpPr>
          <p:cNvPr id="25" name="TextBox 24">
            <a:extLst>
              <a:ext uri="{FF2B5EF4-FFF2-40B4-BE49-F238E27FC236}">
                <a16:creationId xmlns:a16="http://schemas.microsoft.com/office/drawing/2014/main" id="{DA9AC78E-0D48-577D-0921-EE2E02BA9A0A}"/>
              </a:ext>
            </a:extLst>
          </p:cNvPr>
          <p:cNvSpPr txBox="1"/>
          <p:nvPr/>
        </p:nvSpPr>
        <p:spPr>
          <a:xfrm>
            <a:off x="5588526" y="3826573"/>
            <a:ext cx="3287444" cy="646331"/>
          </a:xfrm>
          <a:prstGeom prst="rect">
            <a:avLst/>
          </a:prstGeom>
          <a:noFill/>
        </p:spPr>
        <p:txBody>
          <a:bodyPr wrap="square" rtlCol="0">
            <a:spAutoFit/>
          </a:bodyPr>
          <a:lstStyle/>
          <a:p>
            <a:r>
              <a:rPr lang="en-US" dirty="0"/>
              <a:t>Select Yes if an Eagle Project then enter the phrase in the black box</a:t>
            </a:r>
          </a:p>
        </p:txBody>
      </p:sp>
      <p:sp>
        <p:nvSpPr>
          <p:cNvPr id="26" name="Arrow: Left 25">
            <a:extLst>
              <a:ext uri="{FF2B5EF4-FFF2-40B4-BE49-F238E27FC236}">
                <a16:creationId xmlns:a16="http://schemas.microsoft.com/office/drawing/2014/main" id="{F2DAB25C-7F87-97AC-9F72-56F1E8B7E679}"/>
              </a:ext>
            </a:extLst>
          </p:cNvPr>
          <p:cNvSpPr/>
          <p:nvPr/>
        </p:nvSpPr>
        <p:spPr>
          <a:xfrm rot="20816933">
            <a:off x="1087210" y="4482158"/>
            <a:ext cx="4508478" cy="19554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61869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BF38A8-EE60-35A6-37D6-967EAB693E7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337DFBE0-5F48-761D-B6B1-914180700A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8D038E32-1546-8F39-C5EB-B569CA1042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793467A6-B6EF-B2B3-1B9E-BA8F7238DF9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6878917" cy="3369622"/>
          </a:xfrm>
          <a:prstGeom prst="rect">
            <a:avLst/>
          </a:prstGeom>
        </p:spPr>
      </p:pic>
      <p:pic>
        <p:nvPicPr>
          <p:cNvPr id="8" name="Picture 7">
            <a:extLst>
              <a:ext uri="{FF2B5EF4-FFF2-40B4-BE49-F238E27FC236}">
                <a16:creationId xmlns:a16="http://schemas.microsoft.com/office/drawing/2014/main" id="{A3322FF4-CE55-CE1B-FE6D-CF3032A5EA6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429000"/>
            <a:ext cx="6660813" cy="3425020"/>
          </a:xfrm>
          <a:prstGeom prst="rect">
            <a:avLst/>
          </a:prstGeom>
        </p:spPr>
      </p:pic>
      <p:sp>
        <p:nvSpPr>
          <p:cNvPr id="9" name="TextBox 8">
            <a:extLst>
              <a:ext uri="{FF2B5EF4-FFF2-40B4-BE49-F238E27FC236}">
                <a16:creationId xmlns:a16="http://schemas.microsoft.com/office/drawing/2014/main" id="{5EE3E630-D1F4-C20A-E109-3AB1077D3F06}"/>
              </a:ext>
            </a:extLst>
          </p:cNvPr>
          <p:cNvSpPr txBox="1"/>
          <p:nvPr/>
        </p:nvSpPr>
        <p:spPr>
          <a:xfrm>
            <a:off x="5791200" y="466165"/>
            <a:ext cx="3460376" cy="923330"/>
          </a:xfrm>
          <a:prstGeom prst="rect">
            <a:avLst/>
          </a:prstGeom>
          <a:noFill/>
        </p:spPr>
        <p:txBody>
          <a:bodyPr wrap="square" rtlCol="0">
            <a:spAutoFit/>
          </a:bodyPr>
          <a:lstStyle/>
          <a:p>
            <a:r>
              <a:rPr lang="en-US" dirty="0"/>
              <a:t>If everyone did the same things and arrived/departed as a group use the </a:t>
            </a:r>
            <a:r>
              <a:rPr lang="en-US" b="1" u="sng" dirty="0"/>
              <a:t>GROUPS</a:t>
            </a:r>
            <a:r>
              <a:rPr lang="en-US" dirty="0"/>
              <a:t> option</a:t>
            </a:r>
          </a:p>
        </p:txBody>
      </p:sp>
      <p:sp>
        <p:nvSpPr>
          <p:cNvPr id="10" name="TextBox 9">
            <a:extLst>
              <a:ext uri="{FF2B5EF4-FFF2-40B4-BE49-F238E27FC236}">
                <a16:creationId xmlns:a16="http://schemas.microsoft.com/office/drawing/2014/main" id="{735BA1F1-5F9B-37E4-4840-C51B5F5CA2F7}"/>
              </a:ext>
            </a:extLst>
          </p:cNvPr>
          <p:cNvSpPr txBox="1"/>
          <p:nvPr/>
        </p:nvSpPr>
        <p:spPr>
          <a:xfrm>
            <a:off x="5590988" y="4386729"/>
            <a:ext cx="3460376" cy="923330"/>
          </a:xfrm>
          <a:prstGeom prst="rect">
            <a:avLst/>
          </a:prstGeom>
          <a:noFill/>
        </p:spPr>
        <p:txBody>
          <a:bodyPr wrap="square" rtlCol="0">
            <a:spAutoFit/>
          </a:bodyPr>
          <a:lstStyle/>
          <a:p>
            <a:r>
              <a:rPr lang="en-US" dirty="0"/>
              <a:t>If you had stragglers or odd one out or drop(s) or add(s) use the </a:t>
            </a:r>
            <a:r>
              <a:rPr lang="en-US" b="1" u="sng" dirty="0"/>
              <a:t>INDIVIDUALS</a:t>
            </a:r>
            <a:r>
              <a:rPr lang="en-US" dirty="0"/>
              <a:t> option</a:t>
            </a:r>
          </a:p>
        </p:txBody>
      </p:sp>
      <p:sp>
        <p:nvSpPr>
          <p:cNvPr id="11" name="Rectangle 10">
            <a:extLst>
              <a:ext uri="{FF2B5EF4-FFF2-40B4-BE49-F238E27FC236}">
                <a16:creationId xmlns:a16="http://schemas.microsoft.com/office/drawing/2014/main" id="{EDA40D62-1C8D-974D-DDA9-05E6D397B9B5}"/>
              </a:ext>
            </a:extLst>
          </p:cNvPr>
          <p:cNvSpPr/>
          <p:nvPr/>
        </p:nvSpPr>
        <p:spPr>
          <a:xfrm>
            <a:off x="72677" y="790575"/>
            <a:ext cx="1380565" cy="340704"/>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14F0B-A81C-E65E-C2E0-11DCEB50AF4E}"/>
              </a:ext>
            </a:extLst>
          </p:cNvPr>
          <p:cNvSpPr/>
          <p:nvPr/>
        </p:nvSpPr>
        <p:spPr>
          <a:xfrm>
            <a:off x="72677" y="1327604"/>
            <a:ext cx="1401317" cy="270215"/>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013BF4-DA37-F5DE-0E98-4C3D168AAEBA}"/>
              </a:ext>
            </a:extLst>
          </p:cNvPr>
          <p:cNvSpPr/>
          <p:nvPr/>
        </p:nvSpPr>
        <p:spPr>
          <a:xfrm>
            <a:off x="72677" y="1921854"/>
            <a:ext cx="1417985" cy="270215"/>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C0BB25-C5F1-8511-E8F8-98D263B09B88}"/>
              </a:ext>
            </a:extLst>
          </p:cNvPr>
          <p:cNvSpPr/>
          <p:nvPr/>
        </p:nvSpPr>
        <p:spPr>
          <a:xfrm>
            <a:off x="1552575" y="1945481"/>
            <a:ext cx="1397794" cy="214313"/>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420CD02-F4BD-2853-98EF-62E00CECDC52}"/>
              </a:ext>
            </a:extLst>
          </p:cNvPr>
          <p:cNvSpPr/>
          <p:nvPr/>
        </p:nvSpPr>
        <p:spPr>
          <a:xfrm>
            <a:off x="1726920" y="4514850"/>
            <a:ext cx="578130" cy="303310"/>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9422ED9-454B-BCB9-0BCF-B59080CA0EF9}"/>
              </a:ext>
            </a:extLst>
          </p:cNvPr>
          <p:cNvSpPr/>
          <p:nvPr/>
        </p:nvSpPr>
        <p:spPr>
          <a:xfrm>
            <a:off x="72677" y="2489727"/>
            <a:ext cx="1417985" cy="270215"/>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3381CF9-594D-8902-3663-A92EF540E984}"/>
              </a:ext>
            </a:extLst>
          </p:cNvPr>
          <p:cNvSpPr/>
          <p:nvPr/>
        </p:nvSpPr>
        <p:spPr>
          <a:xfrm>
            <a:off x="1552575" y="2513354"/>
            <a:ext cx="1397794" cy="214313"/>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E7C6F01-3B6C-B668-058A-8EE22AD721B9}"/>
              </a:ext>
            </a:extLst>
          </p:cNvPr>
          <p:cNvSpPr/>
          <p:nvPr/>
        </p:nvSpPr>
        <p:spPr>
          <a:xfrm>
            <a:off x="72677" y="5209114"/>
            <a:ext cx="1417985" cy="270215"/>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F3C82E5-3FEA-5AEB-1D24-8B1EF8509EA1}"/>
              </a:ext>
            </a:extLst>
          </p:cNvPr>
          <p:cNvSpPr/>
          <p:nvPr/>
        </p:nvSpPr>
        <p:spPr>
          <a:xfrm>
            <a:off x="1552575" y="5232741"/>
            <a:ext cx="1397794" cy="214313"/>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B5966C4-233C-6207-3740-66AD7535F88C}"/>
              </a:ext>
            </a:extLst>
          </p:cNvPr>
          <p:cNvSpPr/>
          <p:nvPr/>
        </p:nvSpPr>
        <p:spPr>
          <a:xfrm>
            <a:off x="126255" y="5871080"/>
            <a:ext cx="1417985" cy="270215"/>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9986D58-0AD0-2842-D037-9AFCD792DF9F}"/>
              </a:ext>
            </a:extLst>
          </p:cNvPr>
          <p:cNvSpPr/>
          <p:nvPr/>
        </p:nvSpPr>
        <p:spPr>
          <a:xfrm>
            <a:off x="1606153" y="5894707"/>
            <a:ext cx="1397794" cy="214313"/>
          </a:xfrm>
          <a:prstGeom prst="rect">
            <a:avLst/>
          </a:prstGeom>
          <a:solidFill>
            <a:schemeClr val="accent4">
              <a:lumMod val="20000"/>
              <a:lumOff val="8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C8A41258-C67E-4798-E725-14D3B98A931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74864" y="920789"/>
            <a:ext cx="1339202" cy="433035"/>
          </a:xfrm>
          <a:prstGeom prst="rect">
            <a:avLst/>
          </a:prstGeom>
        </p:spPr>
      </p:pic>
    </p:spTree>
    <p:extLst>
      <p:ext uri="{BB962C8B-B14F-4D97-AF65-F5344CB8AC3E}">
        <p14:creationId xmlns:p14="http://schemas.microsoft.com/office/powerpoint/2010/main" val="37638315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BF38A8-EE60-35A6-37D6-967EAB693E7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3" name="Picture 2">
            <a:extLst>
              <a:ext uri="{FF2B5EF4-FFF2-40B4-BE49-F238E27FC236}">
                <a16:creationId xmlns:a16="http://schemas.microsoft.com/office/drawing/2014/main" id="{337DFBE0-5F48-761D-B6B1-914180700A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311185"/>
            <a:ext cx="647705" cy="304802"/>
          </a:xfrm>
          <a:prstGeom prst="rect">
            <a:avLst/>
          </a:prstGeom>
        </p:spPr>
      </p:pic>
      <p:pic>
        <p:nvPicPr>
          <p:cNvPr id="4" name="Picture 3">
            <a:extLst>
              <a:ext uri="{FF2B5EF4-FFF2-40B4-BE49-F238E27FC236}">
                <a16:creationId xmlns:a16="http://schemas.microsoft.com/office/drawing/2014/main" id="{8D038E32-1546-8F39-C5EB-B569CA1042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386817" y="615987"/>
            <a:ext cx="1438286" cy="311185"/>
          </a:xfrm>
          <a:prstGeom prst="rect">
            <a:avLst/>
          </a:prstGeom>
        </p:spPr>
      </p:pic>
      <p:pic>
        <p:nvPicPr>
          <p:cNvPr id="6" name="Picture 5">
            <a:extLst>
              <a:ext uri="{FF2B5EF4-FFF2-40B4-BE49-F238E27FC236}">
                <a16:creationId xmlns:a16="http://schemas.microsoft.com/office/drawing/2014/main" id="{F2CC8BC4-DDAB-81C6-5975-348E461A63F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2399" y="2565400"/>
            <a:ext cx="10074949" cy="3797300"/>
          </a:xfrm>
          <a:prstGeom prst="rect">
            <a:avLst/>
          </a:prstGeom>
        </p:spPr>
      </p:pic>
      <p:sp>
        <p:nvSpPr>
          <p:cNvPr id="7" name="TextBox 6">
            <a:extLst>
              <a:ext uri="{FF2B5EF4-FFF2-40B4-BE49-F238E27FC236}">
                <a16:creationId xmlns:a16="http://schemas.microsoft.com/office/drawing/2014/main" id="{A1383A79-1BB2-3C1D-C1E4-487E22700B6F}"/>
              </a:ext>
            </a:extLst>
          </p:cNvPr>
          <p:cNvSpPr txBox="1"/>
          <p:nvPr/>
        </p:nvSpPr>
        <p:spPr>
          <a:xfrm>
            <a:off x="2292350" y="495300"/>
            <a:ext cx="5340350" cy="923330"/>
          </a:xfrm>
          <a:prstGeom prst="rect">
            <a:avLst/>
          </a:prstGeom>
          <a:noFill/>
        </p:spPr>
        <p:txBody>
          <a:bodyPr wrap="square" rtlCol="0">
            <a:spAutoFit/>
          </a:bodyPr>
          <a:lstStyle/>
          <a:p>
            <a:r>
              <a:rPr lang="en-US" dirty="0"/>
              <a:t>Back to the Calendar. You will see the event created. And the options chosen. From here you can go back to editing the event.</a:t>
            </a:r>
          </a:p>
        </p:txBody>
      </p:sp>
    </p:spTree>
    <p:extLst>
      <p:ext uri="{BB962C8B-B14F-4D97-AF65-F5344CB8AC3E}">
        <p14:creationId xmlns:p14="http://schemas.microsoft.com/office/powerpoint/2010/main" val="12468330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8F9884-A0BC-C05C-D6DD-88907FBE6F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32531" y="0"/>
            <a:ext cx="5772139" cy="3333078"/>
          </a:xfrm>
          <a:prstGeom prst="rect">
            <a:avLst/>
          </a:prstGeom>
        </p:spPr>
      </p:pic>
      <p:pic>
        <p:nvPicPr>
          <p:cNvPr id="4" name="Picture 3">
            <a:extLst>
              <a:ext uri="{FF2B5EF4-FFF2-40B4-BE49-F238E27FC236}">
                <a16:creationId xmlns:a16="http://schemas.microsoft.com/office/drawing/2014/main" id="{E0B1AB58-6ACE-E967-8C8E-E41A71A8D9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8255" y="0"/>
            <a:ext cx="1733745" cy="311185"/>
          </a:xfrm>
          <a:prstGeom prst="rect">
            <a:avLst/>
          </a:prstGeom>
        </p:spPr>
      </p:pic>
      <p:pic>
        <p:nvPicPr>
          <p:cNvPr id="6" name="Picture 5">
            <a:extLst>
              <a:ext uri="{FF2B5EF4-FFF2-40B4-BE49-F238E27FC236}">
                <a16:creationId xmlns:a16="http://schemas.microsoft.com/office/drawing/2014/main" id="{6F0C7D4C-679A-05F9-AAD7-A238886106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22284" y="343145"/>
            <a:ext cx="647705" cy="304802"/>
          </a:xfrm>
          <a:prstGeom prst="rect">
            <a:avLst/>
          </a:prstGeom>
        </p:spPr>
      </p:pic>
      <p:pic>
        <p:nvPicPr>
          <p:cNvPr id="8" name="Picture 7">
            <a:extLst>
              <a:ext uri="{FF2B5EF4-FFF2-40B4-BE49-F238E27FC236}">
                <a16:creationId xmlns:a16="http://schemas.microsoft.com/office/drawing/2014/main" id="{EE0BC3B3-BF17-6D0B-A441-9822876B69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 y="1"/>
            <a:ext cx="1132530" cy="3333078"/>
          </a:xfrm>
          <a:prstGeom prst="rect">
            <a:avLst/>
          </a:prstGeom>
        </p:spPr>
      </p:pic>
      <p:sp>
        <p:nvSpPr>
          <p:cNvPr id="2" name="TextBox 1">
            <a:extLst>
              <a:ext uri="{FF2B5EF4-FFF2-40B4-BE49-F238E27FC236}">
                <a16:creationId xmlns:a16="http://schemas.microsoft.com/office/drawing/2014/main" id="{C3B41448-A31D-91CB-9352-A2F766A98B08}"/>
              </a:ext>
            </a:extLst>
          </p:cNvPr>
          <p:cNvSpPr txBox="1"/>
          <p:nvPr/>
        </p:nvSpPr>
        <p:spPr>
          <a:xfrm>
            <a:off x="171450" y="3654667"/>
            <a:ext cx="11760200" cy="1477328"/>
          </a:xfrm>
          <a:prstGeom prst="rect">
            <a:avLst/>
          </a:prstGeom>
          <a:noFill/>
        </p:spPr>
        <p:txBody>
          <a:bodyPr wrap="square" rtlCol="0">
            <a:spAutoFit/>
          </a:bodyPr>
          <a:lstStyle/>
          <a:p>
            <a:r>
              <a:rPr lang="en-US" b="0" i="0" dirty="0">
                <a:solidFill>
                  <a:srgbClr val="333333"/>
                </a:solidFill>
                <a:effectLst/>
                <a:latin typeface="Arial" panose="020B0604020202020204" pitchFamily="34" charset="0"/>
              </a:rPr>
              <a:t>On Thursday, November 2, The SUAC will be making an assessment on any outstanding reported issues that may adversely affect the user experience of the Internet Advancement calendar. Based on that assessment, SUAC will review the planned migration date of the </a:t>
            </a:r>
            <a:r>
              <a:rPr lang="en-US" b="0" i="0" dirty="0" err="1">
                <a:solidFill>
                  <a:srgbClr val="333333"/>
                </a:solidFill>
                <a:effectLst/>
                <a:latin typeface="Arial" panose="020B0604020202020204" pitchFamily="34" charset="0"/>
              </a:rPr>
              <a:t>Scoutbook</a:t>
            </a:r>
            <a:r>
              <a:rPr lang="en-US" b="0" i="0" dirty="0">
                <a:solidFill>
                  <a:srgbClr val="333333"/>
                </a:solidFill>
                <a:effectLst/>
                <a:latin typeface="Arial" panose="020B0604020202020204" pitchFamily="34" charset="0"/>
              </a:rPr>
              <a:t> calendar user interface to the IA Calendar user interface scheduled for Thursday, November 9 and determine if more time is warranted to more fully address reported calendar issues. An updated announcement will be made no later than Friday, November 3.</a:t>
            </a:r>
            <a:endParaRPr lang="en-US" dirty="0"/>
          </a:p>
        </p:txBody>
      </p:sp>
      <p:sp>
        <p:nvSpPr>
          <p:cNvPr id="7" name="TextBox 6">
            <a:extLst>
              <a:ext uri="{FF2B5EF4-FFF2-40B4-BE49-F238E27FC236}">
                <a16:creationId xmlns:a16="http://schemas.microsoft.com/office/drawing/2014/main" id="{082A7511-4E1B-18FF-EC1B-43A2A47D1A08}"/>
              </a:ext>
            </a:extLst>
          </p:cNvPr>
          <p:cNvSpPr txBox="1"/>
          <p:nvPr/>
        </p:nvSpPr>
        <p:spPr>
          <a:xfrm>
            <a:off x="8875853" y="856179"/>
            <a:ext cx="3239947" cy="923330"/>
          </a:xfrm>
          <a:prstGeom prst="rect">
            <a:avLst/>
          </a:prstGeom>
          <a:noFill/>
        </p:spPr>
        <p:txBody>
          <a:bodyPr wrap="square">
            <a:spAutoFit/>
          </a:bodyPr>
          <a:lstStyle/>
          <a:p>
            <a:r>
              <a:rPr lang="en-US" dirty="0"/>
              <a:t>What we don’t have at this point is a means to import by bulk to the calendar. Aka bulk upload.</a:t>
            </a:r>
          </a:p>
        </p:txBody>
      </p:sp>
      <p:sp>
        <p:nvSpPr>
          <p:cNvPr id="9" name="TextBox 8">
            <a:extLst>
              <a:ext uri="{FF2B5EF4-FFF2-40B4-BE49-F238E27FC236}">
                <a16:creationId xmlns:a16="http://schemas.microsoft.com/office/drawing/2014/main" id="{35F37E61-C461-5921-9FCE-3838B1B88D7C}"/>
              </a:ext>
            </a:extLst>
          </p:cNvPr>
          <p:cNvSpPr txBox="1"/>
          <p:nvPr/>
        </p:nvSpPr>
        <p:spPr>
          <a:xfrm>
            <a:off x="120650" y="5572367"/>
            <a:ext cx="11760200" cy="646331"/>
          </a:xfrm>
          <a:prstGeom prst="rect">
            <a:avLst/>
          </a:prstGeom>
          <a:noFill/>
        </p:spPr>
        <p:txBody>
          <a:bodyPr wrap="square" rtlCol="0">
            <a:spAutoFit/>
          </a:bodyPr>
          <a:lstStyle/>
          <a:p>
            <a:r>
              <a:rPr lang="en-US" b="0" i="0" dirty="0">
                <a:solidFill>
                  <a:srgbClr val="333333"/>
                </a:solidFill>
                <a:effectLst/>
                <a:latin typeface="Arial" panose="020B0604020202020204" pitchFamily="34" charset="0"/>
              </a:rPr>
              <a:t>As such the “Bulk Calendar update” is not included in this years class as its’ methodology has not been implemented.  As of Nov 1 the prior work around to bulk upload via </a:t>
            </a:r>
            <a:r>
              <a:rPr lang="en-US" b="0" i="0" dirty="0" err="1">
                <a:solidFill>
                  <a:srgbClr val="333333"/>
                </a:solidFill>
                <a:effectLst/>
                <a:latin typeface="Arial" panose="020B0604020202020204" pitchFamily="34" charset="0"/>
              </a:rPr>
              <a:t>Scoutbook</a:t>
            </a:r>
            <a:r>
              <a:rPr lang="en-US" b="0" i="0" dirty="0">
                <a:solidFill>
                  <a:srgbClr val="333333"/>
                </a:solidFill>
                <a:effectLst/>
                <a:latin typeface="Arial" panose="020B0604020202020204" pitchFamily="34" charset="0"/>
              </a:rPr>
              <a:t> is expected to have been turned off.</a:t>
            </a:r>
            <a:endParaRPr lang="en-US" dirty="0"/>
          </a:p>
        </p:txBody>
      </p:sp>
    </p:spTree>
    <p:extLst>
      <p:ext uri="{BB962C8B-B14F-4D97-AF65-F5344CB8AC3E}">
        <p14:creationId xmlns:p14="http://schemas.microsoft.com/office/powerpoint/2010/main" val="29367206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8436C7-66FB-4538-8B3D-6B5189A76404}"/>
              </a:ext>
            </a:extLst>
          </p:cNvPr>
          <p:cNvSpPr txBox="1"/>
          <p:nvPr/>
        </p:nvSpPr>
        <p:spPr>
          <a:xfrm>
            <a:off x="6616699" y="4279900"/>
            <a:ext cx="5276850" cy="369332"/>
          </a:xfrm>
          <a:prstGeom prst="rect">
            <a:avLst/>
          </a:prstGeom>
          <a:noFill/>
        </p:spPr>
        <p:txBody>
          <a:bodyPr wrap="square" rtlCol="0">
            <a:spAutoFit/>
          </a:bodyPr>
          <a:lstStyle/>
          <a:p>
            <a:pPr algn="ctr"/>
            <a:r>
              <a:rPr lang="en-US" dirty="0"/>
              <a:t>Class assessment form</a:t>
            </a:r>
          </a:p>
        </p:txBody>
      </p:sp>
      <p:sp>
        <p:nvSpPr>
          <p:cNvPr id="5" name="TextBox 4">
            <a:extLst>
              <a:ext uri="{FF2B5EF4-FFF2-40B4-BE49-F238E27FC236}">
                <a16:creationId xmlns:a16="http://schemas.microsoft.com/office/drawing/2014/main" id="{7FA7CD79-8998-BCB5-3CC1-CB82C1BE1BBA}"/>
              </a:ext>
            </a:extLst>
          </p:cNvPr>
          <p:cNvSpPr txBox="1"/>
          <p:nvPr/>
        </p:nvSpPr>
        <p:spPr>
          <a:xfrm>
            <a:off x="6565900" y="1836827"/>
            <a:ext cx="5276850" cy="2031325"/>
          </a:xfrm>
          <a:prstGeom prst="rect">
            <a:avLst/>
          </a:prstGeom>
          <a:noFill/>
        </p:spPr>
        <p:txBody>
          <a:bodyPr wrap="square" rtlCol="0">
            <a:spAutoFit/>
          </a:bodyPr>
          <a:lstStyle/>
          <a:p>
            <a:pPr algn="ctr"/>
            <a:r>
              <a:rPr lang="en-US" dirty="0"/>
              <a:t>Thank you for your time!</a:t>
            </a:r>
          </a:p>
          <a:p>
            <a:pPr algn="ctr"/>
            <a:endParaRPr lang="en-US" dirty="0"/>
          </a:p>
          <a:p>
            <a:pPr algn="ctr"/>
            <a:r>
              <a:rPr lang="en-US" dirty="0"/>
              <a:t>This was Class</a:t>
            </a:r>
          </a:p>
          <a:p>
            <a:pPr algn="ctr"/>
            <a:r>
              <a:rPr lang="en-US" dirty="0"/>
              <a:t> </a:t>
            </a:r>
          </a:p>
          <a:p>
            <a:pPr marL="342900" indent="-342900" algn="ctr">
              <a:buAutoNum type="arabicPlain" startAt="205"/>
            </a:pPr>
            <a:r>
              <a:rPr lang="en-US" b="1" dirty="0"/>
              <a:t>  Unit Tools at </a:t>
            </a:r>
            <a:r>
              <a:rPr lang="en-US" b="1" dirty="0" err="1"/>
              <a:t>My.Scouting</a:t>
            </a:r>
            <a:endParaRPr lang="en-US" b="1" dirty="0"/>
          </a:p>
          <a:p>
            <a:pPr marL="342900" indent="-342900" algn="ctr">
              <a:buAutoNum type="arabicPlain" startAt="205"/>
            </a:pPr>
            <a:endParaRPr lang="en-US" b="1" dirty="0"/>
          </a:p>
          <a:p>
            <a:pPr algn="ctr"/>
            <a:r>
              <a:rPr lang="en-US" dirty="0"/>
              <a:t>Lead by Keith Potter and Lynn Harvey</a:t>
            </a:r>
          </a:p>
        </p:txBody>
      </p:sp>
      <p:pic>
        <p:nvPicPr>
          <p:cNvPr id="6" name="Picture 5">
            <a:extLst>
              <a:ext uri="{FF2B5EF4-FFF2-40B4-BE49-F238E27FC236}">
                <a16:creationId xmlns:a16="http://schemas.microsoft.com/office/drawing/2014/main" id="{70B87519-4B9A-F938-FC6E-55B7799C88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50" y="88900"/>
            <a:ext cx="6400800" cy="6400800"/>
          </a:xfrm>
          <a:prstGeom prst="rect">
            <a:avLst/>
          </a:prstGeom>
        </p:spPr>
      </p:pic>
    </p:spTree>
    <p:extLst>
      <p:ext uri="{BB962C8B-B14F-4D97-AF65-F5344CB8AC3E}">
        <p14:creationId xmlns:p14="http://schemas.microsoft.com/office/powerpoint/2010/main" val="2369378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585</TotalTime>
  <Words>2615</Words>
  <Application>Microsoft Office PowerPoint</Application>
  <PresentationFormat>Widescreen</PresentationFormat>
  <Paragraphs>281</Paragraphs>
  <Slides>85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85</vt:i4>
      </vt:variant>
    </vt:vector>
  </HeadingPairs>
  <TitlesOfParts>
    <vt:vector size="93" baseType="lpstr">
      <vt:lpstr>Arial</vt:lpstr>
      <vt:lpstr>Bahnschrift</vt:lpstr>
      <vt:lpstr>Berlin Sans FB Demi</vt:lpstr>
      <vt:lpstr>Bookman Old Style</vt:lpstr>
      <vt:lpstr>Calibri</vt:lpstr>
      <vt:lpstr>Calibri Light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Unit tools at My.Scouting</dc:subject>
  <dc:creator>Keith Potter</dc:creator>
  <cp:keywords>PTC -2023 Unit Tools</cp:keywords>
  <cp:lastModifiedBy>l P</cp:lastModifiedBy>
  <cp:revision>6</cp:revision>
  <dcterms:created xsi:type="dcterms:W3CDTF">2022-10-14T23:12:01Z</dcterms:created>
  <dcterms:modified xsi:type="dcterms:W3CDTF">2023-10-29T22:01:38Z</dcterms:modified>
</cp:coreProperties>
</file>