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72" r:id="rId13"/>
    <p:sldId id="273" r:id="rId14"/>
    <p:sldId id="274" r:id="rId15"/>
    <p:sldId id="266" r:id="rId16"/>
    <p:sldId id="267" r:id="rId17"/>
    <p:sldId id="268" r:id="rId18"/>
    <p:sldId id="269" r:id="rId19"/>
    <p:sldId id="270" r:id="rId20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1212" y="2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nces.ed.gov/programs/maped/LocaleLookup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nces.ed.gov/globallocator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rs.gov/charities-non-profits/tax-exempt-organization-search-bulk-data-downloads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504948" y="392341"/>
            <a:ext cx="5246115" cy="533400"/>
          </a:xfrm>
          <a:prstGeom prst="rect">
            <a:avLst/>
          </a:prstGeom>
        </p:spPr>
        <p:txBody>
          <a:bodyPr wrap="square" lIns="0" tIns="26574" rIns="0" bIns="0" rtlCol="0">
            <a:noAutofit/>
          </a:bodyPr>
          <a:lstStyle/>
          <a:p>
            <a:pPr marL="12700">
              <a:lnSpc>
                <a:spcPts val="4185"/>
              </a:lnSpc>
            </a:pPr>
            <a:r>
              <a:rPr sz="3400" spc="83" dirty="0">
                <a:solidFill>
                  <a:srgbClr val="FDFDFD"/>
                </a:solidFill>
                <a:latin typeface="Arial"/>
                <a:cs typeface="Arial"/>
              </a:rPr>
              <a:t>of Commissione</a:t>
            </a:r>
            <a:r>
              <a:rPr sz="3400" spc="83" dirty="0">
                <a:solidFill>
                  <a:srgbClr val="D4DBEB"/>
                </a:solidFill>
                <a:latin typeface="Arial"/>
                <a:cs typeface="Arial"/>
              </a:rPr>
              <a:t>r</a:t>
            </a:r>
            <a:r>
              <a:rPr sz="4000" spc="189" dirty="0">
                <a:solidFill>
                  <a:srgbClr val="BFCAE1"/>
                </a:solidFill>
                <a:latin typeface="Times New Roman"/>
                <a:cs typeface="Times New Roman"/>
              </a:rPr>
              <a:t>S</a:t>
            </a:r>
            <a:r>
              <a:rPr sz="4000" spc="189" dirty="0">
                <a:solidFill>
                  <a:srgbClr val="FDFDFD"/>
                </a:solidFill>
                <a:latin typeface="Times New Roman"/>
                <a:cs typeface="Times New Roman"/>
              </a:rPr>
              <a:t>cience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2076" y="451222"/>
            <a:ext cx="1572269" cy="457200"/>
          </a:xfrm>
          <a:prstGeom prst="rect">
            <a:avLst/>
          </a:prstGeom>
        </p:spPr>
        <p:txBody>
          <a:bodyPr wrap="square" lIns="0" tIns="22701" rIns="0" bIns="0" rtlCol="0">
            <a:noAutofit/>
          </a:bodyPr>
          <a:lstStyle/>
          <a:p>
            <a:pPr marL="12700">
              <a:lnSpc>
                <a:spcPts val="3575"/>
              </a:lnSpc>
            </a:pPr>
            <a:r>
              <a:rPr sz="3400" spc="20" dirty="0">
                <a:solidFill>
                  <a:srgbClr val="FDFDFD"/>
                </a:solidFill>
                <a:latin typeface="Arial"/>
                <a:cs typeface="Arial"/>
              </a:rPr>
              <a:t>College</a:t>
            </a:r>
            <a:endParaRPr sz="3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75323" y="799873"/>
            <a:ext cx="266509" cy="342900"/>
          </a:xfrm>
          <a:prstGeom prst="rect">
            <a:avLst/>
          </a:prstGeom>
        </p:spPr>
        <p:txBody>
          <a:bodyPr wrap="square" lIns="0" tIns="16859" rIns="0" bIns="0" rtlCol="0">
            <a:noAutofit/>
          </a:bodyPr>
          <a:lstStyle/>
          <a:p>
            <a:pPr marL="12700">
              <a:lnSpc>
                <a:spcPts val="2655"/>
              </a:lnSpc>
            </a:pPr>
            <a:r>
              <a:rPr sz="2500" spc="-357" dirty="0">
                <a:solidFill>
                  <a:srgbClr val="6985BA"/>
                </a:solidFill>
                <a:latin typeface="Arial"/>
                <a:cs typeface="Arial"/>
              </a:rPr>
              <a:t>.</a:t>
            </a:r>
            <a:r>
              <a:rPr sz="1900" spc="-296" dirty="0">
                <a:solidFill>
                  <a:srgbClr val="6985BA"/>
                </a:solidFill>
                <a:latin typeface="Times New Roman"/>
                <a:cs typeface="Times New Roman"/>
              </a:rPr>
              <a:t>,.,_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22395" y="2313847"/>
            <a:ext cx="1617903" cy="723900"/>
          </a:xfrm>
          <a:prstGeom prst="rect">
            <a:avLst/>
          </a:prstGeom>
        </p:spPr>
        <p:txBody>
          <a:bodyPr wrap="square" lIns="0" tIns="36195" rIns="0" bIns="0" rtlCol="0">
            <a:noAutofit/>
          </a:bodyPr>
          <a:lstStyle/>
          <a:p>
            <a:pPr marL="12700">
              <a:lnSpc>
                <a:spcPts val="5700"/>
              </a:lnSpc>
            </a:pPr>
            <a:r>
              <a:rPr sz="5500" b="1" spc="-168" dirty="0">
                <a:latin typeface="Arial"/>
                <a:cs typeface="Arial"/>
              </a:rPr>
              <a:t>MCS</a:t>
            </a:r>
            <a:endParaRPr sz="5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56707" y="2313847"/>
            <a:ext cx="1337617" cy="723900"/>
          </a:xfrm>
          <a:prstGeom prst="rect">
            <a:avLst/>
          </a:prstGeom>
        </p:spPr>
        <p:txBody>
          <a:bodyPr wrap="square" lIns="0" tIns="36195" rIns="0" bIns="0" rtlCol="0">
            <a:noAutofit/>
          </a:bodyPr>
          <a:lstStyle/>
          <a:p>
            <a:pPr marL="12700">
              <a:lnSpc>
                <a:spcPts val="5700"/>
              </a:lnSpc>
            </a:pPr>
            <a:r>
              <a:rPr sz="5500" b="1" spc="109" dirty="0">
                <a:latin typeface="Arial"/>
                <a:cs typeface="Arial"/>
              </a:rPr>
              <a:t>315</a:t>
            </a:r>
            <a:endParaRPr sz="5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0259" y="4124359"/>
            <a:ext cx="3068045" cy="723900"/>
          </a:xfrm>
          <a:prstGeom prst="rect">
            <a:avLst/>
          </a:prstGeom>
        </p:spPr>
        <p:txBody>
          <a:bodyPr wrap="square" lIns="0" tIns="36195" rIns="0" bIns="0" rtlCol="0">
            <a:noAutofit/>
          </a:bodyPr>
          <a:lstStyle/>
          <a:p>
            <a:pPr marL="12700">
              <a:lnSpc>
                <a:spcPts val="5700"/>
              </a:lnSpc>
            </a:pPr>
            <a:r>
              <a:rPr sz="5500" b="1" spc="24" dirty="0">
                <a:latin typeface="Arial"/>
                <a:cs typeface="Arial"/>
              </a:rPr>
              <a:t>Effective</a:t>
            </a:r>
            <a:endParaRPr sz="5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28947" y="4124359"/>
            <a:ext cx="1544033" cy="723900"/>
          </a:xfrm>
          <a:prstGeom prst="rect">
            <a:avLst/>
          </a:prstGeom>
        </p:spPr>
        <p:txBody>
          <a:bodyPr wrap="square" lIns="0" tIns="36195" rIns="0" bIns="0" rtlCol="0">
            <a:noAutofit/>
          </a:bodyPr>
          <a:lstStyle/>
          <a:p>
            <a:pPr marL="12700">
              <a:lnSpc>
                <a:spcPts val="5700"/>
              </a:lnSpc>
            </a:pPr>
            <a:r>
              <a:rPr sz="5500" b="1" spc="112" dirty="0">
                <a:latin typeface="Arial"/>
                <a:cs typeface="Arial"/>
              </a:rPr>
              <a:t>Unit</a:t>
            </a:r>
            <a:endParaRPr sz="55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80963" y="4124359"/>
            <a:ext cx="2566797" cy="723900"/>
          </a:xfrm>
          <a:prstGeom prst="rect">
            <a:avLst/>
          </a:prstGeom>
        </p:spPr>
        <p:txBody>
          <a:bodyPr wrap="square" lIns="0" tIns="36195" rIns="0" bIns="0" rtlCol="0">
            <a:noAutofit/>
          </a:bodyPr>
          <a:lstStyle/>
          <a:p>
            <a:pPr marL="12700">
              <a:lnSpc>
                <a:spcPts val="5700"/>
              </a:lnSpc>
            </a:pPr>
            <a:r>
              <a:rPr sz="5500" b="1" spc="-52" dirty="0">
                <a:latin typeface="Arial"/>
                <a:cs typeface="Arial"/>
              </a:rPr>
              <a:t>Service</a:t>
            </a:r>
            <a:endParaRPr sz="5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93683" y="4124359"/>
            <a:ext cx="702595" cy="723900"/>
          </a:xfrm>
          <a:prstGeom prst="rect">
            <a:avLst/>
          </a:prstGeom>
        </p:spPr>
        <p:txBody>
          <a:bodyPr wrap="square" lIns="0" tIns="36195" rIns="0" bIns="0" rtlCol="0">
            <a:noAutofit/>
          </a:bodyPr>
          <a:lstStyle/>
          <a:p>
            <a:pPr marL="12700">
              <a:lnSpc>
                <a:spcPts val="5700"/>
              </a:lnSpc>
            </a:pPr>
            <a:r>
              <a:rPr sz="5500" b="1" spc="9" dirty="0">
                <a:latin typeface="Arial"/>
                <a:cs typeface="Arial"/>
              </a:rPr>
              <a:t>I</a:t>
            </a:r>
            <a:r>
              <a:rPr sz="5500" b="1" spc="0" dirty="0">
                <a:latin typeface="Arial"/>
                <a:cs typeface="Arial"/>
              </a:rPr>
              <a:t>n</a:t>
            </a:r>
            <a:endParaRPr sz="5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17979" y="5029615"/>
            <a:ext cx="1863826" cy="723900"/>
          </a:xfrm>
          <a:prstGeom prst="rect">
            <a:avLst/>
          </a:prstGeom>
        </p:spPr>
        <p:txBody>
          <a:bodyPr wrap="square" lIns="0" tIns="36195" rIns="0" bIns="0" rtlCol="0">
            <a:noAutofit/>
          </a:bodyPr>
          <a:lstStyle/>
          <a:p>
            <a:pPr marL="12700">
              <a:lnSpc>
                <a:spcPts val="5700"/>
              </a:lnSpc>
            </a:pPr>
            <a:r>
              <a:rPr sz="5500" b="1" spc="-79" dirty="0">
                <a:latin typeface="Arial"/>
                <a:cs typeface="Arial"/>
              </a:rPr>
              <a:t>Rural</a:t>
            </a:r>
            <a:endParaRPr sz="55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20515" y="5029615"/>
            <a:ext cx="4681176" cy="723900"/>
          </a:xfrm>
          <a:prstGeom prst="rect">
            <a:avLst/>
          </a:prstGeom>
        </p:spPr>
        <p:txBody>
          <a:bodyPr wrap="square" lIns="0" tIns="36195" rIns="0" bIns="0" rtlCol="0">
            <a:noAutofit/>
          </a:bodyPr>
          <a:lstStyle/>
          <a:p>
            <a:pPr marL="12700">
              <a:lnSpc>
                <a:spcPts val="5700"/>
              </a:lnSpc>
            </a:pPr>
            <a:r>
              <a:rPr sz="5500" b="1" spc="92" dirty="0">
                <a:latin typeface="Arial"/>
                <a:cs typeface="Arial"/>
              </a:rPr>
              <a:t>Communities</a:t>
            </a:r>
            <a:endParaRPr sz="55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543547" y="7151937"/>
            <a:ext cx="2415245" cy="241300"/>
          </a:xfrm>
          <a:prstGeom prst="rect">
            <a:avLst/>
          </a:prstGeom>
        </p:spPr>
        <p:txBody>
          <a:bodyPr wrap="square" lIns="0" tIns="11684" rIns="0" bIns="0" rtlCol="0">
            <a:noAutofit/>
          </a:bodyPr>
          <a:lstStyle/>
          <a:p>
            <a:pPr marL="12700">
              <a:lnSpc>
                <a:spcPts val="1839"/>
              </a:lnSpc>
            </a:pPr>
            <a:r>
              <a:rPr sz="1700" spc="53" dirty="0">
                <a:solidFill>
                  <a:srgbClr val="A5A5A5"/>
                </a:solidFill>
                <a:latin typeface="Arial"/>
                <a:cs typeface="Arial"/>
              </a:rPr>
              <a:t>Revision date </a:t>
            </a:r>
            <a:r>
              <a:rPr lang="en-US" sz="1700" spc="53" dirty="0">
                <a:solidFill>
                  <a:srgbClr val="A5A5A5"/>
                </a:solidFill>
                <a:latin typeface="Arial"/>
                <a:cs typeface="Arial"/>
              </a:rPr>
              <a:t>10</a:t>
            </a:r>
            <a:r>
              <a:rPr sz="1700" spc="53" dirty="0">
                <a:solidFill>
                  <a:srgbClr val="A5A5A5"/>
                </a:solidFill>
                <a:latin typeface="Arial"/>
                <a:cs typeface="Arial"/>
              </a:rPr>
              <a:t>/</a:t>
            </a:r>
            <a:r>
              <a:rPr lang="en-US" sz="1700" spc="53" dirty="0">
                <a:solidFill>
                  <a:srgbClr val="A5A5A5"/>
                </a:solidFill>
                <a:latin typeface="Arial"/>
                <a:cs typeface="Arial"/>
              </a:rPr>
              <a:t>29</a:t>
            </a:r>
            <a:r>
              <a:rPr sz="1700" spc="53" dirty="0">
                <a:solidFill>
                  <a:srgbClr val="A5A5A5"/>
                </a:solidFill>
                <a:latin typeface="Arial"/>
                <a:cs typeface="Arial"/>
              </a:rPr>
              <a:t>/202</a:t>
            </a:r>
            <a:r>
              <a:rPr lang="en-US" sz="1700" spc="53" dirty="0">
                <a:solidFill>
                  <a:srgbClr val="A5A5A5"/>
                </a:solidFill>
                <a:latin typeface="Arial"/>
                <a:cs typeface="Arial"/>
              </a:rPr>
              <a:t>3</a:t>
            </a:r>
            <a:endParaRPr sz="17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696971" y="426047"/>
            <a:ext cx="4145368" cy="495300"/>
          </a:xfrm>
          <a:prstGeom prst="rect">
            <a:avLst/>
          </a:prstGeom>
        </p:spPr>
        <p:txBody>
          <a:bodyPr wrap="square" lIns="0" tIns="24638" rIns="0" bIns="0" rtlCol="0">
            <a:noAutofit/>
          </a:bodyPr>
          <a:lstStyle/>
          <a:p>
            <a:pPr marL="12700">
              <a:lnSpc>
                <a:spcPts val="3879"/>
              </a:lnSpc>
            </a:pPr>
            <a:r>
              <a:rPr sz="3400" b="1" spc="-38" dirty="0">
                <a:solidFill>
                  <a:srgbClr val="FDFDFD"/>
                </a:solidFill>
                <a:latin typeface="Arial"/>
                <a:cs typeface="Arial"/>
              </a:rPr>
              <a:t>Learning </a:t>
            </a:r>
            <a:r>
              <a:rPr sz="3700" b="1" spc="32" dirty="0">
                <a:solidFill>
                  <a:srgbClr val="FDFDFD"/>
                </a:solidFill>
                <a:latin typeface="Times New Roman"/>
                <a:cs typeface="Times New Roman"/>
              </a:rPr>
              <a:t>Object</a:t>
            </a:r>
            <a:r>
              <a:rPr sz="3700" b="1" spc="32" dirty="0">
                <a:solidFill>
                  <a:srgbClr val="CFD8E8"/>
                </a:solidFill>
                <a:latin typeface="Times New Roman"/>
                <a:cs typeface="Times New Roman"/>
              </a:rPr>
              <a:t>iv</a:t>
            </a:r>
            <a:r>
              <a:rPr sz="3700" b="1" spc="32" dirty="0">
                <a:solidFill>
                  <a:srgbClr val="FDFDFD"/>
                </a:solidFill>
                <a:latin typeface="Times New Roman"/>
                <a:cs typeface="Times New Roman"/>
              </a:rPr>
              <a:t>es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1116" y="454270"/>
            <a:ext cx="1828500" cy="457200"/>
          </a:xfrm>
          <a:prstGeom prst="rect">
            <a:avLst/>
          </a:prstGeom>
        </p:spPr>
        <p:txBody>
          <a:bodyPr wrap="square" lIns="0" tIns="22701" rIns="0" bIns="0" rtlCol="0">
            <a:noAutofit/>
          </a:bodyPr>
          <a:lstStyle/>
          <a:p>
            <a:pPr marL="12700">
              <a:lnSpc>
                <a:spcPts val="3575"/>
              </a:lnSpc>
            </a:pPr>
            <a:r>
              <a:rPr sz="3400" b="1" spc="12" dirty="0">
                <a:solidFill>
                  <a:srgbClr val="FDFDFD"/>
                </a:solidFill>
                <a:latin typeface="Arial"/>
                <a:cs typeface="Arial"/>
              </a:rPr>
              <a:t>Course /</a:t>
            </a:r>
            <a:endParaRPr sz="3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75323" y="799873"/>
            <a:ext cx="266509" cy="342900"/>
          </a:xfrm>
          <a:prstGeom prst="rect">
            <a:avLst/>
          </a:prstGeom>
        </p:spPr>
        <p:txBody>
          <a:bodyPr wrap="square" lIns="0" tIns="16859" rIns="0" bIns="0" rtlCol="0">
            <a:noAutofit/>
          </a:bodyPr>
          <a:lstStyle/>
          <a:p>
            <a:pPr marL="12700">
              <a:lnSpc>
                <a:spcPts val="2655"/>
              </a:lnSpc>
            </a:pPr>
            <a:r>
              <a:rPr sz="2500" spc="-357" dirty="0">
                <a:solidFill>
                  <a:srgbClr val="6985BA"/>
                </a:solidFill>
                <a:latin typeface="Arial"/>
                <a:cs typeface="Arial"/>
              </a:rPr>
              <a:t>.</a:t>
            </a:r>
            <a:r>
              <a:rPr sz="1900" spc="-296" dirty="0">
                <a:solidFill>
                  <a:srgbClr val="6985BA"/>
                </a:solidFill>
                <a:latin typeface="Times New Roman"/>
                <a:cs typeface="Times New Roman"/>
              </a:rPr>
              <a:t>,.,_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5875" y="1941333"/>
            <a:ext cx="7846961" cy="393700"/>
          </a:xfrm>
          <a:prstGeom prst="rect">
            <a:avLst/>
          </a:prstGeom>
        </p:spPr>
        <p:txBody>
          <a:bodyPr wrap="square" lIns="0" tIns="19462" rIns="0" bIns="0" rtlCol="0">
            <a:noAutofit/>
          </a:bodyPr>
          <a:lstStyle/>
          <a:p>
            <a:pPr marL="12700">
              <a:lnSpc>
                <a:spcPts val="3065"/>
              </a:lnSpc>
            </a:pPr>
            <a:r>
              <a:rPr sz="2900" b="1" spc="75" dirty="0">
                <a:latin typeface="Arial"/>
                <a:cs typeface="Arial"/>
              </a:rPr>
              <a:t>At the end of this training a commissioner</a:t>
            </a:r>
            <a:endParaRPr sz="2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8924" y="2425965"/>
            <a:ext cx="706832" cy="393700"/>
          </a:xfrm>
          <a:prstGeom prst="rect">
            <a:avLst/>
          </a:prstGeom>
        </p:spPr>
        <p:txBody>
          <a:bodyPr wrap="square" lIns="0" tIns="19462" rIns="0" bIns="0" rtlCol="0">
            <a:noAutofit/>
          </a:bodyPr>
          <a:lstStyle/>
          <a:p>
            <a:pPr marL="12700">
              <a:lnSpc>
                <a:spcPts val="3065"/>
              </a:lnSpc>
            </a:pPr>
            <a:r>
              <a:rPr sz="2900" b="1" spc="67" dirty="0">
                <a:latin typeface="Arial"/>
                <a:cs typeface="Arial"/>
              </a:rPr>
              <a:t>will</a:t>
            </a:r>
            <a:endParaRPr sz="2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72260" y="2425965"/>
            <a:ext cx="2005666" cy="393700"/>
          </a:xfrm>
          <a:prstGeom prst="rect">
            <a:avLst/>
          </a:prstGeom>
        </p:spPr>
        <p:txBody>
          <a:bodyPr wrap="square" lIns="0" tIns="19462" rIns="0" bIns="0" rtlCol="0">
            <a:noAutofit/>
          </a:bodyPr>
          <a:lstStyle/>
          <a:p>
            <a:pPr marL="12700">
              <a:lnSpc>
                <a:spcPts val="3065"/>
              </a:lnSpc>
            </a:pPr>
            <a:r>
              <a:rPr sz="2900" b="1" spc="61" dirty="0">
                <a:latin typeface="Arial"/>
                <a:cs typeface="Arial"/>
              </a:rPr>
              <a:t>be able to:</a:t>
            </a:r>
            <a:endParaRPr sz="29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1115" y="3424201"/>
            <a:ext cx="169703" cy="342900"/>
          </a:xfrm>
          <a:prstGeom prst="rect">
            <a:avLst/>
          </a:prstGeom>
        </p:spPr>
        <p:txBody>
          <a:bodyPr wrap="square" lIns="0" tIns="16859" rIns="0" bIns="0" rtlCol="0">
            <a:noAutofit/>
          </a:bodyPr>
          <a:lstStyle/>
          <a:p>
            <a:pPr marL="12700">
              <a:lnSpc>
                <a:spcPts val="2655"/>
              </a:lnSpc>
            </a:pPr>
            <a:r>
              <a:rPr sz="2500" b="1" dirty="0">
                <a:latin typeface="Arial"/>
                <a:cs typeface="Arial"/>
              </a:rPr>
              <a:t>•</a:t>
            </a:r>
            <a:endParaRPr sz="2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8318" y="4511250"/>
            <a:ext cx="169703" cy="342900"/>
          </a:xfrm>
          <a:prstGeom prst="rect">
            <a:avLst/>
          </a:prstGeom>
        </p:spPr>
        <p:txBody>
          <a:bodyPr wrap="square" lIns="0" tIns="16859" rIns="0" bIns="0" rtlCol="0">
            <a:noAutofit/>
          </a:bodyPr>
          <a:lstStyle/>
          <a:p>
            <a:pPr marL="12700">
              <a:lnSpc>
                <a:spcPts val="2655"/>
              </a:lnSpc>
            </a:pPr>
            <a:r>
              <a:rPr sz="2500" b="1" dirty="0">
                <a:latin typeface="Arial"/>
                <a:cs typeface="Arial"/>
              </a:rPr>
              <a:t>•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1115" y="5598300"/>
            <a:ext cx="169703" cy="342900"/>
          </a:xfrm>
          <a:prstGeom prst="rect">
            <a:avLst/>
          </a:prstGeom>
        </p:spPr>
        <p:txBody>
          <a:bodyPr wrap="square" lIns="0" tIns="16859" rIns="0" bIns="0" rtlCol="0">
            <a:noAutofit/>
          </a:bodyPr>
          <a:lstStyle/>
          <a:p>
            <a:pPr marL="12700">
              <a:lnSpc>
                <a:spcPts val="2655"/>
              </a:lnSpc>
            </a:pPr>
            <a:r>
              <a:rPr sz="2500" b="1" dirty="0">
                <a:latin typeface="Arial"/>
                <a:cs typeface="Arial"/>
              </a:rPr>
              <a:t>•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01116" y="6377713"/>
            <a:ext cx="169703" cy="342900"/>
          </a:xfrm>
          <a:prstGeom prst="rect">
            <a:avLst/>
          </a:prstGeom>
        </p:spPr>
        <p:txBody>
          <a:bodyPr wrap="square" lIns="0" tIns="16859" rIns="0" bIns="0" rtlCol="0">
            <a:noAutofit/>
          </a:bodyPr>
          <a:lstStyle/>
          <a:p>
            <a:pPr marL="12700">
              <a:lnSpc>
                <a:spcPts val="2655"/>
              </a:lnSpc>
            </a:pPr>
            <a:r>
              <a:rPr sz="2500" b="1" dirty="0">
                <a:latin typeface="Arial"/>
                <a:cs typeface="Arial"/>
              </a:rPr>
              <a:t>•</a:t>
            </a:r>
            <a:endParaRPr sz="2500">
              <a:latin typeface="Arial"/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46A0BE-05C3-8CA1-25E6-AD7501673449}"/>
              </a:ext>
            </a:extLst>
          </p:cNvPr>
          <p:cNvSpPr txBox="1"/>
          <p:nvPr/>
        </p:nvSpPr>
        <p:spPr>
          <a:xfrm>
            <a:off x="998722" y="3364896"/>
            <a:ext cx="880028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Understand </a:t>
            </a:r>
            <a:r>
              <a:rPr lang="en-US" sz="2400" dirty="0"/>
              <a:t>the opportunities and challenges of working with rural units.</a:t>
            </a:r>
          </a:p>
          <a:p>
            <a:endParaRPr lang="en-US" sz="2400" dirty="0"/>
          </a:p>
          <a:p>
            <a:r>
              <a:rPr lang="en-US" sz="2400" b="1" dirty="0"/>
              <a:t>Learn</a:t>
            </a:r>
            <a:r>
              <a:rPr lang="en-US" sz="2400" dirty="0"/>
              <a:t> methods for recruiting leaders and Scouts in rural and distant communities.</a:t>
            </a:r>
          </a:p>
          <a:p>
            <a:endParaRPr lang="en-US" sz="2400" dirty="0"/>
          </a:p>
          <a:p>
            <a:r>
              <a:rPr lang="en-US" sz="2400" b="1" dirty="0"/>
              <a:t>Receive</a:t>
            </a:r>
            <a:r>
              <a:rPr lang="en-US" sz="2400" dirty="0"/>
              <a:t> and </a:t>
            </a:r>
            <a:r>
              <a:rPr lang="en-US" sz="2400" b="1" dirty="0"/>
              <a:t>share</a:t>
            </a:r>
            <a:r>
              <a:rPr lang="en-US" sz="2400" dirty="0"/>
              <a:t> methods to reduce the cost of Scouting.</a:t>
            </a:r>
          </a:p>
          <a:p>
            <a:endParaRPr lang="en-US" sz="2400" dirty="0"/>
          </a:p>
          <a:p>
            <a:r>
              <a:rPr lang="en-US" sz="2400" b="1" dirty="0"/>
              <a:t>Capture</a:t>
            </a:r>
            <a:r>
              <a:rPr lang="en-US" sz="2400" dirty="0"/>
              <a:t> methods for providing Scouting in small units.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01444" y="447781"/>
            <a:ext cx="6300149" cy="495300"/>
          </a:xfrm>
          <a:prstGeom prst="rect">
            <a:avLst/>
          </a:prstGeom>
        </p:spPr>
        <p:txBody>
          <a:bodyPr wrap="square" lIns="0" tIns="24638" rIns="0" bIns="0" rtlCol="0">
            <a:noAutofit/>
          </a:bodyPr>
          <a:lstStyle/>
          <a:p>
            <a:pPr marL="12700">
              <a:lnSpc>
                <a:spcPts val="3879"/>
              </a:lnSpc>
            </a:pPr>
            <a:r>
              <a:rPr sz="3200" b="1" spc="191" dirty="0">
                <a:solidFill>
                  <a:srgbClr val="FDFDFD"/>
                </a:solidFill>
                <a:latin typeface="Arial"/>
                <a:cs typeface="Arial"/>
              </a:rPr>
              <a:t>Communities - </a:t>
            </a:r>
            <a:r>
              <a:rPr sz="3700" b="1" spc="191" dirty="0">
                <a:solidFill>
                  <a:srgbClr val="FDFDFD"/>
                </a:solidFill>
                <a:latin typeface="Arial"/>
                <a:cs typeface="Arial"/>
              </a:rPr>
              <a:t>th</a:t>
            </a:r>
            <a:r>
              <a:rPr sz="3700" b="1" spc="191" dirty="0">
                <a:solidFill>
                  <a:srgbClr val="CAD4E6"/>
                </a:solidFill>
                <a:latin typeface="Arial"/>
                <a:cs typeface="Arial"/>
              </a:rPr>
              <a:t>e</a:t>
            </a:r>
            <a:r>
              <a:rPr sz="3300" b="1" spc="191" dirty="0">
                <a:solidFill>
                  <a:srgbClr val="E8E9E6"/>
                </a:solidFill>
                <a:latin typeface="Arial"/>
                <a:cs typeface="Arial"/>
              </a:rPr>
              <a:t>H</a:t>
            </a:r>
            <a:r>
              <a:rPr sz="3300" b="1" spc="191" dirty="0">
                <a:solidFill>
                  <a:srgbClr val="FDFDFD"/>
                </a:solidFill>
                <a:latin typeface="Arial"/>
                <a:cs typeface="Arial"/>
              </a:rPr>
              <a:t>eartland</a:t>
            </a:r>
            <a:endParaRPr sz="3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0532" y="499236"/>
            <a:ext cx="1122753" cy="431800"/>
          </a:xfrm>
          <a:prstGeom prst="rect">
            <a:avLst/>
          </a:prstGeom>
        </p:spPr>
        <p:txBody>
          <a:bodyPr wrap="square" lIns="0" tIns="21399" rIns="0" bIns="0" rtlCol="0">
            <a:noAutofit/>
          </a:bodyPr>
          <a:lstStyle/>
          <a:p>
            <a:pPr marL="12700">
              <a:lnSpc>
                <a:spcPts val="3370"/>
              </a:lnSpc>
            </a:pPr>
            <a:r>
              <a:rPr sz="3200" b="1" spc="75" dirty="0">
                <a:solidFill>
                  <a:srgbClr val="FDFDFD"/>
                </a:solidFill>
                <a:latin typeface="Arial"/>
                <a:cs typeface="Arial"/>
              </a:rPr>
              <a:t>R</a:t>
            </a:r>
            <a:r>
              <a:rPr sz="3200" b="1" spc="69" dirty="0">
                <a:solidFill>
                  <a:srgbClr val="FDFDFD"/>
                </a:solidFill>
                <a:latin typeface="Arial"/>
                <a:cs typeface="Arial"/>
              </a:rPr>
              <a:t>u</a:t>
            </a:r>
            <a:r>
              <a:rPr sz="3200" b="1" spc="44" dirty="0">
                <a:solidFill>
                  <a:srgbClr val="FDFDFD"/>
                </a:solidFill>
                <a:latin typeface="Arial"/>
                <a:cs typeface="Arial"/>
              </a:rPr>
              <a:t>r</a:t>
            </a:r>
            <a:r>
              <a:rPr sz="3200" b="1" spc="69" dirty="0">
                <a:solidFill>
                  <a:srgbClr val="FDFDFD"/>
                </a:solidFill>
                <a:latin typeface="Arial"/>
                <a:cs typeface="Arial"/>
              </a:rPr>
              <a:t>a</a:t>
            </a:r>
            <a:r>
              <a:rPr sz="3200" b="1" spc="0" dirty="0">
                <a:solidFill>
                  <a:srgbClr val="FDFDFD"/>
                </a:solidFill>
                <a:latin typeface="Arial"/>
                <a:cs typeface="Arial"/>
              </a:rPr>
              <a:t>l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75323" y="799873"/>
            <a:ext cx="266509" cy="342900"/>
          </a:xfrm>
          <a:prstGeom prst="rect">
            <a:avLst/>
          </a:prstGeom>
        </p:spPr>
        <p:txBody>
          <a:bodyPr wrap="square" lIns="0" tIns="16859" rIns="0" bIns="0" rtlCol="0">
            <a:noAutofit/>
          </a:bodyPr>
          <a:lstStyle/>
          <a:p>
            <a:pPr marL="12700">
              <a:lnSpc>
                <a:spcPts val="2655"/>
              </a:lnSpc>
            </a:pPr>
            <a:r>
              <a:rPr sz="2500" spc="-357" dirty="0">
                <a:solidFill>
                  <a:srgbClr val="6985BA"/>
                </a:solidFill>
                <a:latin typeface="Arial"/>
                <a:cs typeface="Arial"/>
              </a:rPr>
              <a:t>.</a:t>
            </a:r>
            <a:r>
              <a:rPr sz="1900" spc="-296" dirty="0">
                <a:solidFill>
                  <a:srgbClr val="6985BA"/>
                </a:solidFill>
                <a:latin typeface="Times New Roman"/>
                <a:cs typeface="Times New Roman"/>
              </a:rPr>
              <a:t>,.,_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14691" y="2357753"/>
            <a:ext cx="702913" cy="215900"/>
          </a:xfrm>
          <a:prstGeom prst="rect">
            <a:avLst/>
          </a:prstGeom>
        </p:spPr>
        <p:txBody>
          <a:bodyPr wrap="square" lIns="0" tIns="10350" rIns="0" bIns="0" rtlCol="0">
            <a:noAutofit/>
          </a:bodyPr>
          <a:lstStyle/>
          <a:p>
            <a:pPr marL="12700">
              <a:lnSpc>
                <a:spcPts val="1630"/>
              </a:lnSpc>
            </a:pPr>
            <a:r>
              <a:rPr sz="1500" spc="126" dirty="0">
                <a:solidFill>
                  <a:srgbClr val="FDFDFD"/>
                </a:solidFill>
                <a:latin typeface="Times New Roman"/>
                <a:cs typeface="Times New Roman"/>
              </a:rPr>
              <a:t>e,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43875" y="3062700"/>
            <a:ext cx="838435" cy="127000"/>
          </a:xfrm>
          <a:prstGeom prst="rect">
            <a:avLst/>
          </a:prstGeom>
        </p:spPr>
        <p:txBody>
          <a:bodyPr wrap="square" lIns="0" tIns="5842" rIns="0" bIns="0" rtlCol="0">
            <a:noAutofit/>
          </a:bodyPr>
          <a:lstStyle/>
          <a:p>
            <a:pPr marL="12700">
              <a:lnSpc>
                <a:spcPts val="919"/>
              </a:lnSpc>
            </a:pPr>
            <a:r>
              <a:rPr sz="800" spc="1225" dirty="0">
                <a:solidFill>
                  <a:srgbClr val="9CA1A3"/>
                </a:solidFill>
                <a:latin typeface="Arial"/>
                <a:cs typeface="Arial"/>
              </a:rPr>
              <a:t>a.a-</a:t>
            </a:r>
            <a:endParaRPr sz="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05659" y="6715852"/>
            <a:ext cx="53017" cy="114300"/>
          </a:xfrm>
          <a:prstGeom prst="rect">
            <a:avLst/>
          </a:prstGeom>
        </p:spPr>
        <p:txBody>
          <a:bodyPr wrap="square" lIns="0" tIns="127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700" spc="-81" dirty="0">
                <a:solidFill>
                  <a:srgbClr val="BC7444"/>
                </a:solidFill>
                <a:latin typeface="Times New Roman"/>
                <a:cs typeface="Times New Roman"/>
              </a:rPr>
              <a:t>l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288539" y="6746510"/>
            <a:ext cx="66801" cy="76200"/>
          </a:xfrm>
          <a:prstGeom prst="rect">
            <a:avLst/>
          </a:prstGeom>
        </p:spPr>
        <p:txBody>
          <a:bodyPr wrap="square" lIns="0" tIns="5715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400" spc="125" dirty="0">
                <a:solidFill>
                  <a:srgbClr val="BC7444"/>
                </a:solidFill>
                <a:latin typeface="Times New Roman"/>
                <a:cs typeface="Times New Roman"/>
              </a:rPr>
              <a:t>p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9A79B7-273B-D9AB-6F88-26F3AADF527E}"/>
              </a:ext>
            </a:extLst>
          </p:cNvPr>
          <p:cNvSpPr txBox="1"/>
          <p:nvPr/>
        </p:nvSpPr>
        <p:spPr>
          <a:xfrm>
            <a:off x="1371600" y="2266370"/>
            <a:ext cx="7315200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/>
              <a:t>"...what suits one particular troop or one kind of boy, in one kind of place, will not suite another within a mile of it, much less those scattered over the world and existing under totally different conditions." </a:t>
            </a:r>
            <a:r>
              <a:rPr lang="en-US" sz="1400" dirty="0"/>
              <a:t>- Lord Baden-Powell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-25400"/>
            <a:ext cx="100584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88924" y="434835"/>
            <a:ext cx="379230" cy="469900"/>
          </a:xfrm>
          <a:prstGeom prst="rect">
            <a:avLst/>
          </a:prstGeom>
        </p:spPr>
        <p:txBody>
          <a:bodyPr wrap="square" lIns="0" tIns="23368" rIns="0" bIns="0" rtlCol="0">
            <a:noAutofit/>
          </a:bodyPr>
          <a:lstStyle/>
          <a:p>
            <a:pPr marL="12700">
              <a:lnSpc>
                <a:spcPts val="3679"/>
              </a:lnSpc>
            </a:pPr>
            <a:r>
              <a:rPr sz="3500" dirty="0">
                <a:solidFill>
                  <a:srgbClr val="FDFDFD"/>
                </a:solidFill>
                <a:latin typeface="Arial"/>
                <a:cs typeface="Arial"/>
              </a:rPr>
              <a:t>A</a:t>
            </a:r>
            <a:endParaRPr sz="3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30883" y="434835"/>
            <a:ext cx="1938449" cy="469900"/>
          </a:xfrm>
          <a:prstGeom prst="rect">
            <a:avLst/>
          </a:prstGeom>
        </p:spPr>
        <p:txBody>
          <a:bodyPr wrap="square" lIns="0" tIns="23368" rIns="0" bIns="0" rtlCol="0">
            <a:noAutofit/>
          </a:bodyPr>
          <a:lstStyle/>
          <a:p>
            <a:pPr marL="12700">
              <a:lnSpc>
                <a:spcPts val="3679"/>
              </a:lnSpc>
            </a:pPr>
            <a:r>
              <a:rPr sz="3500" spc="145" dirty="0">
                <a:solidFill>
                  <a:srgbClr val="FDFDFD"/>
                </a:solidFill>
                <a:latin typeface="Arial"/>
                <a:cs typeface="Arial"/>
              </a:rPr>
              <a:t>Different</a:t>
            </a:r>
            <a:endParaRPr sz="3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12084" y="434835"/>
            <a:ext cx="2072045" cy="469900"/>
          </a:xfrm>
          <a:prstGeom prst="rect">
            <a:avLst/>
          </a:prstGeom>
        </p:spPr>
        <p:txBody>
          <a:bodyPr wrap="square" lIns="0" tIns="23368" rIns="0" bIns="0" rtlCol="0">
            <a:noAutofit/>
          </a:bodyPr>
          <a:lstStyle/>
          <a:p>
            <a:pPr marL="12700">
              <a:lnSpc>
                <a:spcPts val="3679"/>
              </a:lnSpc>
            </a:pPr>
            <a:r>
              <a:rPr sz="3500" spc="76" dirty="0">
                <a:solidFill>
                  <a:srgbClr val="FDFDFD"/>
                </a:solidFill>
                <a:latin typeface="Arial"/>
                <a:cs typeface="Arial"/>
              </a:rPr>
              <a:t>Approach</a:t>
            </a:r>
            <a:endParaRPr sz="3500">
              <a:latin typeface="Arial"/>
              <a:cs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5586E5-2805-8FD0-05BC-7D2B19F08F35}"/>
              </a:ext>
            </a:extLst>
          </p:cNvPr>
          <p:cNvSpPr txBox="1"/>
          <p:nvPr/>
        </p:nvSpPr>
        <p:spPr>
          <a:xfrm>
            <a:off x="762000" y="2743200"/>
            <a:ext cx="789787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Time and commitment to earn trust.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People who live in rural areas are self-sufficient and generous in their community.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These folks are busy, often holding multiple jobs and volunteer positions.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16356" y="431787"/>
            <a:ext cx="1474802" cy="469900"/>
          </a:xfrm>
          <a:prstGeom prst="rect">
            <a:avLst/>
          </a:prstGeom>
        </p:spPr>
        <p:txBody>
          <a:bodyPr wrap="square" lIns="0" tIns="23368" rIns="0" bIns="0" rtlCol="0">
            <a:noAutofit/>
          </a:bodyPr>
          <a:lstStyle/>
          <a:p>
            <a:pPr marL="12700">
              <a:lnSpc>
                <a:spcPts val="3679"/>
              </a:lnSpc>
            </a:pPr>
            <a:r>
              <a:rPr sz="3500" spc="-1" dirty="0">
                <a:solidFill>
                  <a:srgbClr val="FDFDFD"/>
                </a:solidFill>
                <a:latin typeface="Arial"/>
                <a:cs typeface="Arial"/>
              </a:rPr>
              <a:t>People</a:t>
            </a:r>
            <a:endParaRPr sz="35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52548" y="431787"/>
            <a:ext cx="3175762" cy="469900"/>
          </a:xfrm>
          <a:prstGeom prst="rect">
            <a:avLst/>
          </a:prstGeom>
        </p:spPr>
        <p:txBody>
          <a:bodyPr wrap="square" lIns="0" tIns="23368" rIns="0" bIns="0" rtlCol="0">
            <a:noAutofit/>
          </a:bodyPr>
          <a:lstStyle/>
          <a:p>
            <a:pPr marL="12700">
              <a:lnSpc>
                <a:spcPts val="3679"/>
              </a:lnSpc>
            </a:pPr>
            <a:r>
              <a:rPr sz="3500" spc="66" dirty="0">
                <a:solidFill>
                  <a:srgbClr val="FDFDFD"/>
                </a:solidFill>
                <a:latin typeface="Arial"/>
                <a:cs typeface="Arial"/>
              </a:rPr>
              <a:t>Considerations</a:t>
            </a:r>
            <a:endParaRPr sz="3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5332" y="2630935"/>
            <a:ext cx="193313" cy="1040891"/>
          </a:xfrm>
          <a:prstGeom prst="rect">
            <a:avLst/>
          </a:prstGeom>
        </p:spPr>
        <p:txBody>
          <a:bodyPr wrap="square" lIns="0" tIns="20764" rIns="0" bIns="0" rtlCol="0">
            <a:noAutofit/>
          </a:bodyPr>
          <a:lstStyle/>
          <a:p>
            <a:pPr marL="12700">
              <a:lnSpc>
                <a:spcPts val="3270"/>
              </a:lnSpc>
            </a:pPr>
            <a:r>
              <a:rPr sz="3100" spc="-227" dirty="0"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  <a:p>
            <a:pPr marL="12700" marR="0">
              <a:lnSpc>
                <a:spcPct val="95825"/>
              </a:lnSpc>
              <a:spcBef>
                <a:spcPts val="1167"/>
              </a:spcBef>
            </a:pPr>
            <a:r>
              <a:rPr sz="3100" spc="-227" dirty="0"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64996" y="2630935"/>
            <a:ext cx="6082792" cy="419100"/>
          </a:xfrm>
          <a:prstGeom prst="rect">
            <a:avLst/>
          </a:prstGeom>
        </p:spPr>
        <p:txBody>
          <a:bodyPr wrap="square" lIns="0" tIns="20764" rIns="0" bIns="0" rtlCol="0">
            <a:noAutofit/>
          </a:bodyPr>
          <a:lstStyle/>
          <a:p>
            <a:pPr marL="12700">
              <a:lnSpc>
                <a:spcPts val="3270"/>
              </a:lnSpc>
            </a:pPr>
            <a:r>
              <a:rPr sz="3100" spc="67" dirty="0">
                <a:latin typeface="Arial"/>
                <a:cs typeface="Arial"/>
              </a:rPr>
              <a:t>Be aware of Scouter's life events</a:t>
            </a:r>
            <a:endParaRPr sz="3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64996" y="3252727"/>
            <a:ext cx="3881704" cy="419100"/>
          </a:xfrm>
          <a:prstGeom prst="rect">
            <a:avLst/>
          </a:prstGeom>
        </p:spPr>
        <p:txBody>
          <a:bodyPr wrap="square" lIns="0" tIns="20764" rIns="0" bIns="0" rtlCol="0">
            <a:noAutofit/>
          </a:bodyPr>
          <a:lstStyle/>
          <a:p>
            <a:pPr marL="12700">
              <a:lnSpc>
                <a:spcPts val="3270"/>
              </a:lnSpc>
            </a:pPr>
            <a:r>
              <a:rPr sz="3100" spc="38" dirty="0">
                <a:latin typeface="Arial"/>
                <a:cs typeface="Arial"/>
              </a:rPr>
              <a:t>Respect cultures and</a:t>
            </a:r>
            <a:endParaRPr sz="31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315204" y="3252727"/>
            <a:ext cx="1689544" cy="419100"/>
          </a:xfrm>
          <a:prstGeom prst="rect">
            <a:avLst/>
          </a:prstGeom>
        </p:spPr>
        <p:txBody>
          <a:bodyPr wrap="square" lIns="0" tIns="20764" rIns="0" bIns="0" rtlCol="0">
            <a:noAutofit/>
          </a:bodyPr>
          <a:lstStyle/>
          <a:p>
            <a:pPr marL="12700">
              <a:lnSpc>
                <a:spcPts val="3270"/>
              </a:lnSpc>
            </a:pPr>
            <a:r>
              <a:rPr sz="3100" spc="75" dirty="0">
                <a:latin typeface="Arial"/>
                <a:cs typeface="Arial"/>
              </a:rPr>
              <a:t>lifestyles</a:t>
            </a:r>
            <a:endParaRPr sz="3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364484" y="389115"/>
            <a:ext cx="4018089" cy="753657"/>
          </a:xfrm>
          <a:prstGeom prst="rect">
            <a:avLst/>
          </a:prstGeom>
        </p:spPr>
        <p:txBody>
          <a:bodyPr wrap="square" lIns="0" tIns="22256" rIns="0" bIns="0" rtlCol="0">
            <a:noAutofit/>
          </a:bodyPr>
          <a:lstStyle/>
          <a:p>
            <a:pPr marL="12700">
              <a:lnSpc>
                <a:spcPts val="3504"/>
              </a:lnSpc>
            </a:pPr>
            <a:r>
              <a:rPr sz="3400" spc="83" dirty="0">
                <a:solidFill>
                  <a:srgbClr val="FDFDFD"/>
                </a:solidFill>
                <a:latin typeface="Arial"/>
                <a:cs typeface="Arial"/>
              </a:rPr>
              <a:t>Rural </a:t>
            </a:r>
            <a:r>
              <a:rPr sz="3500" spc="83" dirty="0">
                <a:solidFill>
                  <a:srgbClr val="FDFDFD"/>
                </a:solidFill>
                <a:latin typeface="Arial"/>
                <a:cs typeface="Arial"/>
              </a:rPr>
              <a:t>Comm</a:t>
            </a:r>
            <a:r>
              <a:rPr sz="3500" spc="83" dirty="0">
                <a:solidFill>
                  <a:srgbClr val="CFD8E8"/>
                </a:solidFill>
                <a:latin typeface="Arial"/>
                <a:cs typeface="Arial"/>
              </a:rPr>
              <a:t>un</a:t>
            </a:r>
            <a:r>
              <a:rPr sz="3500" spc="83" dirty="0">
                <a:solidFill>
                  <a:srgbClr val="FDFDFD"/>
                </a:solidFill>
                <a:latin typeface="Arial"/>
                <a:cs typeface="Arial"/>
              </a:rPr>
              <a:t>ities</a:t>
            </a:r>
            <a:endParaRPr sz="3500">
              <a:latin typeface="Arial"/>
              <a:cs typeface="Arial"/>
            </a:endParaRPr>
          </a:p>
          <a:p>
            <a:pPr marR="901064" algn="r">
              <a:lnSpc>
                <a:spcPts val="2385"/>
              </a:lnSpc>
            </a:pPr>
            <a:r>
              <a:rPr sz="2500" spc="-357" dirty="0">
                <a:solidFill>
                  <a:srgbClr val="6985BA"/>
                </a:solidFill>
                <a:latin typeface="Arial"/>
                <a:cs typeface="Arial"/>
              </a:rPr>
              <a:t>.</a:t>
            </a:r>
            <a:r>
              <a:rPr sz="1900" spc="-296" dirty="0">
                <a:solidFill>
                  <a:srgbClr val="6985BA"/>
                </a:solidFill>
                <a:latin typeface="Times New Roman"/>
                <a:cs typeface="Times New Roman"/>
              </a:rPr>
              <a:t>,.,_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140" y="399406"/>
            <a:ext cx="2165793" cy="457200"/>
          </a:xfrm>
          <a:prstGeom prst="rect">
            <a:avLst/>
          </a:prstGeom>
        </p:spPr>
        <p:txBody>
          <a:bodyPr wrap="square" lIns="0" tIns="22701" rIns="0" bIns="0" rtlCol="0">
            <a:noAutofit/>
          </a:bodyPr>
          <a:lstStyle/>
          <a:p>
            <a:pPr marL="12700">
              <a:lnSpc>
                <a:spcPts val="3575"/>
              </a:lnSpc>
            </a:pPr>
            <a:r>
              <a:rPr sz="3400" spc="104" dirty="0">
                <a:solidFill>
                  <a:srgbClr val="FDFDFD"/>
                </a:solidFill>
                <a:latin typeface="Arial"/>
                <a:cs typeface="Arial"/>
              </a:rPr>
              <a:t>Recruiting</a:t>
            </a:r>
            <a:endParaRPr sz="3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49372" y="399406"/>
            <a:ext cx="415782" cy="457200"/>
          </a:xfrm>
          <a:prstGeom prst="rect">
            <a:avLst/>
          </a:prstGeom>
        </p:spPr>
        <p:txBody>
          <a:bodyPr wrap="square" lIns="0" tIns="22701" rIns="0" bIns="0" rtlCol="0">
            <a:noAutofit/>
          </a:bodyPr>
          <a:lstStyle/>
          <a:p>
            <a:pPr marL="12700">
              <a:lnSpc>
                <a:spcPts val="3575"/>
              </a:lnSpc>
            </a:pPr>
            <a:r>
              <a:rPr sz="3400" spc="9" dirty="0">
                <a:solidFill>
                  <a:srgbClr val="FDFDFD"/>
                </a:solidFill>
                <a:latin typeface="Arial"/>
                <a:cs typeface="Arial"/>
              </a:rPr>
              <a:t>in</a:t>
            </a:r>
            <a:endParaRPr sz="3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0016" y="1672555"/>
            <a:ext cx="197446" cy="2351532"/>
          </a:xfrm>
          <a:prstGeom prst="rect">
            <a:avLst/>
          </a:prstGeom>
        </p:spPr>
        <p:txBody>
          <a:bodyPr wrap="square" lIns="0" tIns="20764" rIns="0" bIns="0" rtlCol="0">
            <a:noAutofit/>
          </a:bodyPr>
          <a:lstStyle/>
          <a:p>
            <a:pPr marL="12700">
              <a:lnSpc>
                <a:spcPts val="3270"/>
              </a:lnSpc>
            </a:pPr>
            <a:r>
              <a:rPr sz="3100" spc="-195" dirty="0"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  <a:p>
            <a:pPr marL="12700" marR="0">
              <a:lnSpc>
                <a:spcPct val="95825"/>
              </a:lnSpc>
              <a:spcBef>
                <a:spcPts val="86"/>
              </a:spcBef>
            </a:pPr>
            <a:r>
              <a:rPr sz="3100" spc="-195" dirty="0"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  <a:p>
            <a:pPr marL="12700" marR="0">
              <a:lnSpc>
                <a:spcPct val="95825"/>
              </a:lnSpc>
              <a:spcBef>
                <a:spcPts val="225"/>
              </a:spcBef>
            </a:pPr>
            <a:r>
              <a:rPr sz="3100" spc="-195" dirty="0"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  <a:p>
            <a:pPr marL="12700" marR="0">
              <a:lnSpc>
                <a:spcPct val="95825"/>
              </a:lnSpc>
              <a:spcBef>
                <a:spcPts val="250"/>
              </a:spcBef>
            </a:pPr>
            <a:r>
              <a:rPr sz="3100" spc="-195" dirty="0"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  <a:p>
            <a:pPr marL="12700" marR="0">
              <a:lnSpc>
                <a:spcPct val="95825"/>
              </a:lnSpc>
              <a:spcBef>
                <a:spcPts val="225"/>
              </a:spcBef>
            </a:pPr>
            <a:r>
              <a:rPr sz="3100" spc="-195" dirty="0"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371600" y="1672555"/>
            <a:ext cx="6929329" cy="2351532"/>
          </a:xfrm>
          <a:prstGeom prst="rect">
            <a:avLst/>
          </a:prstGeom>
        </p:spPr>
        <p:txBody>
          <a:bodyPr wrap="square" lIns="0" tIns="20764" rIns="0" bIns="0" rtlCol="0">
            <a:noAutofit/>
          </a:bodyPr>
          <a:lstStyle/>
          <a:p>
            <a:pPr marL="43180" marR="67907">
              <a:lnSpc>
                <a:spcPts val="3270"/>
              </a:lnSpc>
            </a:pPr>
            <a:r>
              <a:rPr sz="3100" spc="45" dirty="0">
                <a:latin typeface="Arial"/>
                <a:cs typeface="Arial"/>
              </a:rPr>
              <a:t>Focus on serving youth</a:t>
            </a:r>
            <a:endParaRPr sz="3100" dirty="0">
              <a:latin typeface="Arial"/>
              <a:cs typeface="Arial"/>
            </a:endParaRPr>
          </a:p>
          <a:p>
            <a:pPr marL="43180" marR="67907">
              <a:lnSpc>
                <a:spcPct val="95825"/>
              </a:lnSpc>
              <a:spcBef>
                <a:spcPts val="86"/>
              </a:spcBef>
            </a:pPr>
            <a:r>
              <a:rPr sz="3100" spc="42" dirty="0">
                <a:latin typeface="Arial"/>
                <a:cs typeface="Arial"/>
              </a:rPr>
              <a:t>Locate previous Scouters</a:t>
            </a:r>
            <a:endParaRPr sz="3100" dirty="0">
              <a:latin typeface="Arial"/>
              <a:cs typeface="Arial"/>
            </a:endParaRPr>
          </a:p>
          <a:p>
            <a:pPr marL="12700" marR="67907">
              <a:lnSpc>
                <a:spcPct val="95825"/>
              </a:lnSpc>
              <a:spcBef>
                <a:spcPts val="225"/>
              </a:spcBef>
            </a:pPr>
            <a:r>
              <a:rPr sz="3100" spc="49" dirty="0">
                <a:latin typeface="Arial"/>
                <a:cs typeface="Arial"/>
              </a:rPr>
              <a:t>Talk face to face</a:t>
            </a:r>
            <a:endParaRPr sz="3100" dirty="0">
              <a:latin typeface="Arial"/>
              <a:cs typeface="Arial"/>
            </a:endParaRPr>
          </a:p>
          <a:p>
            <a:pPr marL="43180">
              <a:lnSpc>
                <a:spcPct val="95825"/>
              </a:lnSpc>
              <a:spcBef>
                <a:spcPts val="250"/>
              </a:spcBef>
            </a:pPr>
            <a:r>
              <a:rPr sz="3100" spc="103" dirty="0">
                <a:latin typeface="Arial"/>
                <a:cs typeface="Arial"/>
              </a:rPr>
              <a:t>Learn community history and culture</a:t>
            </a:r>
            <a:endParaRPr sz="3100" dirty="0">
              <a:latin typeface="Arial"/>
              <a:cs typeface="Arial"/>
            </a:endParaRPr>
          </a:p>
          <a:p>
            <a:pPr marL="27940" marR="67907">
              <a:lnSpc>
                <a:spcPct val="95825"/>
              </a:lnSpc>
              <a:spcBef>
                <a:spcPts val="225"/>
              </a:spcBef>
            </a:pPr>
            <a:r>
              <a:rPr sz="3100" spc="126" dirty="0">
                <a:latin typeface="Arial"/>
                <a:cs typeface="Arial"/>
              </a:rPr>
              <a:t>Get to know community members</a:t>
            </a:r>
            <a:endParaRPr sz="3100" dirty="0">
              <a:latin typeface="Arial"/>
              <a:cs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CA4AFC-F75F-6171-52BB-6133459C5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799" y="4114800"/>
            <a:ext cx="5746174" cy="333899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01116" y="445126"/>
            <a:ext cx="3347311" cy="457200"/>
          </a:xfrm>
          <a:prstGeom prst="rect">
            <a:avLst/>
          </a:prstGeom>
        </p:spPr>
        <p:txBody>
          <a:bodyPr wrap="square" lIns="0" tIns="22701" rIns="0" bIns="0" rtlCol="0">
            <a:noAutofit/>
          </a:bodyPr>
          <a:lstStyle/>
          <a:p>
            <a:pPr marL="12700">
              <a:lnSpc>
                <a:spcPts val="3575"/>
              </a:lnSpc>
            </a:pPr>
            <a:r>
              <a:rPr sz="3400" spc="155" dirty="0">
                <a:solidFill>
                  <a:srgbClr val="FDFDFD"/>
                </a:solidFill>
                <a:latin typeface="Arial"/>
                <a:cs typeface="Arial"/>
              </a:rPr>
              <a:t>Communication</a:t>
            </a:r>
            <a:endParaRPr sz="3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1595" y="2354714"/>
            <a:ext cx="194564" cy="3518407"/>
          </a:xfrm>
          <a:prstGeom prst="rect">
            <a:avLst/>
          </a:prstGeom>
        </p:spPr>
        <p:txBody>
          <a:bodyPr wrap="square" lIns="0" tIns="20097" rIns="0" bIns="0" rtlCol="0">
            <a:noAutofit/>
          </a:bodyPr>
          <a:lstStyle/>
          <a:p>
            <a:pPr marL="12700">
              <a:lnSpc>
                <a:spcPts val="3165"/>
              </a:lnSpc>
            </a:pPr>
            <a:r>
              <a:rPr sz="3000" dirty="0">
                <a:latin typeface="Arial"/>
                <a:cs typeface="Arial"/>
              </a:rPr>
              <a:t>•</a:t>
            </a:r>
            <a:endParaRPr sz="3000">
              <a:latin typeface="Arial"/>
              <a:cs typeface="Arial"/>
            </a:endParaRPr>
          </a:p>
          <a:p>
            <a:pPr marL="12700" marR="0">
              <a:lnSpc>
                <a:spcPct val="95825"/>
              </a:lnSpc>
              <a:spcBef>
                <a:spcPts val="1288"/>
              </a:spcBef>
            </a:pPr>
            <a:r>
              <a:rPr sz="3000" dirty="0">
                <a:latin typeface="Arial"/>
                <a:cs typeface="Arial"/>
              </a:rPr>
              <a:t>•</a:t>
            </a:r>
            <a:endParaRPr sz="3000">
              <a:latin typeface="Arial"/>
              <a:cs typeface="Arial"/>
            </a:endParaRPr>
          </a:p>
          <a:p>
            <a:pPr marL="12700" marR="0">
              <a:lnSpc>
                <a:spcPct val="95825"/>
              </a:lnSpc>
              <a:spcBef>
                <a:spcPts val="1470"/>
              </a:spcBef>
            </a:pPr>
            <a:r>
              <a:rPr sz="3000" dirty="0">
                <a:latin typeface="Arial"/>
                <a:cs typeface="Arial"/>
              </a:rPr>
              <a:t>•</a:t>
            </a:r>
            <a:endParaRPr sz="3000">
              <a:latin typeface="Arial"/>
              <a:cs typeface="Arial"/>
            </a:endParaRPr>
          </a:p>
          <a:p>
            <a:pPr marL="12700" marR="0">
              <a:lnSpc>
                <a:spcPct val="95825"/>
              </a:lnSpc>
              <a:spcBef>
                <a:spcPts val="1446"/>
              </a:spcBef>
            </a:pPr>
            <a:r>
              <a:rPr sz="3000" dirty="0">
                <a:latin typeface="Arial"/>
                <a:cs typeface="Arial"/>
              </a:rPr>
              <a:t>•</a:t>
            </a:r>
            <a:endParaRPr sz="3000">
              <a:latin typeface="Arial"/>
              <a:cs typeface="Arial"/>
            </a:endParaRPr>
          </a:p>
          <a:p>
            <a:pPr marL="12700" marR="0">
              <a:lnSpc>
                <a:spcPct val="95825"/>
              </a:lnSpc>
              <a:spcBef>
                <a:spcPts val="1446"/>
              </a:spcBef>
            </a:pPr>
            <a:r>
              <a:rPr sz="3000" dirty="0">
                <a:latin typeface="Arial"/>
                <a:cs typeface="Arial"/>
              </a:rPr>
              <a:t>•</a:t>
            </a:r>
            <a:endParaRPr sz="3000">
              <a:latin typeface="Arial"/>
              <a:cs typeface="Arial"/>
            </a:endParaRPr>
          </a:p>
          <a:p>
            <a:pPr marL="12700" marR="0">
              <a:lnSpc>
                <a:spcPct val="95825"/>
              </a:lnSpc>
              <a:spcBef>
                <a:spcPts val="1446"/>
              </a:spcBef>
            </a:pPr>
            <a:r>
              <a:rPr sz="3000" dirty="0">
                <a:latin typeface="Arial"/>
                <a:cs typeface="Arial"/>
              </a:rPr>
              <a:t>•</a:t>
            </a:r>
            <a:endParaRPr sz="3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16227" y="2354714"/>
            <a:ext cx="817087" cy="406400"/>
          </a:xfrm>
          <a:prstGeom prst="rect">
            <a:avLst/>
          </a:prstGeom>
        </p:spPr>
        <p:txBody>
          <a:bodyPr wrap="square" lIns="0" tIns="20097" rIns="0" bIns="0" rtlCol="0">
            <a:noAutofit/>
          </a:bodyPr>
          <a:lstStyle/>
          <a:p>
            <a:pPr marL="12700">
              <a:lnSpc>
                <a:spcPts val="3165"/>
              </a:lnSpc>
            </a:pPr>
            <a:r>
              <a:rPr sz="3000" spc="-95" dirty="0">
                <a:latin typeface="Arial"/>
                <a:cs typeface="Arial"/>
              </a:rPr>
              <a:t>Be a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12340" y="2354714"/>
            <a:ext cx="2682829" cy="406400"/>
          </a:xfrm>
          <a:prstGeom prst="rect">
            <a:avLst/>
          </a:prstGeom>
        </p:spPr>
        <p:txBody>
          <a:bodyPr wrap="square" lIns="0" tIns="20097" rIns="0" bIns="0" rtlCol="0">
            <a:noAutofit/>
          </a:bodyPr>
          <a:lstStyle/>
          <a:p>
            <a:pPr marL="12700">
              <a:lnSpc>
                <a:spcPts val="3165"/>
              </a:lnSpc>
            </a:pPr>
            <a:r>
              <a:rPr sz="3000" spc="62" dirty="0">
                <a:latin typeface="Arial"/>
                <a:cs typeface="Arial"/>
              </a:rPr>
              <a:t>People Person</a:t>
            </a:r>
            <a:endParaRPr sz="3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16227" y="2976506"/>
            <a:ext cx="3871808" cy="1031240"/>
          </a:xfrm>
          <a:prstGeom prst="rect">
            <a:avLst/>
          </a:prstGeom>
        </p:spPr>
        <p:txBody>
          <a:bodyPr wrap="square" lIns="0" tIns="20097" rIns="0" bIns="0" rtlCol="0">
            <a:noAutofit/>
          </a:bodyPr>
          <a:lstStyle/>
          <a:p>
            <a:pPr marL="12700">
              <a:lnSpc>
                <a:spcPts val="3165"/>
              </a:lnSpc>
            </a:pPr>
            <a:r>
              <a:rPr sz="3000" spc="94" dirty="0">
                <a:latin typeface="Arial"/>
                <a:cs typeface="Arial"/>
              </a:rPr>
              <a:t>Listen to leaders and</a:t>
            </a:r>
            <a:endParaRPr sz="3000">
              <a:latin typeface="Arial"/>
              <a:cs typeface="Arial"/>
            </a:endParaRPr>
          </a:p>
          <a:p>
            <a:pPr marL="12700" marR="57150">
              <a:lnSpc>
                <a:spcPct val="95825"/>
              </a:lnSpc>
              <a:spcBef>
                <a:spcPts val="1312"/>
              </a:spcBef>
            </a:pPr>
            <a:r>
              <a:rPr sz="3000" spc="85" dirty="0">
                <a:latin typeface="Arial"/>
                <a:cs typeface="Arial"/>
              </a:rPr>
              <a:t>Empathize</a:t>
            </a:r>
            <a:endParaRPr sz="3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63387" y="2976506"/>
            <a:ext cx="1457578" cy="406400"/>
          </a:xfrm>
          <a:prstGeom prst="rect">
            <a:avLst/>
          </a:prstGeom>
        </p:spPr>
        <p:txBody>
          <a:bodyPr wrap="square" lIns="0" tIns="20097" rIns="0" bIns="0" rtlCol="0">
            <a:noAutofit/>
          </a:bodyPr>
          <a:lstStyle/>
          <a:p>
            <a:pPr marL="12700">
              <a:lnSpc>
                <a:spcPts val="3165"/>
              </a:lnSpc>
            </a:pPr>
            <a:r>
              <a:rPr sz="3000" spc="116" dirty="0">
                <a:latin typeface="Arial"/>
                <a:cs typeface="Arial"/>
              </a:rPr>
              <a:t>parents</a:t>
            </a:r>
            <a:endParaRPr sz="3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316227" y="4223138"/>
            <a:ext cx="5777478" cy="1649984"/>
          </a:xfrm>
          <a:prstGeom prst="rect">
            <a:avLst/>
          </a:prstGeom>
        </p:spPr>
        <p:txBody>
          <a:bodyPr wrap="square" lIns="0" tIns="20097" rIns="0" bIns="0" rtlCol="0">
            <a:noAutofit/>
          </a:bodyPr>
          <a:lstStyle/>
          <a:p>
            <a:pPr marL="12700" marR="57150">
              <a:lnSpc>
                <a:spcPts val="3165"/>
              </a:lnSpc>
            </a:pPr>
            <a:r>
              <a:rPr sz="3000" spc="81" dirty="0">
                <a:latin typeface="Arial"/>
                <a:cs typeface="Arial"/>
              </a:rPr>
              <a:t>Be responsive</a:t>
            </a:r>
            <a:r>
              <a:rPr lang="en-US" sz="3000" spc="81" dirty="0">
                <a:latin typeface="Arial"/>
                <a:cs typeface="Arial"/>
              </a:rPr>
              <a:t> </a:t>
            </a:r>
            <a:r>
              <a:rPr sz="3000" spc="81" dirty="0">
                <a:latin typeface="Arial"/>
                <a:cs typeface="Arial"/>
              </a:rPr>
              <a:t>and timely</a:t>
            </a:r>
            <a:endParaRPr sz="3000" dirty="0">
              <a:latin typeface="Arial"/>
              <a:cs typeface="Arial"/>
            </a:endParaRPr>
          </a:p>
          <a:p>
            <a:pPr marL="12700" marR="57150">
              <a:lnSpc>
                <a:spcPct val="95825"/>
              </a:lnSpc>
              <a:spcBef>
                <a:spcPts val="1288"/>
              </a:spcBef>
            </a:pPr>
            <a:r>
              <a:rPr sz="3000" spc="38" dirty="0">
                <a:latin typeface="Arial"/>
                <a:cs typeface="Arial"/>
              </a:rPr>
              <a:t>Encourage</a:t>
            </a:r>
            <a:endParaRPr sz="3000" dirty="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446"/>
              </a:spcBef>
            </a:pPr>
            <a:r>
              <a:rPr sz="3000" spc="154" dirty="0">
                <a:latin typeface="Arial"/>
                <a:cs typeface="Arial"/>
              </a:rPr>
              <a:t>Provide immediate recognition</a:t>
            </a:r>
            <a:endParaRPr sz="3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16356" y="442078"/>
            <a:ext cx="2046274" cy="457200"/>
          </a:xfrm>
          <a:prstGeom prst="rect">
            <a:avLst/>
          </a:prstGeom>
        </p:spPr>
        <p:txBody>
          <a:bodyPr wrap="square" lIns="0" tIns="22701" rIns="0" bIns="0" rtlCol="0">
            <a:noAutofit/>
          </a:bodyPr>
          <a:lstStyle/>
          <a:p>
            <a:pPr marL="12700">
              <a:lnSpc>
                <a:spcPts val="3575"/>
              </a:lnSpc>
            </a:pPr>
            <a:r>
              <a:rPr sz="3400" spc="51" dirty="0">
                <a:solidFill>
                  <a:srgbClr val="FDFDFD"/>
                </a:solidFill>
                <a:latin typeface="Arial"/>
                <a:cs typeface="Arial"/>
              </a:rPr>
              <a:t>Resolving</a:t>
            </a:r>
            <a:endParaRPr sz="3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31668" y="442078"/>
            <a:ext cx="1302131" cy="457200"/>
          </a:xfrm>
          <a:prstGeom prst="rect">
            <a:avLst/>
          </a:prstGeom>
        </p:spPr>
        <p:txBody>
          <a:bodyPr wrap="square" lIns="0" tIns="22701" rIns="0" bIns="0" rtlCol="0">
            <a:noAutofit/>
          </a:bodyPr>
          <a:lstStyle/>
          <a:p>
            <a:pPr marL="12700">
              <a:lnSpc>
                <a:spcPts val="3575"/>
              </a:lnSpc>
            </a:pPr>
            <a:r>
              <a:rPr sz="3400" spc="-47" dirty="0">
                <a:solidFill>
                  <a:srgbClr val="FDFDFD"/>
                </a:solidFill>
                <a:latin typeface="Arial"/>
                <a:cs typeface="Arial"/>
              </a:rPr>
              <a:t>Issues</a:t>
            </a:r>
            <a:endParaRPr sz="3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1596" y="2344423"/>
            <a:ext cx="197446" cy="2287523"/>
          </a:xfrm>
          <a:prstGeom prst="rect">
            <a:avLst/>
          </a:prstGeom>
        </p:spPr>
        <p:txBody>
          <a:bodyPr wrap="square" lIns="0" tIns="20764" rIns="0" bIns="0" rtlCol="0">
            <a:noAutofit/>
          </a:bodyPr>
          <a:lstStyle/>
          <a:p>
            <a:pPr marL="12700" marR="0">
              <a:lnSpc>
                <a:spcPts val="3270"/>
              </a:lnSpc>
            </a:pPr>
            <a:r>
              <a:rPr sz="3100" spc="-195" dirty="0"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167"/>
              </a:spcBef>
            </a:pPr>
            <a:r>
              <a:rPr sz="3100" spc="-195" dirty="0"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  <a:p>
            <a:pPr marL="12700" marR="0">
              <a:lnSpc>
                <a:spcPct val="95825"/>
              </a:lnSpc>
              <a:spcBef>
                <a:spcPts val="1355"/>
              </a:spcBef>
            </a:pPr>
            <a:r>
              <a:rPr sz="3100" spc="-195" dirty="0"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  <a:p>
            <a:pPr marL="12700" marR="0">
              <a:lnSpc>
                <a:spcPct val="95825"/>
              </a:lnSpc>
              <a:spcBef>
                <a:spcPts val="1331"/>
              </a:spcBef>
            </a:pPr>
            <a:r>
              <a:rPr sz="3100" spc="-195" dirty="0"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7940" y="2344423"/>
            <a:ext cx="3150184" cy="1665731"/>
          </a:xfrm>
          <a:prstGeom prst="rect">
            <a:avLst/>
          </a:prstGeom>
        </p:spPr>
        <p:txBody>
          <a:bodyPr wrap="square" lIns="0" tIns="20764" rIns="0" bIns="0" rtlCol="0">
            <a:noAutofit/>
          </a:bodyPr>
          <a:lstStyle/>
          <a:p>
            <a:pPr marL="12700">
              <a:lnSpc>
                <a:spcPts val="3270"/>
              </a:lnSpc>
            </a:pPr>
            <a:r>
              <a:rPr sz="3100" spc="66" dirty="0">
                <a:latin typeface="Arial"/>
                <a:cs typeface="Arial"/>
              </a:rPr>
              <a:t>Stay Neutral and</a:t>
            </a:r>
            <a:endParaRPr sz="3100">
              <a:latin typeface="Arial"/>
              <a:cs typeface="Arial"/>
            </a:endParaRPr>
          </a:p>
          <a:p>
            <a:pPr marL="30988" marR="59054">
              <a:lnSpc>
                <a:spcPct val="95825"/>
              </a:lnSpc>
              <a:spcBef>
                <a:spcPts val="1167"/>
              </a:spcBef>
            </a:pPr>
            <a:r>
              <a:rPr sz="3100" spc="34" dirty="0">
                <a:latin typeface="Arial"/>
                <a:cs typeface="Arial"/>
              </a:rPr>
              <a:t>Be available</a:t>
            </a:r>
            <a:endParaRPr sz="3100">
              <a:latin typeface="Arial"/>
              <a:cs typeface="Arial"/>
            </a:endParaRPr>
          </a:p>
          <a:p>
            <a:pPr marL="30988" marR="59054">
              <a:lnSpc>
                <a:spcPct val="95825"/>
              </a:lnSpc>
              <a:spcBef>
                <a:spcPts val="1355"/>
              </a:spcBef>
            </a:pPr>
            <a:r>
              <a:rPr sz="3100" spc="51" dirty="0">
                <a:latin typeface="Arial"/>
                <a:cs typeface="Arial"/>
              </a:rPr>
              <a:t>Be adaptable</a:t>
            </a:r>
            <a:endParaRPr sz="3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13580" y="2344423"/>
            <a:ext cx="1720666" cy="419100"/>
          </a:xfrm>
          <a:prstGeom prst="rect">
            <a:avLst/>
          </a:prstGeom>
        </p:spPr>
        <p:txBody>
          <a:bodyPr wrap="square" lIns="0" tIns="20764" rIns="0" bIns="0" rtlCol="0">
            <a:noAutofit/>
          </a:bodyPr>
          <a:lstStyle/>
          <a:p>
            <a:pPr marL="12700">
              <a:lnSpc>
                <a:spcPts val="3270"/>
              </a:lnSpc>
            </a:pPr>
            <a:r>
              <a:rPr sz="3100" spc="129" dirty="0">
                <a:latin typeface="Arial"/>
                <a:cs typeface="Arial"/>
              </a:rPr>
              <a:t>impartial</a:t>
            </a:r>
            <a:endParaRPr sz="31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288796" y="4212847"/>
            <a:ext cx="4396168" cy="419099"/>
          </a:xfrm>
          <a:prstGeom prst="rect">
            <a:avLst/>
          </a:prstGeom>
        </p:spPr>
        <p:txBody>
          <a:bodyPr wrap="square" lIns="0" tIns="20764" rIns="0" bIns="0" rtlCol="0">
            <a:noAutofit/>
          </a:bodyPr>
          <a:lstStyle/>
          <a:p>
            <a:pPr marL="12700">
              <a:lnSpc>
                <a:spcPts val="3270"/>
              </a:lnSpc>
            </a:pPr>
            <a:r>
              <a:rPr sz="3100" spc="101" dirty="0">
                <a:latin typeface="Arial"/>
                <a:cs typeface="Arial"/>
              </a:rPr>
              <a:t>Alternative approaches</a:t>
            </a:r>
            <a:endParaRPr sz="3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08908" y="2447630"/>
            <a:ext cx="3249717" cy="1616455"/>
          </a:xfrm>
          <a:prstGeom prst="rect">
            <a:avLst/>
          </a:prstGeom>
        </p:spPr>
        <p:txBody>
          <a:bodyPr wrap="square" lIns="0" tIns="27908" rIns="0" bIns="0" rtlCol="0">
            <a:noAutofit/>
          </a:bodyPr>
          <a:lstStyle/>
          <a:p>
            <a:pPr marL="12700" marR="80009">
              <a:lnSpc>
                <a:spcPts val="4395"/>
              </a:lnSpc>
            </a:pPr>
            <a:r>
              <a:rPr sz="4200" spc="22" dirty="0">
                <a:solidFill>
                  <a:srgbClr val="2F2A26"/>
                </a:solidFill>
                <a:latin typeface="Arial"/>
                <a:cs typeface="Arial"/>
              </a:rPr>
              <a:t>Exp</a:t>
            </a:r>
            <a:r>
              <a:rPr sz="4200" spc="22" dirty="0">
                <a:solidFill>
                  <a:srgbClr val="230B0B"/>
                </a:solidFill>
                <a:latin typeface="Arial"/>
                <a:cs typeface="Arial"/>
              </a:rPr>
              <a:t>l</a:t>
            </a:r>
            <a:r>
              <a:rPr sz="4200" spc="22" dirty="0">
                <a:solidFill>
                  <a:srgbClr val="2F2A26"/>
                </a:solidFill>
                <a:latin typeface="Arial"/>
                <a:cs typeface="Arial"/>
              </a:rPr>
              <a:t>a</a:t>
            </a:r>
            <a:r>
              <a:rPr sz="4200" spc="22" dirty="0">
                <a:solidFill>
                  <a:srgbClr val="4B2F31"/>
                </a:solidFill>
                <a:latin typeface="Arial"/>
                <a:cs typeface="Arial"/>
              </a:rPr>
              <a:t>i</a:t>
            </a:r>
            <a:r>
              <a:rPr sz="4200" spc="22" dirty="0">
                <a:solidFill>
                  <a:srgbClr val="2F2A26"/>
                </a:solidFill>
                <a:latin typeface="Arial"/>
                <a:cs typeface="Arial"/>
              </a:rPr>
              <a:t>n</a:t>
            </a:r>
            <a:endParaRPr sz="42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3278"/>
              </a:spcBef>
            </a:pPr>
            <a:r>
              <a:rPr sz="4200" spc="65" dirty="0">
                <a:solidFill>
                  <a:srgbClr val="2F2A26"/>
                </a:solidFill>
                <a:latin typeface="Arial"/>
                <a:cs typeface="Arial"/>
              </a:rPr>
              <a:t>Demonstrate</a:t>
            </a:r>
            <a:endParaRPr sz="4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693667" y="4575134"/>
            <a:ext cx="1801176" cy="1625599"/>
          </a:xfrm>
          <a:prstGeom prst="rect">
            <a:avLst/>
          </a:prstGeom>
        </p:spPr>
        <p:txBody>
          <a:bodyPr wrap="square" lIns="0" tIns="27908" rIns="0" bIns="0" rtlCol="0">
            <a:noAutofit/>
          </a:bodyPr>
          <a:lstStyle/>
          <a:p>
            <a:pPr marL="12700" marR="80010">
              <a:lnSpc>
                <a:spcPts val="4395"/>
              </a:lnSpc>
            </a:pPr>
            <a:r>
              <a:rPr sz="4200" spc="46" dirty="0">
                <a:solidFill>
                  <a:srgbClr val="2F2A26"/>
                </a:solidFill>
                <a:latin typeface="Arial"/>
                <a:cs typeface="Arial"/>
              </a:rPr>
              <a:t>Gu</a:t>
            </a:r>
            <a:r>
              <a:rPr sz="4200" spc="46" dirty="0">
                <a:solidFill>
                  <a:srgbClr val="0D121F"/>
                </a:solidFill>
                <a:latin typeface="Arial"/>
                <a:cs typeface="Arial"/>
              </a:rPr>
              <a:t>i</a:t>
            </a:r>
            <a:r>
              <a:rPr sz="4200" spc="46" dirty="0">
                <a:solidFill>
                  <a:srgbClr val="2F2A26"/>
                </a:solidFill>
                <a:latin typeface="Arial"/>
                <a:cs typeface="Arial"/>
              </a:rPr>
              <a:t>de</a:t>
            </a:r>
            <a:endParaRPr sz="4200">
              <a:latin typeface="Arial"/>
              <a:cs typeface="Arial"/>
            </a:endParaRPr>
          </a:p>
          <a:p>
            <a:pPr marL="27939">
              <a:lnSpc>
                <a:spcPct val="95825"/>
              </a:lnSpc>
              <a:spcBef>
                <a:spcPts val="3350"/>
              </a:spcBef>
            </a:pPr>
            <a:r>
              <a:rPr sz="4200" spc="29" dirty="0">
                <a:solidFill>
                  <a:srgbClr val="2F2A26"/>
                </a:solidFill>
                <a:latin typeface="Arial"/>
                <a:cs typeface="Arial"/>
              </a:rPr>
              <a:t>Enable</a:t>
            </a:r>
            <a:endParaRPr sz="4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987F821-3D19-6ED4-3622-64E64CAA2C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7" t="5171" r="4350" b="13793"/>
          <a:stretch/>
        </p:blipFill>
        <p:spPr>
          <a:xfrm>
            <a:off x="6350" y="0"/>
            <a:ext cx="10058400" cy="3581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7E3340-AA95-4479-4435-4FD4EABCA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81200"/>
            <a:ext cx="9956800" cy="53553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809ECB0-1580-DA57-8EE9-02F093D3A405}"/>
              </a:ext>
            </a:extLst>
          </p:cNvPr>
          <p:cNvSpPr txBox="1"/>
          <p:nvPr/>
        </p:nvSpPr>
        <p:spPr>
          <a:xfrm>
            <a:off x="3352800" y="1195018"/>
            <a:ext cx="2438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Locale Lookup (ed.gov)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89863A-C570-572E-679E-3493E57CF739}"/>
              </a:ext>
            </a:extLst>
          </p:cNvPr>
          <p:cNvSpPr txBox="1"/>
          <p:nvPr/>
        </p:nvSpPr>
        <p:spPr>
          <a:xfrm>
            <a:off x="1983582" y="1447800"/>
            <a:ext cx="5389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https://nces.ed.gov/programs/maped/LocaleLookup/</a:t>
            </a:r>
          </a:p>
        </p:txBody>
      </p:sp>
    </p:spTree>
    <p:extLst>
      <p:ext uri="{BB962C8B-B14F-4D97-AF65-F5344CB8AC3E}">
        <p14:creationId xmlns:p14="http://schemas.microsoft.com/office/powerpoint/2010/main" val="1261808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AF4D47-A4B0-1D8E-C7C1-87B0FF9BC1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7" t="5171" r="4350" b="13793"/>
          <a:stretch/>
        </p:blipFill>
        <p:spPr>
          <a:xfrm>
            <a:off x="0" y="0"/>
            <a:ext cx="10064750" cy="3581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D5665F-AF11-9CD6-CBD9-A37723BD53FE}"/>
              </a:ext>
            </a:extLst>
          </p:cNvPr>
          <p:cNvSpPr txBox="1"/>
          <p:nvPr/>
        </p:nvSpPr>
        <p:spPr>
          <a:xfrm>
            <a:off x="2209800" y="1219200"/>
            <a:ext cx="5070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Search For Schools and Colleges (ed.gov)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3C52C4-652F-1E2F-358C-5123A85723B3}"/>
              </a:ext>
            </a:extLst>
          </p:cNvPr>
          <p:cNvSpPr txBox="1"/>
          <p:nvPr/>
        </p:nvSpPr>
        <p:spPr>
          <a:xfrm>
            <a:off x="2362200" y="1459468"/>
            <a:ext cx="5070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https://nces.ed.gov/globallocator/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9BE547-9874-4236-DDD2-473342427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1474" y="1803400"/>
            <a:ext cx="5791200" cy="582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050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74E017-9455-DCF4-0E00-B07D9E4CA2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7" t="5171" r="4350" b="13793"/>
          <a:stretch/>
        </p:blipFill>
        <p:spPr>
          <a:xfrm>
            <a:off x="0" y="0"/>
            <a:ext cx="10064750" cy="3581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6DB091-CAD6-A138-FED8-B34AF4B8A2FC}"/>
              </a:ext>
            </a:extLst>
          </p:cNvPr>
          <p:cNvSpPr txBox="1"/>
          <p:nvPr/>
        </p:nvSpPr>
        <p:spPr>
          <a:xfrm>
            <a:off x="2438400" y="1371600"/>
            <a:ext cx="5029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Tax Exempt Organization Search Bulk Data Downloads | Internal Revenue Service (irs.gov)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D21B34-208B-CEA7-5D0A-4A73BCDA0D10}"/>
              </a:ext>
            </a:extLst>
          </p:cNvPr>
          <p:cNvSpPr txBox="1"/>
          <p:nvPr/>
        </p:nvSpPr>
        <p:spPr>
          <a:xfrm>
            <a:off x="76200" y="1981200"/>
            <a:ext cx="9296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https://www.irs.gov/charities-non-profits/tax-exempt-organization-search-bulk-data-downloads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E90CD3-B582-3256-0726-AA57E0DFE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2514600"/>
            <a:ext cx="7010400" cy="464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93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3B2464-3885-C0EA-14E3-94D11ABC8A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7" t="5171" r="4350" b="13793"/>
          <a:stretch/>
        </p:blipFill>
        <p:spPr>
          <a:xfrm>
            <a:off x="0" y="0"/>
            <a:ext cx="10064750" cy="3581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1DE09C-6863-1013-38AF-60EE6435E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1066800"/>
            <a:ext cx="5029200" cy="649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996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16356" y="406684"/>
            <a:ext cx="5673598" cy="725476"/>
          </a:xfrm>
          <a:prstGeom prst="rect">
            <a:avLst/>
          </a:prstGeom>
        </p:spPr>
        <p:txBody>
          <a:bodyPr wrap="square" lIns="0" tIns="24098" rIns="0" bIns="0" rtlCol="0">
            <a:noAutofit/>
          </a:bodyPr>
          <a:lstStyle/>
          <a:p>
            <a:pPr marL="12700">
              <a:lnSpc>
                <a:spcPts val="3795"/>
              </a:lnSpc>
            </a:pPr>
            <a:r>
              <a:rPr sz="3400" spc="62" dirty="0">
                <a:solidFill>
                  <a:srgbClr val="FDFDFD"/>
                </a:solidFill>
                <a:latin typeface="Arial"/>
                <a:cs typeface="Arial"/>
              </a:rPr>
              <a:t>Reducing Costs of </a:t>
            </a:r>
            <a:r>
              <a:rPr sz="3800" spc="43" dirty="0">
                <a:solidFill>
                  <a:srgbClr val="FDFDFD"/>
                </a:solidFill>
                <a:latin typeface="Times New Roman"/>
                <a:cs typeface="Times New Roman"/>
              </a:rPr>
              <a:t>Scouti</a:t>
            </a:r>
            <a:r>
              <a:rPr sz="3800" spc="43" dirty="0">
                <a:solidFill>
                  <a:srgbClr val="E1E6F0"/>
                </a:solidFill>
                <a:latin typeface="Times New Roman"/>
                <a:cs typeface="Times New Roman"/>
              </a:rPr>
              <a:t>ng</a:t>
            </a:r>
            <a:endParaRPr sz="3800">
              <a:latin typeface="Times New Roman"/>
              <a:cs typeface="Times New Roman"/>
            </a:endParaRPr>
          </a:p>
          <a:p>
            <a:pPr marR="12700" algn="r">
              <a:lnSpc>
                <a:spcPts val="1860"/>
              </a:lnSpc>
            </a:pPr>
            <a:r>
              <a:rPr sz="750" spc="-122" baseline="133344" dirty="0">
                <a:solidFill>
                  <a:srgbClr val="6985BA"/>
                </a:solidFill>
                <a:latin typeface="Times New Roman"/>
                <a:cs typeface="Times New Roman"/>
              </a:rPr>
              <a:t>p </a:t>
            </a:r>
            <a:r>
              <a:rPr sz="2000" spc="-122" dirty="0">
                <a:solidFill>
                  <a:srgbClr val="6985BA"/>
                </a:solidFill>
                <a:latin typeface="Times New Roman"/>
                <a:cs typeface="Times New Roman"/>
              </a:rPr>
              <a:t>.,.,_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1883" y="2742203"/>
            <a:ext cx="174047" cy="2343403"/>
          </a:xfrm>
          <a:prstGeom prst="rect">
            <a:avLst/>
          </a:prstGeom>
        </p:spPr>
        <p:txBody>
          <a:bodyPr wrap="square" lIns="0" tIns="18161" rIns="0" bIns="0" rtlCol="0">
            <a:noAutofit/>
          </a:bodyPr>
          <a:lstStyle/>
          <a:p>
            <a:pPr marL="12700" marR="0">
              <a:lnSpc>
                <a:spcPts val="2860"/>
              </a:lnSpc>
            </a:pPr>
            <a:r>
              <a:rPr sz="2700" spc="-179" dirty="0">
                <a:latin typeface="Arial"/>
                <a:cs typeface="Arial"/>
              </a:rPr>
              <a:t>•</a:t>
            </a:r>
            <a:endParaRPr sz="2700">
              <a:latin typeface="Arial"/>
              <a:cs typeface="Arial"/>
            </a:endParaRPr>
          </a:p>
          <a:p>
            <a:pPr marL="12700" marR="4343">
              <a:lnSpc>
                <a:spcPct val="95825"/>
              </a:lnSpc>
              <a:spcBef>
                <a:spcPts val="827"/>
              </a:spcBef>
            </a:pPr>
            <a:r>
              <a:rPr sz="2500" dirty="0">
                <a:latin typeface="Arial"/>
                <a:cs typeface="Arial"/>
              </a:rPr>
              <a:t>•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801"/>
              </a:spcBef>
            </a:pPr>
            <a:r>
              <a:rPr sz="2700" spc="-179" dirty="0">
                <a:latin typeface="Arial"/>
                <a:cs typeface="Arial"/>
              </a:rPr>
              <a:t>•</a:t>
            </a:r>
            <a:endParaRPr sz="2700">
              <a:latin typeface="Arial"/>
              <a:cs typeface="Arial"/>
            </a:endParaRPr>
          </a:p>
          <a:p>
            <a:pPr marL="12700" marR="0">
              <a:lnSpc>
                <a:spcPct val="95825"/>
              </a:lnSpc>
              <a:spcBef>
                <a:spcPts val="783"/>
              </a:spcBef>
            </a:pPr>
            <a:r>
              <a:rPr sz="2700" spc="-179" dirty="0">
                <a:latin typeface="Arial"/>
                <a:cs typeface="Arial"/>
              </a:rPr>
              <a:t>•</a:t>
            </a:r>
            <a:endParaRPr sz="27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807"/>
              </a:spcBef>
            </a:pPr>
            <a:r>
              <a:rPr sz="2700" spc="-179" dirty="0">
                <a:latin typeface="Arial"/>
                <a:cs typeface="Arial"/>
              </a:rPr>
              <a:t>•</a:t>
            </a:r>
            <a:endParaRPr sz="27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34971" y="2742203"/>
            <a:ext cx="5795417" cy="2343403"/>
          </a:xfrm>
          <a:prstGeom prst="rect">
            <a:avLst/>
          </a:prstGeom>
        </p:spPr>
        <p:txBody>
          <a:bodyPr wrap="square" lIns="0" tIns="18161" rIns="0" bIns="0" rtlCol="0">
            <a:noAutofit/>
          </a:bodyPr>
          <a:lstStyle/>
          <a:p>
            <a:pPr marL="21843" marR="51434">
              <a:lnSpc>
                <a:spcPts val="2860"/>
              </a:lnSpc>
            </a:pPr>
            <a:r>
              <a:rPr sz="2700" spc="32" dirty="0">
                <a:latin typeface="Arial"/>
                <a:cs typeface="Arial"/>
              </a:rPr>
              <a:t>Sharing resources</a:t>
            </a:r>
            <a:endParaRPr sz="2700" dirty="0">
              <a:latin typeface="Arial"/>
              <a:cs typeface="Arial"/>
            </a:endParaRPr>
          </a:p>
          <a:p>
            <a:pPr marL="12700" marR="51434">
              <a:lnSpc>
                <a:spcPct val="95825"/>
              </a:lnSpc>
              <a:spcBef>
                <a:spcPts val="640"/>
              </a:spcBef>
            </a:pPr>
            <a:r>
              <a:rPr sz="2500" spc="115" dirty="0">
                <a:latin typeface="Arial"/>
                <a:cs typeface="Arial"/>
              </a:rPr>
              <a:t>T </a:t>
            </a:r>
            <a:r>
              <a:rPr sz="2700" spc="115" dirty="0">
                <a:latin typeface="Arial"/>
                <a:cs typeface="Arial"/>
              </a:rPr>
              <a:t>shirts/ Neckerchiefs</a:t>
            </a:r>
            <a:endParaRPr sz="2700" dirty="0">
              <a:latin typeface="Arial"/>
              <a:cs typeface="Arial"/>
            </a:endParaRPr>
          </a:p>
          <a:p>
            <a:pPr marL="37084" marR="51434">
              <a:lnSpc>
                <a:spcPct val="95825"/>
              </a:lnSpc>
              <a:spcBef>
                <a:spcPts val="759"/>
              </a:spcBef>
            </a:pPr>
            <a:r>
              <a:rPr sz="2700" spc="113" dirty="0">
                <a:latin typeface="Arial"/>
                <a:cs typeface="Arial"/>
              </a:rPr>
              <a:t>Multiple units combining activities</a:t>
            </a:r>
            <a:endParaRPr sz="2700" dirty="0">
              <a:latin typeface="Arial"/>
              <a:cs typeface="Arial"/>
            </a:endParaRPr>
          </a:p>
          <a:p>
            <a:pPr marL="24892" marR="51434">
              <a:lnSpc>
                <a:spcPct val="95825"/>
              </a:lnSpc>
              <a:spcBef>
                <a:spcPts val="783"/>
              </a:spcBef>
            </a:pPr>
            <a:r>
              <a:rPr sz="2700" spc="50" dirty="0">
                <a:latin typeface="Arial"/>
                <a:cs typeface="Arial"/>
              </a:rPr>
              <a:t>Camperships / Scholarships</a:t>
            </a:r>
            <a:endParaRPr sz="2700" dirty="0">
              <a:latin typeface="Arial"/>
              <a:cs typeface="Arial"/>
            </a:endParaRPr>
          </a:p>
          <a:p>
            <a:pPr marL="37084">
              <a:lnSpc>
                <a:spcPct val="95825"/>
              </a:lnSpc>
              <a:spcBef>
                <a:spcPts val="807"/>
              </a:spcBef>
            </a:pPr>
            <a:r>
              <a:rPr sz="2700" spc="163" dirty="0">
                <a:latin typeface="Arial"/>
                <a:cs typeface="Arial"/>
              </a:rPr>
              <a:t>Remote meetings/ Virtual/ Hybrid</a:t>
            </a:r>
            <a:endParaRPr sz="27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291331" y="389293"/>
            <a:ext cx="4619467" cy="533400"/>
          </a:xfrm>
          <a:prstGeom prst="rect">
            <a:avLst/>
          </a:prstGeom>
        </p:spPr>
        <p:txBody>
          <a:bodyPr wrap="square" lIns="0" tIns="26574" rIns="0" bIns="0" rtlCol="0">
            <a:noAutofit/>
          </a:bodyPr>
          <a:lstStyle/>
          <a:p>
            <a:pPr marL="12700">
              <a:lnSpc>
                <a:spcPts val="4185"/>
              </a:lnSpc>
            </a:pPr>
            <a:r>
              <a:rPr sz="3400" spc="62" dirty="0">
                <a:solidFill>
                  <a:srgbClr val="FDFDFD"/>
                </a:solidFill>
                <a:latin typeface="Arial"/>
                <a:cs typeface="Arial"/>
              </a:rPr>
              <a:t>Unit </a:t>
            </a:r>
            <a:r>
              <a:rPr sz="3500" spc="62" dirty="0">
                <a:solidFill>
                  <a:srgbClr val="FDFDFD"/>
                </a:solidFill>
                <a:latin typeface="Arial"/>
                <a:cs typeface="Arial"/>
              </a:rPr>
              <a:t>Scouting</a:t>
            </a:r>
            <a:r>
              <a:rPr sz="4000" spc="214" dirty="0">
                <a:solidFill>
                  <a:srgbClr val="D8E1ED"/>
                </a:solidFill>
                <a:latin typeface="Times New Roman"/>
                <a:cs typeface="Times New Roman"/>
              </a:rPr>
              <a:t>O</a:t>
            </a:r>
            <a:r>
              <a:rPr sz="4000" spc="214" dirty="0">
                <a:solidFill>
                  <a:srgbClr val="FDFDFD"/>
                </a:solidFill>
                <a:latin typeface="Times New Roman"/>
                <a:cs typeface="Times New Roman"/>
              </a:rPr>
              <a:t>ptions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8068" y="448174"/>
            <a:ext cx="2401139" cy="457200"/>
          </a:xfrm>
          <a:prstGeom prst="rect">
            <a:avLst/>
          </a:prstGeom>
        </p:spPr>
        <p:txBody>
          <a:bodyPr wrap="square" lIns="0" tIns="22701" rIns="0" bIns="0" rtlCol="0">
            <a:noAutofit/>
          </a:bodyPr>
          <a:lstStyle/>
          <a:p>
            <a:pPr marL="12700">
              <a:lnSpc>
                <a:spcPts val="3575"/>
              </a:lnSpc>
            </a:pPr>
            <a:r>
              <a:rPr sz="3400" spc="-25" dirty="0">
                <a:solidFill>
                  <a:srgbClr val="FDFDFD"/>
                </a:solidFill>
                <a:latin typeface="Arial"/>
                <a:cs typeface="Arial"/>
              </a:rPr>
              <a:t>Small</a:t>
            </a:r>
            <a:r>
              <a:rPr lang="en-US" sz="3400" spc="-25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400" spc="-25" dirty="0">
                <a:solidFill>
                  <a:srgbClr val="FDFDFD"/>
                </a:solidFill>
                <a:latin typeface="Arial"/>
                <a:cs typeface="Arial"/>
              </a:rPr>
              <a:t>Rural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75324" y="799873"/>
            <a:ext cx="266509" cy="342900"/>
          </a:xfrm>
          <a:prstGeom prst="rect">
            <a:avLst/>
          </a:prstGeom>
        </p:spPr>
        <p:txBody>
          <a:bodyPr wrap="square" lIns="0" tIns="16859" rIns="0" bIns="0" rtlCol="0">
            <a:noAutofit/>
          </a:bodyPr>
          <a:lstStyle/>
          <a:p>
            <a:pPr marL="12700">
              <a:lnSpc>
                <a:spcPts val="2655"/>
              </a:lnSpc>
            </a:pPr>
            <a:r>
              <a:rPr sz="2500" spc="-357" dirty="0">
                <a:solidFill>
                  <a:srgbClr val="6985BA"/>
                </a:solidFill>
                <a:latin typeface="Arial"/>
                <a:cs typeface="Arial"/>
              </a:rPr>
              <a:t>.</a:t>
            </a:r>
            <a:r>
              <a:rPr sz="1900" spc="-296" dirty="0">
                <a:solidFill>
                  <a:srgbClr val="6985BA"/>
                </a:solidFill>
                <a:latin typeface="Times New Roman"/>
                <a:cs typeface="Times New Roman"/>
              </a:rPr>
              <a:t>,.,_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A8120B-0EC5-CBA9-4725-11A22732BB37}"/>
              </a:ext>
            </a:extLst>
          </p:cNvPr>
          <p:cNvSpPr txBox="1"/>
          <p:nvPr/>
        </p:nvSpPr>
        <p:spPr>
          <a:xfrm>
            <a:off x="533400" y="2450472"/>
            <a:ext cx="86868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Den aide or </a:t>
            </a:r>
            <a:r>
              <a:rPr lang="en-US" sz="2800" dirty="0" err="1"/>
              <a:t>Denner</a:t>
            </a:r>
            <a:r>
              <a:rPr lang="en-US" sz="2800" dirty="0"/>
              <a:t> instead of den chiefs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Multi-aged dens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Lone Cub Scouts, Scouts BSA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Wagon-wheel troops, weekly patrol meetings, monthly troop meetings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Technology options: virtual meetings, social media, shared drives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Multi-Unit activities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-189786"/>
            <a:ext cx="100584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16356" y="442078"/>
            <a:ext cx="3199002" cy="457200"/>
          </a:xfrm>
          <a:prstGeom prst="rect">
            <a:avLst/>
          </a:prstGeom>
        </p:spPr>
        <p:txBody>
          <a:bodyPr wrap="square" lIns="0" tIns="22701" rIns="0" bIns="0" rtlCol="0">
            <a:noAutofit/>
          </a:bodyPr>
          <a:lstStyle/>
          <a:p>
            <a:pPr marL="12700">
              <a:lnSpc>
                <a:spcPts val="3575"/>
              </a:lnSpc>
            </a:pPr>
            <a:r>
              <a:rPr sz="3400" spc="46" dirty="0">
                <a:solidFill>
                  <a:srgbClr val="FDFDFD"/>
                </a:solidFill>
                <a:latin typeface="Arial"/>
                <a:cs typeface="Arial"/>
              </a:rPr>
              <a:t>Learning Check</a:t>
            </a:r>
            <a:endParaRPr sz="3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6523" y="1617250"/>
            <a:ext cx="8334204" cy="496824"/>
          </a:xfrm>
          <a:prstGeom prst="rect">
            <a:avLst/>
          </a:prstGeom>
        </p:spPr>
        <p:txBody>
          <a:bodyPr wrap="square" lIns="0" tIns="20764" rIns="0" bIns="0" rtlCol="0">
            <a:noAutofit/>
          </a:bodyPr>
          <a:lstStyle/>
          <a:p>
            <a:pPr marL="296163" marR="22349">
              <a:lnSpc>
                <a:spcPts val="3270"/>
              </a:lnSpc>
            </a:pPr>
            <a:r>
              <a:rPr sz="3100" b="1" spc="-87" dirty="0">
                <a:latin typeface="Arial"/>
                <a:cs typeface="Arial"/>
              </a:rPr>
              <a:t>Review this scenario and discuss as a class</a:t>
            </a:r>
            <a:endParaRPr sz="31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6692" y="4001452"/>
            <a:ext cx="8507984" cy="1301496"/>
          </a:xfrm>
          <a:prstGeom prst="rect">
            <a:avLst/>
          </a:prstGeom>
        </p:spPr>
        <p:txBody>
          <a:bodyPr wrap="square" lIns="0" tIns="11017" rIns="0" bIns="0" rtlCol="0">
            <a:noAutofit/>
          </a:bodyPr>
          <a:lstStyle/>
          <a:p>
            <a:pPr marL="24891" marR="30479">
              <a:lnSpc>
                <a:spcPts val="1735"/>
              </a:lnSpc>
            </a:pPr>
            <a:endParaRPr sz="1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3644" y="5610796"/>
            <a:ext cx="7651357" cy="496824"/>
          </a:xfrm>
          <a:prstGeom prst="rect">
            <a:avLst/>
          </a:prstGeom>
        </p:spPr>
        <p:txBody>
          <a:bodyPr wrap="square" lIns="0" tIns="11017" rIns="0" bIns="0" rtlCol="0">
            <a:noAutofit/>
          </a:bodyPr>
          <a:lstStyle/>
          <a:p>
            <a:pPr marL="12700">
              <a:lnSpc>
                <a:spcPts val="1735"/>
              </a:lnSpc>
            </a:pPr>
            <a:endParaRPr sz="1600" dirty="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59740" y="6415468"/>
            <a:ext cx="8227771" cy="496824"/>
          </a:xfrm>
          <a:prstGeom prst="rect">
            <a:avLst/>
          </a:prstGeom>
        </p:spPr>
        <p:txBody>
          <a:bodyPr wrap="square" lIns="0" tIns="11017" rIns="0" bIns="0" rtlCol="0">
            <a:noAutofit/>
          </a:bodyPr>
          <a:lstStyle/>
          <a:p>
            <a:pPr marL="12700">
              <a:lnSpc>
                <a:spcPts val="1735"/>
              </a:lnSpc>
            </a:pPr>
            <a:endParaRPr sz="1600" dirty="0">
              <a:latin typeface="Arial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81D7F2-A5B8-B2D5-017C-332AC334F3B9}"/>
              </a:ext>
            </a:extLst>
          </p:cNvPr>
          <p:cNvSpPr txBox="1"/>
          <p:nvPr/>
        </p:nvSpPr>
        <p:spPr>
          <a:xfrm>
            <a:off x="447294" y="2251543"/>
            <a:ext cx="907770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Janet is the new Unit Commissioner for </a:t>
            </a:r>
            <a:r>
              <a:rPr lang="en-US" dirty="0" err="1"/>
              <a:t>Firestart</a:t>
            </a:r>
            <a:r>
              <a:rPr lang="en-US" dirty="0"/>
              <a:t> Council covering Faye county. None of the other Commissioners are in Faye county where 3 units are chartered.  Janet has 3 years experience as a unit commissioner, and recently relocated with her family to start a new job at Acme. Janet has 2 older children; both have had the Scouting experience.</a:t>
            </a:r>
          </a:p>
          <a:p>
            <a:endParaRPr lang="en-US" dirty="0"/>
          </a:p>
          <a:p>
            <a:r>
              <a:rPr lang="en-US" dirty="0"/>
              <a:t>Faye county is sparsely populated but has 3 key employers that many residents work for:</a:t>
            </a:r>
          </a:p>
          <a:p>
            <a:r>
              <a:rPr lang="en-US" dirty="0"/>
              <a:t>Acme auto parts, a manufacturing facility; The Refugee and Immigrant Center, temporary </a:t>
            </a:r>
          </a:p>
          <a:p>
            <a:r>
              <a:rPr lang="en-US" dirty="0"/>
              <a:t>home to 500 families and Holy Divinity Bible College, a renowned theological school with</a:t>
            </a:r>
          </a:p>
          <a:p>
            <a:r>
              <a:rPr lang="en-US" dirty="0"/>
              <a:t>2000 students enrolled, though half are online. There is also a large retirement community in the county.</a:t>
            </a:r>
          </a:p>
          <a:p>
            <a:endParaRPr lang="en-US" dirty="0"/>
          </a:p>
          <a:p>
            <a:r>
              <a:rPr lang="en-US" dirty="0"/>
              <a:t>Janet has some key contacts at Acme, but needs a way to connect to the other big</a:t>
            </a:r>
          </a:p>
          <a:p>
            <a:r>
              <a:rPr lang="en-US" dirty="0"/>
              <a:t>employers and community.</a:t>
            </a:r>
          </a:p>
          <a:p>
            <a:endParaRPr lang="en-US" dirty="0"/>
          </a:p>
          <a:p>
            <a:r>
              <a:rPr lang="en-US" dirty="0"/>
              <a:t>What are some strategies Janet can take to engage existing units and potentially expand</a:t>
            </a:r>
          </a:p>
          <a:p>
            <a:r>
              <a:rPr lang="en-US" dirty="0"/>
              <a:t>Scouting in Faye County?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98068" y="383197"/>
            <a:ext cx="2521764" cy="533400"/>
          </a:xfrm>
          <a:prstGeom prst="rect">
            <a:avLst/>
          </a:prstGeom>
        </p:spPr>
        <p:txBody>
          <a:bodyPr wrap="square" lIns="0" tIns="26574" rIns="0" bIns="0" rtlCol="0">
            <a:noAutofit/>
          </a:bodyPr>
          <a:lstStyle/>
          <a:p>
            <a:pPr marL="12700">
              <a:lnSpc>
                <a:spcPts val="4185"/>
              </a:lnSpc>
            </a:pPr>
            <a:r>
              <a:rPr sz="4000" spc="-425" dirty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4000" spc="39" dirty="0">
                <a:solidFill>
                  <a:srgbClr val="FDFDFD"/>
                </a:solidFill>
                <a:latin typeface="Times New Roman"/>
                <a:cs typeface="Times New Roman"/>
              </a:rPr>
              <a:t>u</a:t>
            </a:r>
            <a:r>
              <a:rPr sz="4000" spc="133" dirty="0">
                <a:solidFill>
                  <a:srgbClr val="FDFDFD"/>
                </a:solidFill>
                <a:latin typeface="Times New Roman"/>
                <a:cs typeface="Times New Roman"/>
              </a:rPr>
              <a:t>m</a:t>
            </a:r>
            <a:r>
              <a:rPr sz="4000" spc="35" dirty="0">
                <a:solidFill>
                  <a:srgbClr val="FDFDFD"/>
                </a:solidFill>
                <a:latin typeface="Times New Roman"/>
                <a:cs typeface="Times New Roman"/>
              </a:rPr>
              <a:t>m</a:t>
            </a:r>
            <a:r>
              <a:rPr sz="4000" spc="244" dirty="0">
                <a:solidFill>
                  <a:srgbClr val="FDFDFD"/>
                </a:solidFill>
                <a:latin typeface="Times New Roman"/>
                <a:cs typeface="Times New Roman"/>
              </a:rPr>
              <a:t>a</a:t>
            </a:r>
            <a:r>
              <a:rPr sz="4000" spc="57" dirty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4000" spc="-159" dirty="0">
                <a:solidFill>
                  <a:srgbClr val="FDFDFD"/>
                </a:solidFill>
                <a:latin typeface="Times New Roman"/>
                <a:cs typeface="Times New Roman"/>
              </a:rPr>
              <a:t>y</a:t>
            </a:r>
            <a:r>
              <a:rPr sz="4000" spc="109" dirty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3700" spc="0" dirty="0">
                <a:solidFill>
                  <a:srgbClr val="FDFDFD"/>
                </a:solidFill>
                <a:latin typeface="Times New Roman"/>
                <a:cs typeface="Times New Roman"/>
              </a:rPr>
              <a:t>&amp;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85820" y="431787"/>
            <a:ext cx="1576872" cy="469900"/>
          </a:xfrm>
          <a:prstGeom prst="rect">
            <a:avLst/>
          </a:prstGeom>
        </p:spPr>
        <p:txBody>
          <a:bodyPr wrap="square" lIns="0" tIns="23368" rIns="0" bIns="0" rtlCol="0">
            <a:noAutofit/>
          </a:bodyPr>
          <a:lstStyle/>
          <a:p>
            <a:pPr marL="12700">
              <a:lnSpc>
                <a:spcPts val="3679"/>
              </a:lnSpc>
            </a:pPr>
            <a:r>
              <a:rPr sz="3500" spc="35" dirty="0">
                <a:solidFill>
                  <a:srgbClr val="FDFDFD"/>
                </a:solidFill>
                <a:latin typeface="Arial"/>
                <a:cs typeface="Arial"/>
              </a:rPr>
              <a:t>Review</a:t>
            </a:r>
            <a:endParaRPr sz="35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1556" y="1752357"/>
            <a:ext cx="185058" cy="2853435"/>
          </a:xfrm>
          <a:prstGeom prst="rect">
            <a:avLst/>
          </a:prstGeom>
        </p:spPr>
        <p:txBody>
          <a:bodyPr wrap="square" lIns="0" tIns="19462" rIns="0" bIns="0" rtlCol="0">
            <a:noAutofit/>
          </a:bodyPr>
          <a:lstStyle/>
          <a:p>
            <a:pPr marL="12700" marR="0">
              <a:lnSpc>
                <a:spcPts val="3065"/>
              </a:lnSpc>
            </a:pPr>
            <a:r>
              <a:rPr sz="2900" spc="-192" dirty="0">
                <a:latin typeface="Arial"/>
                <a:cs typeface="Arial"/>
              </a:rPr>
              <a:t>•</a:t>
            </a:r>
            <a:endParaRPr sz="2900">
              <a:latin typeface="Arial"/>
              <a:cs typeface="Arial"/>
            </a:endParaRPr>
          </a:p>
          <a:p>
            <a:pPr marL="12700" marR="0">
              <a:lnSpc>
                <a:spcPct val="95825"/>
              </a:lnSpc>
              <a:spcBef>
                <a:spcPts val="400"/>
              </a:spcBef>
            </a:pPr>
            <a:r>
              <a:rPr sz="2900" spc="-192" dirty="0">
                <a:latin typeface="Arial"/>
                <a:cs typeface="Arial"/>
              </a:rPr>
              <a:t>•</a:t>
            </a:r>
            <a:endParaRPr sz="29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553"/>
              </a:spcBef>
            </a:pPr>
            <a:r>
              <a:rPr sz="2900" spc="-192" dirty="0">
                <a:latin typeface="Arial"/>
                <a:cs typeface="Arial"/>
              </a:rPr>
              <a:t>•</a:t>
            </a:r>
            <a:endParaRPr sz="2900">
              <a:latin typeface="Arial"/>
              <a:cs typeface="Arial"/>
            </a:endParaRPr>
          </a:p>
          <a:p>
            <a:pPr marL="12700" marR="0">
              <a:lnSpc>
                <a:spcPct val="95825"/>
              </a:lnSpc>
              <a:spcBef>
                <a:spcPts val="505"/>
              </a:spcBef>
            </a:pPr>
            <a:r>
              <a:rPr sz="2900" spc="-192" dirty="0">
                <a:latin typeface="Arial"/>
                <a:cs typeface="Arial"/>
              </a:rPr>
              <a:t>•</a:t>
            </a:r>
            <a:endParaRPr sz="2900">
              <a:latin typeface="Arial"/>
              <a:cs typeface="Arial"/>
            </a:endParaRPr>
          </a:p>
          <a:p>
            <a:pPr marL="12700" marR="0">
              <a:lnSpc>
                <a:spcPct val="95825"/>
              </a:lnSpc>
              <a:spcBef>
                <a:spcPts val="529"/>
              </a:spcBef>
            </a:pPr>
            <a:r>
              <a:rPr sz="2900" spc="-192" dirty="0">
                <a:latin typeface="Arial"/>
                <a:cs typeface="Arial"/>
              </a:rPr>
              <a:t>•</a:t>
            </a:r>
            <a:endParaRPr sz="2900">
              <a:latin typeface="Arial"/>
              <a:cs typeface="Arial"/>
            </a:endParaRPr>
          </a:p>
          <a:p>
            <a:pPr marL="12700" marR="0">
              <a:lnSpc>
                <a:spcPct val="95825"/>
              </a:lnSpc>
              <a:spcBef>
                <a:spcPts val="553"/>
              </a:spcBef>
            </a:pPr>
            <a:r>
              <a:rPr sz="2900" spc="-192" dirty="0">
                <a:latin typeface="Arial"/>
                <a:cs typeface="Arial"/>
              </a:rPr>
              <a:t>•</a:t>
            </a:r>
            <a:endParaRPr sz="29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49884" y="1752357"/>
            <a:ext cx="7383589" cy="2853435"/>
          </a:xfrm>
          <a:prstGeom prst="rect">
            <a:avLst/>
          </a:prstGeom>
        </p:spPr>
        <p:txBody>
          <a:bodyPr wrap="square" lIns="0" tIns="19462" rIns="0" bIns="0" rtlCol="0">
            <a:noAutofit/>
          </a:bodyPr>
          <a:lstStyle/>
          <a:p>
            <a:pPr marL="12700" algn="just">
              <a:lnSpc>
                <a:spcPts val="3065"/>
              </a:lnSpc>
            </a:pPr>
            <a:r>
              <a:rPr sz="2900" spc="109" dirty="0">
                <a:latin typeface="Arial"/>
                <a:cs typeface="Arial"/>
              </a:rPr>
              <a:t>Get to know the community and residents</a:t>
            </a:r>
            <a:endParaRPr sz="2900">
              <a:latin typeface="Arial"/>
              <a:cs typeface="Arial"/>
            </a:endParaRPr>
          </a:p>
          <a:p>
            <a:pPr marL="12700" marR="1191424" indent="15239" algn="just">
              <a:lnSpc>
                <a:spcPts val="3334"/>
              </a:lnSpc>
              <a:spcBef>
                <a:spcPts val="400"/>
              </a:spcBef>
            </a:pPr>
            <a:r>
              <a:rPr sz="2900" spc="64" dirty="0">
                <a:latin typeface="Arial"/>
                <a:cs typeface="Arial"/>
              </a:rPr>
              <a:t>Build relationships and find leaders </a:t>
            </a:r>
            <a:endParaRPr sz="2900">
              <a:latin typeface="Arial"/>
              <a:cs typeface="Arial"/>
            </a:endParaRPr>
          </a:p>
          <a:p>
            <a:pPr marL="12700" marR="1191424" algn="just">
              <a:lnSpc>
                <a:spcPts val="3334"/>
              </a:lnSpc>
              <a:spcBef>
                <a:spcPts val="530"/>
              </a:spcBef>
            </a:pPr>
            <a:r>
              <a:rPr sz="2900" spc="123" dirty="0">
                <a:latin typeface="Arial"/>
                <a:cs typeface="Arial"/>
              </a:rPr>
              <a:t>Spend time, build community trust </a:t>
            </a:r>
            <a:endParaRPr sz="2900">
              <a:latin typeface="Arial"/>
              <a:cs typeface="Arial"/>
            </a:endParaRPr>
          </a:p>
          <a:p>
            <a:pPr marL="12700" marR="1191424" algn="just">
              <a:lnSpc>
                <a:spcPts val="3334"/>
              </a:lnSpc>
              <a:spcBef>
                <a:spcPts val="530"/>
              </a:spcBef>
            </a:pPr>
            <a:r>
              <a:rPr sz="2900" spc="-28" dirty="0">
                <a:latin typeface="Arial"/>
                <a:cs typeface="Arial"/>
              </a:rPr>
              <a:t>Recognize</a:t>
            </a:r>
            <a:endParaRPr sz="2900">
              <a:latin typeface="Arial"/>
              <a:cs typeface="Arial"/>
            </a:endParaRPr>
          </a:p>
          <a:p>
            <a:pPr marL="27940" marR="5463996" algn="just">
              <a:lnSpc>
                <a:spcPct val="95825"/>
              </a:lnSpc>
              <a:spcBef>
                <a:spcPts val="545"/>
              </a:spcBef>
            </a:pPr>
            <a:r>
              <a:rPr sz="2900" spc="12" dirty="0">
                <a:latin typeface="Arial"/>
                <a:cs typeface="Arial"/>
              </a:rPr>
              <a:t>Economize</a:t>
            </a:r>
            <a:endParaRPr sz="2900">
              <a:latin typeface="Arial"/>
              <a:cs typeface="Arial"/>
            </a:endParaRPr>
          </a:p>
          <a:p>
            <a:pPr marL="27940" marR="5518813" algn="just">
              <a:lnSpc>
                <a:spcPct val="95825"/>
              </a:lnSpc>
              <a:spcBef>
                <a:spcPts val="553"/>
              </a:spcBef>
            </a:pPr>
            <a:r>
              <a:rPr sz="2900" spc="58" dirty="0">
                <a:latin typeface="Arial"/>
                <a:cs typeface="Arial"/>
              </a:rPr>
              <a:t>Be flexible</a:t>
            </a:r>
            <a:endParaRPr sz="2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504948" y="392341"/>
            <a:ext cx="5246115" cy="533400"/>
          </a:xfrm>
          <a:prstGeom prst="rect">
            <a:avLst/>
          </a:prstGeom>
        </p:spPr>
        <p:txBody>
          <a:bodyPr wrap="square" lIns="0" tIns="26574" rIns="0" bIns="0" rtlCol="0">
            <a:noAutofit/>
          </a:bodyPr>
          <a:lstStyle/>
          <a:p>
            <a:pPr marL="12700">
              <a:lnSpc>
                <a:spcPts val="4185"/>
              </a:lnSpc>
            </a:pPr>
            <a:r>
              <a:rPr sz="3400" spc="83" dirty="0">
                <a:solidFill>
                  <a:srgbClr val="FDFDFD"/>
                </a:solidFill>
                <a:latin typeface="Arial"/>
                <a:cs typeface="Arial"/>
              </a:rPr>
              <a:t>of Commissione</a:t>
            </a:r>
            <a:r>
              <a:rPr sz="3400" spc="83" dirty="0">
                <a:solidFill>
                  <a:srgbClr val="D4DBEB"/>
                </a:solidFill>
                <a:latin typeface="Arial"/>
                <a:cs typeface="Arial"/>
              </a:rPr>
              <a:t>r</a:t>
            </a:r>
            <a:r>
              <a:rPr sz="4000" spc="189" dirty="0">
                <a:solidFill>
                  <a:srgbClr val="BFCAE1"/>
                </a:solidFill>
                <a:latin typeface="Times New Roman"/>
                <a:cs typeface="Times New Roman"/>
              </a:rPr>
              <a:t>S</a:t>
            </a:r>
            <a:r>
              <a:rPr sz="4000" spc="189" dirty="0">
                <a:solidFill>
                  <a:srgbClr val="FDFDFD"/>
                </a:solidFill>
                <a:latin typeface="Times New Roman"/>
                <a:cs typeface="Times New Roman"/>
              </a:rPr>
              <a:t>cience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2076" y="451222"/>
            <a:ext cx="1572269" cy="457200"/>
          </a:xfrm>
          <a:prstGeom prst="rect">
            <a:avLst/>
          </a:prstGeom>
        </p:spPr>
        <p:txBody>
          <a:bodyPr wrap="square" lIns="0" tIns="22701" rIns="0" bIns="0" rtlCol="0">
            <a:noAutofit/>
          </a:bodyPr>
          <a:lstStyle/>
          <a:p>
            <a:pPr marL="12700">
              <a:lnSpc>
                <a:spcPts val="3575"/>
              </a:lnSpc>
            </a:pPr>
            <a:r>
              <a:rPr sz="3400" spc="20" dirty="0">
                <a:solidFill>
                  <a:srgbClr val="FDFDFD"/>
                </a:solidFill>
                <a:latin typeface="Arial"/>
                <a:cs typeface="Arial"/>
              </a:rPr>
              <a:t>College</a:t>
            </a:r>
            <a:endParaRPr sz="3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75323" y="799873"/>
            <a:ext cx="266509" cy="342900"/>
          </a:xfrm>
          <a:prstGeom prst="rect">
            <a:avLst/>
          </a:prstGeom>
        </p:spPr>
        <p:txBody>
          <a:bodyPr wrap="square" lIns="0" tIns="16859" rIns="0" bIns="0" rtlCol="0">
            <a:noAutofit/>
          </a:bodyPr>
          <a:lstStyle/>
          <a:p>
            <a:pPr marL="12700">
              <a:lnSpc>
                <a:spcPts val="2655"/>
              </a:lnSpc>
            </a:pPr>
            <a:r>
              <a:rPr sz="2500" spc="-357" dirty="0">
                <a:solidFill>
                  <a:srgbClr val="6985BA"/>
                </a:solidFill>
                <a:latin typeface="Arial"/>
                <a:cs typeface="Arial"/>
              </a:rPr>
              <a:t>.</a:t>
            </a:r>
            <a:r>
              <a:rPr sz="1900" spc="-296" dirty="0">
                <a:solidFill>
                  <a:srgbClr val="6985BA"/>
                </a:solidFill>
                <a:latin typeface="Times New Roman"/>
                <a:cs typeface="Times New Roman"/>
              </a:rPr>
              <a:t>,.,_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31539" y="2338263"/>
            <a:ext cx="3259400" cy="1567179"/>
          </a:xfrm>
          <a:prstGeom prst="rect">
            <a:avLst/>
          </a:prstGeom>
        </p:spPr>
        <p:txBody>
          <a:bodyPr wrap="square" lIns="0" tIns="31146" rIns="0" bIns="0" rtlCol="0">
            <a:noAutofit/>
          </a:bodyPr>
          <a:lstStyle/>
          <a:p>
            <a:pPr marL="64515" marR="31240">
              <a:lnSpc>
                <a:spcPts val="4905"/>
              </a:lnSpc>
            </a:pPr>
            <a:r>
              <a:rPr sz="4700" b="1" spc="-173" dirty="0">
                <a:latin typeface="Arial"/>
                <a:cs typeface="Arial"/>
              </a:rPr>
              <a:t>Questions?</a:t>
            </a:r>
            <a:endParaRPr sz="4700">
              <a:latin typeface="Arial"/>
              <a:cs typeface="Arial"/>
            </a:endParaRPr>
          </a:p>
          <a:p>
            <a:pPr marL="12700">
              <a:lnSpc>
                <a:spcPts val="5400"/>
              </a:lnSpc>
              <a:spcBef>
                <a:spcPts val="2060"/>
              </a:spcBef>
            </a:pPr>
            <a:r>
              <a:rPr sz="4700" b="1" spc="-120" dirty="0">
                <a:latin typeface="Arial"/>
                <a:cs typeface="Arial"/>
              </a:rPr>
              <a:t>Comments!</a:t>
            </a:r>
            <a:endParaRPr sz="4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32251" y="5459479"/>
            <a:ext cx="1450887" cy="419100"/>
          </a:xfrm>
          <a:prstGeom prst="rect">
            <a:avLst/>
          </a:prstGeom>
        </p:spPr>
        <p:txBody>
          <a:bodyPr wrap="square" lIns="0" tIns="20764" rIns="0" bIns="0" rtlCol="0">
            <a:noAutofit/>
          </a:bodyPr>
          <a:lstStyle/>
          <a:p>
            <a:pPr marL="12700">
              <a:lnSpc>
                <a:spcPts val="3270"/>
              </a:lnSpc>
            </a:pPr>
            <a:r>
              <a:rPr sz="3100" spc="50" dirty="0">
                <a:solidFill>
                  <a:srgbClr val="5B5985"/>
                </a:solidFill>
                <a:latin typeface="Arial"/>
                <a:cs typeface="Arial"/>
              </a:rPr>
              <a:t>THANK</a:t>
            </a:r>
            <a:endParaRPr sz="3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66892" y="5459479"/>
            <a:ext cx="1192386" cy="419100"/>
          </a:xfrm>
          <a:prstGeom prst="rect">
            <a:avLst/>
          </a:prstGeom>
        </p:spPr>
        <p:txBody>
          <a:bodyPr wrap="square" lIns="0" tIns="20764" rIns="0" bIns="0" rtlCol="0">
            <a:noAutofit/>
          </a:bodyPr>
          <a:lstStyle/>
          <a:p>
            <a:pPr marL="12700">
              <a:lnSpc>
                <a:spcPts val="3270"/>
              </a:lnSpc>
            </a:pPr>
            <a:r>
              <a:rPr sz="3100" spc="-49" dirty="0">
                <a:solidFill>
                  <a:srgbClr val="5B5985"/>
                </a:solidFill>
                <a:latin typeface="Arial"/>
                <a:cs typeface="Arial"/>
              </a:rPr>
              <a:t>'YOU</a:t>
            </a:r>
            <a:r>
              <a:rPr sz="3100" spc="-49" dirty="0">
                <a:solidFill>
                  <a:srgbClr val="757297"/>
                </a:solidFill>
                <a:latin typeface="Arial"/>
                <a:cs typeface="Arial"/>
              </a:rPr>
              <a:t>!!</a:t>
            </a:r>
            <a:endParaRPr sz="3100" dirty="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534660" y="5896659"/>
            <a:ext cx="156991" cy="177800"/>
          </a:xfrm>
          <a:prstGeom prst="rect">
            <a:avLst/>
          </a:prstGeom>
        </p:spPr>
        <p:txBody>
          <a:bodyPr wrap="square" lIns="0" tIns="8413" rIns="0" bIns="0" rtlCol="0">
            <a:noAutofit/>
          </a:bodyPr>
          <a:lstStyle/>
          <a:p>
            <a:pPr marL="12700">
              <a:lnSpc>
                <a:spcPts val="1325"/>
              </a:lnSpc>
            </a:pPr>
            <a:r>
              <a:rPr sz="1200" dirty="0">
                <a:solidFill>
                  <a:srgbClr val="486982"/>
                </a:solidFill>
                <a:latin typeface="Times New Roman"/>
                <a:cs typeface="Times New Roman"/>
              </a:rPr>
              <a:t>®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</TotalTime>
  <Words>636</Words>
  <Application>Microsoft Office PowerPoint</Application>
  <PresentationFormat>Custom</PresentationFormat>
  <Paragraphs>159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l P</cp:lastModifiedBy>
  <cp:revision>1</cp:revision>
  <dcterms:modified xsi:type="dcterms:W3CDTF">2023-10-30T02:21:04Z</dcterms:modified>
</cp:coreProperties>
</file>