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Lst>
  <p:sldSz cx="9144000" cy="6858000" type="screen4x3"/>
  <p:notesSz cx="7010400" cy="9296400"/>
  <p:embeddedFontLst>
    <p:embeddedFont>
      <p:font typeface="Helvetica Neue"/>
      <p:regular r:id="rId88"/>
      <p:bold r:id="rId89"/>
      <p:italic r:id="rId90"/>
      <p:boldItalic r:id="rId91"/>
    </p:embeddedFont>
    <p:embeddedFont>
      <p:font typeface="Roboto" panose="02000000000000000000" pitchFamily="2" charset="0"/>
      <p:regular r:id="rId92"/>
      <p:bold r:id="rId93"/>
      <p:italic r:id="rId94"/>
      <p:boldItalic r:id="rId9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3" roundtripDataSignature="AMtx7mhT7gbgzFnlP2yln3Zt0sONi2Uhc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36" y="69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2.fntdata"/><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3.fntdata"/><Relationship Id="rId95" Type="http://schemas.openxmlformats.org/officeDocument/2006/relationships/font" Target="fonts/font8.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8"/>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2pPr>
            <a:lvl3pPr marR="0" lvl="2"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3pPr>
            <a:lvl4pPr marR="0" lvl="3"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4pPr>
            <a:lvl5pPr marR="0" lvl="4"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5pPr>
            <a:lvl6pPr marR="0" lvl="5"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6pPr>
            <a:lvl7pPr marR="0" lvl="6"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7pPr>
            <a:lvl8pPr marR="0" lvl="7"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8pPr>
            <a:lvl9pPr marR="0" lvl="8"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9pPr>
          </a:lstStyle>
          <a:p>
            <a:endParaRPr/>
          </a:p>
        </p:txBody>
      </p:sp>
      <p:sp>
        <p:nvSpPr>
          <p:cNvPr id="4" name="Google Shape;4;n"/>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2pPr>
            <a:lvl3pPr marR="0" lvl="2"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3pPr>
            <a:lvl4pPr marR="0" lvl="3"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4pPr>
            <a:lvl5pPr marR="0" lvl="4"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5pPr>
            <a:lvl6pPr marR="0" lvl="5"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6pPr>
            <a:lvl7pPr marR="0" lvl="6"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7pPr>
            <a:lvl8pPr marR="0" lvl="7"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8pPr>
            <a:lvl9pPr marR="0" lvl="8"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2pPr>
            <a:lvl3pPr marR="0" lvl="2"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3pPr>
            <a:lvl4pPr marR="0" lvl="3"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4pPr>
            <a:lvl5pPr marR="0" lvl="4"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5pPr>
            <a:lvl6pPr marR="0" lvl="5"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6pPr>
            <a:lvl7pPr marR="0" lvl="6"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7pPr>
            <a:lvl8pPr marR="0" lvl="7"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8pPr>
            <a:lvl9pPr marR="0" lvl="8"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9pPr>
          </a:lstStyle>
          <a:p>
            <a:endParaRPr/>
          </a:p>
        </p:txBody>
      </p:sp>
      <p:sp>
        <p:nvSpPr>
          <p:cNvPr id="8" name="Google Shape;8;n"/>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0" name="Google Shape;60;p1: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61" name="Google Shape;61;p1: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11/1/2024</a:t>
            </a:r>
            <a:endParaRPr sz="1200" b="0" i="0" u="none" strike="noStrike" cap="none">
              <a:solidFill>
                <a:schemeClr val="dk1"/>
              </a:solidFill>
              <a:latin typeface="Calibri"/>
              <a:ea typeface="Calibri"/>
              <a:cs typeface="Calibri"/>
              <a:sym typeface="Calibri"/>
            </a:endParaRPr>
          </a:p>
        </p:txBody>
      </p:sp>
      <p:sp>
        <p:nvSpPr>
          <p:cNvPr id="62" name="Google Shape;62;p1: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63" name="Google Shape;63;p1: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2: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71" name="Google Shape;71;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3: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79" name="Google Shape;79;p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4: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86" name="Google Shape;86;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5: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93" name="Google Shape;93;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6: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Scout Oath and Scout Law</a:t>
            </a:r>
            <a:endParaRPr/>
          </a:p>
        </p:txBody>
      </p:sp>
      <p:sp>
        <p:nvSpPr>
          <p:cNvPr id="101" name="Google Shape;101;p6: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102" name="Google Shape;102;p6: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103" name="Google Shape;103;p6: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7: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112" name="Google Shape;112;p7: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113" name="Google Shape;113;p7: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114" name="Google Shape;114;p7: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8: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Make note that if you don’t have an actual flag with you, there is one on each uniform. On the right sleave. Have a younger scout come to the front and turn to the side to be the flag. They will get a kick out of being the flag.</a:t>
            </a:r>
            <a:endParaRPr/>
          </a:p>
        </p:txBody>
      </p:sp>
      <p:sp>
        <p:nvSpPr>
          <p:cNvPr id="123" name="Google Shape;123;p8: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124" name="Google Shape;124;p8: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125" name="Google Shape;125;p8: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9: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135" name="Google Shape;135;p9: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136" name="Google Shape;136;p9: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137" name="Google Shape;137;p9: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0: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45" name="Google Shape;145;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1: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52" name="Google Shape;152;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2: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lnSpc>
                <a:spcPct val="80000"/>
              </a:lnSpc>
              <a:spcBef>
                <a:spcPts val="0"/>
              </a:spcBef>
              <a:spcAft>
                <a:spcPts val="0"/>
              </a:spcAft>
              <a:buNone/>
            </a:pPr>
            <a:r>
              <a:rPr lang="en-US" sz="930" b="0" i="0" u="none" strike="noStrike">
                <a:solidFill>
                  <a:srgbClr val="000000"/>
                </a:solidFill>
                <a:latin typeface="Calibri"/>
                <a:ea typeface="Calibri"/>
                <a:cs typeface="Calibri"/>
                <a:sym typeface="Calibri"/>
              </a:rPr>
              <a:t>The Scout Oath and Scout Law are the ideals the program instills in youth and are ideals adult leaders strive to live by. </a:t>
            </a:r>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The Cub Scout sign, salute, handshake, and slogan serve as physical reminders of the ideals. </a:t>
            </a:r>
            <a:endParaRPr/>
          </a:p>
          <a:p>
            <a:pPr marL="0" lvl="0" indent="0" algn="l" rtl="0">
              <a:lnSpc>
                <a:spcPct val="80000"/>
              </a:lnSpc>
              <a:spcBef>
                <a:spcPts val="279"/>
              </a:spcBef>
              <a:spcAft>
                <a:spcPts val="0"/>
              </a:spcAft>
              <a:buNone/>
            </a:pPr>
            <a:endParaRPr sz="930" b="0" i="0" u="none" strike="noStrike">
              <a:latin typeface="Calibri"/>
              <a:ea typeface="Calibri"/>
              <a:cs typeface="Calibri"/>
              <a:sym typeface="Calibri"/>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The den—a group of six to eight boys or girls who are about the same age—is the place where Cub Scouting starts. In the den, Cub Scouts develop new skills and interests; they practice sportsmanship and good citizenship; and they learn to do their best, not just for themselves but for the den as well. </a:t>
            </a:r>
            <a:endParaRPr/>
          </a:p>
          <a:p>
            <a:pPr marL="0" lvl="0" indent="0" algn="l" rtl="0">
              <a:lnSpc>
                <a:spcPct val="80000"/>
              </a:lnSpc>
              <a:spcBef>
                <a:spcPts val="279"/>
              </a:spcBef>
              <a:spcAft>
                <a:spcPts val="0"/>
              </a:spcAft>
              <a:buNone/>
            </a:pPr>
            <a:endParaRPr sz="930" b="0" i="0" u="none" strike="noStrike">
              <a:latin typeface="Calibri"/>
              <a:ea typeface="Calibri"/>
              <a:cs typeface="Calibri"/>
              <a:sym typeface="Calibri"/>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Recognition is important to everyone. The advancement plan provides fun, gives Cub Scouts a sense of personal achievement as they earn rank badges, and strengthens family understanding as adult family members and the den leader work with members on advancement projects. </a:t>
            </a:r>
            <a:endParaRPr/>
          </a:p>
          <a:p>
            <a:pPr marL="0" lvl="0" indent="0" algn="l" rtl="0">
              <a:lnSpc>
                <a:spcPct val="80000"/>
              </a:lnSpc>
              <a:spcBef>
                <a:spcPts val="279"/>
              </a:spcBef>
              <a:spcAft>
                <a:spcPts val="0"/>
              </a:spcAft>
              <a:buNone/>
            </a:pPr>
            <a:endParaRPr sz="930" b="0" i="0" u="none" strike="noStrike">
              <a:latin typeface="Calibri"/>
              <a:ea typeface="Calibri"/>
              <a:cs typeface="Calibri"/>
              <a:sym typeface="Calibri"/>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Whether a Cub Scout lives with two parents or one, other relatives, or a foster family, his or her family is an important part of Cub Scouting. Parents and adult family members provide leadership and support to ensure that Cub Scouts have a good experience in the program. </a:t>
            </a:r>
            <a:endParaRPr/>
          </a:p>
          <a:p>
            <a:pPr marL="0" lvl="0" indent="0" algn="l" rtl="0">
              <a:lnSpc>
                <a:spcPct val="80000"/>
              </a:lnSpc>
              <a:spcBef>
                <a:spcPts val="279"/>
              </a:spcBef>
              <a:spcAft>
                <a:spcPts val="0"/>
              </a:spcAft>
              <a:buNone/>
            </a:pPr>
            <a:endParaRPr sz="930" b="0" i="0" u="none" strike="noStrike">
              <a:latin typeface="Calibri"/>
              <a:ea typeface="Calibri"/>
              <a:cs typeface="Calibri"/>
              <a:sym typeface="Calibri"/>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Cub Scouts participate in a huge array of activities, including games, projects, skits, songs, outdoor activities, trips, and service projects. Besides being fun, these activities offer opportunities for growth, achievement, and family involvement. </a:t>
            </a:r>
            <a:endParaRPr/>
          </a:p>
          <a:p>
            <a:pPr marL="0" lvl="0" indent="0" algn="l" rtl="0">
              <a:lnSpc>
                <a:spcPct val="80000"/>
              </a:lnSpc>
              <a:spcBef>
                <a:spcPts val="279"/>
              </a:spcBef>
              <a:spcAft>
                <a:spcPts val="0"/>
              </a:spcAft>
              <a:buNone/>
            </a:pPr>
            <a:endParaRPr sz="930"/>
          </a:p>
          <a:p>
            <a:pPr marL="0" marR="0" lvl="0" indent="0" algn="l" rtl="0">
              <a:lnSpc>
                <a:spcPct val="80000"/>
              </a:lnSpc>
              <a:spcBef>
                <a:spcPts val="279"/>
              </a:spcBef>
              <a:spcAft>
                <a:spcPts val="0"/>
              </a:spcAft>
              <a:buClr>
                <a:srgbClr val="000000"/>
              </a:buClr>
              <a:buSzPts val="930"/>
              <a:buFont typeface="Calibri"/>
              <a:buNone/>
            </a:pPr>
            <a:r>
              <a:rPr lang="en-US" sz="930" b="0" i="0" u="none" strike="noStrike">
                <a:solidFill>
                  <a:srgbClr val="000000"/>
                </a:solidFill>
                <a:latin typeface="Calibri"/>
                <a:ea typeface="Calibri"/>
                <a:cs typeface="Calibri"/>
                <a:sym typeface="Calibri"/>
              </a:rPr>
              <a:t>Cub Scouting focuses on the home and neighborhood. It helps Cub Scouts strengthen connections to their local communities, which in turn support their growth and development. </a:t>
            </a:r>
            <a:endParaRPr/>
          </a:p>
          <a:p>
            <a:pPr marL="0" lvl="0" indent="0" algn="l" rtl="0">
              <a:lnSpc>
                <a:spcPct val="80000"/>
              </a:lnSpc>
              <a:spcBef>
                <a:spcPts val="279"/>
              </a:spcBef>
              <a:spcAft>
                <a:spcPts val="0"/>
              </a:spcAft>
              <a:buNone/>
            </a:pPr>
            <a:endParaRPr sz="930"/>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Cub Scout uniforms serve a number of purposes. They demonstrate membership in the group by having everyone dress alike, and they identify individual achievement, with Scouts wearing the badges and pins they’ve earned. Wearing the uniform to meetings and activities also encourages a neat appearance, a sense of belonging, and good behavior. </a:t>
            </a:r>
            <a:endParaRPr/>
          </a:p>
          <a:p>
            <a:pPr marL="0" lvl="0" indent="0" algn="l" rtl="0">
              <a:lnSpc>
                <a:spcPct val="80000"/>
              </a:lnSpc>
              <a:spcBef>
                <a:spcPts val="279"/>
              </a:spcBef>
              <a:spcAft>
                <a:spcPts val="0"/>
              </a:spcAft>
              <a:buNone/>
            </a:pPr>
            <a:r>
              <a:rPr lang="en-US" sz="930" b="0" i="0" u="none" strike="noStrike">
                <a:solidFill>
                  <a:srgbClr val="000000"/>
                </a:solidFill>
                <a:latin typeface="Courier New"/>
                <a:ea typeface="Courier New"/>
                <a:cs typeface="Courier New"/>
                <a:sym typeface="Courier New"/>
              </a:rPr>
              <a:t>o </a:t>
            </a:r>
            <a:r>
              <a:rPr lang="en-US" sz="930" b="0" i="0" u="none" strike="noStrike">
                <a:solidFill>
                  <a:srgbClr val="000000"/>
                </a:solidFill>
                <a:latin typeface="Calibri"/>
                <a:ea typeface="Calibri"/>
                <a:cs typeface="Calibri"/>
                <a:sym typeface="Calibri"/>
              </a:rPr>
              <a:t>The uniform represents a democratic idea of equality, bringing people of different backgrounds together. When universally adopted, it covers up all differences of social or economic background. </a:t>
            </a:r>
            <a:endParaRPr/>
          </a:p>
          <a:p>
            <a:pPr marL="0" lvl="0" indent="0" algn="l" rtl="0">
              <a:lnSpc>
                <a:spcPct val="80000"/>
              </a:lnSpc>
              <a:spcBef>
                <a:spcPts val="279"/>
              </a:spcBef>
              <a:spcAft>
                <a:spcPts val="0"/>
              </a:spcAft>
              <a:buNone/>
            </a:pPr>
            <a:endParaRPr sz="930"/>
          </a:p>
        </p:txBody>
      </p:sp>
      <p:sp>
        <p:nvSpPr>
          <p:cNvPr id="160" name="Google Shape;160;p12: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161" name="Google Shape;161;p12: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162" name="Google Shape;162;p12: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3: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69" name="Google Shape;169;p1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14: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sz="1200" b="0" i="0" u="none" strike="noStrike">
                <a:solidFill>
                  <a:srgbClr val="000000"/>
                </a:solidFill>
                <a:latin typeface="Calibri"/>
                <a:ea typeface="Calibri"/>
                <a:cs typeface="Calibri"/>
                <a:sym typeface="Calibri"/>
              </a:rPr>
              <a:t>In a Cub Scout pack, there are several volunteer leadership positions that are required and others that are optional. Let’s talk about these volunteer positions and the roles they play in the pack. Let’s also look at several common pack and den structures. </a:t>
            </a:r>
            <a:endParaRPr/>
          </a:p>
          <a:p>
            <a:pPr marL="0" lvl="0" indent="0" algn="l" rtl="0">
              <a:spcBef>
                <a:spcPts val="360"/>
              </a:spcBef>
              <a:spcAft>
                <a:spcPts val="0"/>
              </a:spcAft>
              <a:buNone/>
            </a:pPr>
            <a:r>
              <a:rPr lang="en-US" sz="1200" b="0" i="0" u="none" strike="noStrike">
                <a:solidFill>
                  <a:srgbClr val="000000"/>
                </a:solidFill>
                <a:latin typeface="Calibri"/>
                <a:ea typeface="Calibri"/>
                <a:cs typeface="Calibri"/>
                <a:sym typeface="Calibri"/>
              </a:rPr>
              <a:t>Cub Scout activities take place primarily within the den setting, although some take place with the pack. Requirements for completion of adventures, which lead to the badge of rank, are usually completed in the den meetings. </a:t>
            </a:r>
            <a:endParaRPr/>
          </a:p>
          <a:p>
            <a:pPr marL="0" lvl="0" indent="0" algn="l" rtl="0">
              <a:spcBef>
                <a:spcPts val="360"/>
              </a:spcBef>
              <a:spcAft>
                <a:spcPts val="0"/>
              </a:spcAft>
              <a:buNone/>
            </a:pPr>
            <a:r>
              <a:rPr lang="en-US" sz="1200" b="0" i="0" u="none" strike="noStrike">
                <a:solidFill>
                  <a:srgbClr val="000000"/>
                </a:solidFill>
                <a:latin typeface="Calibri"/>
                <a:ea typeface="Calibri"/>
                <a:cs typeface="Calibri"/>
                <a:sym typeface="Calibri"/>
              </a:rPr>
              <a:t>The pack consists of all of the dens in the pack, which come together as one for recognition and special activities. The pack exists to support these dens and it serves as the official entity, or unit, of Cub Scouting. </a:t>
            </a:r>
            <a:endParaRPr/>
          </a:p>
          <a:p>
            <a:pPr marL="0" lvl="0" indent="0" algn="l" rtl="0">
              <a:spcBef>
                <a:spcPts val="360"/>
              </a:spcBef>
              <a:spcAft>
                <a:spcPts val="0"/>
              </a:spcAft>
              <a:buNone/>
            </a:pPr>
            <a:r>
              <a:rPr lang="en-US" sz="1200" b="0" i="0" u="none" strike="noStrike">
                <a:solidFill>
                  <a:srgbClr val="000000"/>
                </a:solidFill>
                <a:latin typeface="Calibri"/>
                <a:ea typeface="Calibri"/>
                <a:cs typeface="Calibri"/>
                <a:sym typeface="Calibri"/>
              </a:rPr>
              <a:t>The Cub Scout pack requires a variety of leaders who work together to 	</a:t>
            </a:r>
            <a:endParaRPr/>
          </a:p>
          <a:p>
            <a:pPr marL="0" lvl="0" indent="0" algn="l" rtl="0">
              <a:spcBef>
                <a:spcPts val="360"/>
              </a:spcBef>
              <a:spcAft>
                <a:spcPts val="0"/>
              </a:spcAft>
              <a:buNone/>
            </a:pPr>
            <a:endParaRPr/>
          </a:p>
          <a:p>
            <a:pPr marL="0" lvl="0" indent="0" algn="l" rtl="0">
              <a:spcBef>
                <a:spcPts val="360"/>
              </a:spcBef>
              <a:spcAft>
                <a:spcPts val="0"/>
              </a:spcAft>
              <a:buNone/>
            </a:pPr>
            <a:r>
              <a:rPr lang="en-US"/>
              <a:t>Ask participants for them to tell you what they think</a:t>
            </a:r>
            <a:endParaRPr/>
          </a:p>
        </p:txBody>
      </p:sp>
      <p:sp>
        <p:nvSpPr>
          <p:cNvPr id="176" name="Google Shape;176;p14: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177" name="Google Shape;177;p14: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178" name="Google Shape;178;p14: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5: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85" name="Google Shape;185;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16: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Ask participants if they can name a few of these</a:t>
            </a:r>
            <a:endParaRPr/>
          </a:p>
          <a:p>
            <a:pPr marL="0" marR="0" lvl="0" indent="0" algn="l" rtl="0">
              <a:lnSpc>
                <a:spcPct val="100000"/>
              </a:lnSpc>
              <a:spcBef>
                <a:spcPts val="54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a:p>
            <a:pPr marL="0" marR="0" lvl="0" indent="0" algn="l" rtl="0">
              <a:lnSpc>
                <a:spcPct val="100000"/>
              </a:lnSpc>
              <a:spcBef>
                <a:spcPts val="54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An organization that partners with the BSA to provide the Scouting program is called a chartered organization. Each Cub Scout pack, as well as all other BSA units, is required to have one. 	</a:t>
            </a:r>
            <a:endParaRPr/>
          </a:p>
          <a:p>
            <a:pPr marL="0" lvl="0" indent="0" algn="l" rtl="0">
              <a:spcBef>
                <a:spcPts val="360"/>
              </a:spcBef>
              <a:spcAft>
                <a:spcPts val="0"/>
              </a:spcAft>
              <a:buNone/>
            </a:pPr>
            <a:endParaRPr/>
          </a:p>
        </p:txBody>
      </p:sp>
      <p:sp>
        <p:nvSpPr>
          <p:cNvPr id="193" name="Google Shape;193;p16: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194" name="Google Shape;194;p16: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195" name="Google Shape;195;p16: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17: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sz="1800" b="0" i="0" u="none" strike="noStrike">
                <a:solidFill>
                  <a:srgbClr val="000000"/>
                </a:solidFill>
                <a:latin typeface="Calibri"/>
                <a:ea typeface="Calibri"/>
                <a:cs typeface="Calibri"/>
                <a:sym typeface="Calibri"/>
              </a:rPr>
              <a:t>The chartered organization adopts the Scouting program and provides a meeting place or assists in securing one in addition to other resources. Examples of chartered organizations are churches or other religious institutions, civic groups, or community organizations. In all cases a qualified chartered organization must share the values of Scouting and may not use Scouting for political or special interest purposes. </a:t>
            </a:r>
            <a:endParaRPr/>
          </a:p>
          <a:p>
            <a:pPr marL="0" lvl="0" indent="0" algn="l" rtl="0">
              <a:spcBef>
                <a:spcPts val="540"/>
              </a:spcBef>
              <a:spcAft>
                <a:spcPts val="0"/>
              </a:spcAft>
              <a:buNone/>
            </a:pPr>
            <a:r>
              <a:rPr lang="en-US" sz="1800" b="0" i="0" u="none" strike="noStrike">
                <a:solidFill>
                  <a:srgbClr val="000000"/>
                </a:solidFill>
                <a:latin typeface="Calibri"/>
                <a:ea typeface="Calibri"/>
                <a:cs typeface="Calibri"/>
                <a:sym typeface="Calibri"/>
              </a:rPr>
              <a:t>This partnership is often mutually beneficial when it is the goal of the chartered organization to serve its own youth membership or the youth in the community. The chartered organization may choose to serve both its own youth members and youth in the community. 	</a:t>
            </a:r>
            <a:endParaRPr/>
          </a:p>
          <a:p>
            <a:pPr marL="0" lvl="0" indent="0" algn="l" rtl="0">
              <a:spcBef>
                <a:spcPts val="360"/>
              </a:spcBef>
              <a:spcAft>
                <a:spcPts val="0"/>
              </a:spcAft>
              <a:buNone/>
            </a:pPr>
            <a:endParaRPr/>
          </a:p>
        </p:txBody>
      </p:sp>
      <p:sp>
        <p:nvSpPr>
          <p:cNvPr id="203" name="Google Shape;203;p17: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204" name="Google Shape;204;p17: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205" name="Google Shape;205;p17: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18: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lnSpc>
                <a:spcPct val="80000"/>
              </a:lnSpc>
              <a:spcBef>
                <a:spcPts val="0"/>
              </a:spcBef>
              <a:spcAft>
                <a:spcPts val="0"/>
              </a:spcAft>
              <a:buNone/>
            </a:pPr>
            <a:r>
              <a:rPr lang="en-US" sz="1665" b="0" i="0" u="none" strike="noStrike">
                <a:solidFill>
                  <a:srgbClr val="000000"/>
                </a:solidFill>
                <a:latin typeface="Calibri"/>
                <a:ea typeface="Calibri"/>
                <a:cs typeface="Calibri"/>
                <a:sym typeface="Calibri"/>
              </a:rPr>
              <a:t>The charter contains actions that the chartered organization agrees to perform and support that the BSA agrees to provide through the local council. The chartered organization helps to select and approve the volunteer adult leaders in its units. </a:t>
            </a:r>
            <a:endParaRPr/>
          </a:p>
          <a:p>
            <a:pPr marL="0" lvl="0" indent="0" algn="l" rtl="0">
              <a:lnSpc>
                <a:spcPct val="80000"/>
              </a:lnSpc>
              <a:spcBef>
                <a:spcPts val="500"/>
              </a:spcBef>
              <a:spcAft>
                <a:spcPts val="0"/>
              </a:spcAft>
              <a:buNone/>
            </a:pPr>
            <a:r>
              <a:rPr lang="en-US" sz="1665" b="0" i="0" u="none" strike="noStrike">
                <a:solidFill>
                  <a:srgbClr val="000000"/>
                </a:solidFill>
                <a:latin typeface="Calibri"/>
                <a:ea typeface="Calibri"/>
                <a:cs typeface="Calibri"/>
                <a:sym typeface="Calibri"/>
              </a:rPr>
              <a:t>A representative is selected by the head of the chartered organization to serve as the point of contact for the pack and provide direct support to the pack from the chartered organization. This person is known as the chartered organization representative. This is a required position in the pack. 	</a:t>
            </a:r>
            <a:endParaRPr/>
          </a:p>
          <a:p>
            <a:pPr marL="0" lvl="0" indent="0" algn="l" rtl="0">
              <a:lnSpc>
                <a:spcPct val="80000"/>
              </a:lnSpc>
              <a:spcBef>
                <a:spcPts val="333"/>
              </a:spcBef>
              <a:spcAft>
                <a:spcPts val="0"/>
              </a:spcAft>
              <a:buNone/>
            </a:pPr>
            <a:endParaRPr sz="1110"/>
          </a:p>
          <a:p>
            <a:pPr marL="0" lvl="0" indent="0" algn="l" rtl="0">
              <a:lnSpc>
                <a:spcPct val="80000"/>
              </a:lnSpc>
              <a:spcBef>
                <a:spcPts val="333"/>
              </a:spcBef>
              <a:spcAft>
                <a:spcPts val="0"/>
              </a:spcAft>
              <a:buNone/>
            </a:pPr>
            <a:r>
              <a:rPr lang="en-US" sz="1110" b="0" i="0" u="none" strike="noStrike">
                <a:solidFill>
                  <a:srgbClr val="000000"/>
                </a:solidFill>
                <a:latin typeface="Calibri"/>
                <a:ea typeface="Calibri"/>
                <a:cs typeface="Calibri"/>
                <a:sym typeface="Calibri"/>
              </a:rPr>
              <a:t>The pack committee chair supports the activities of the pack, including recruitment of new members. It provides an administrative infrastructure to handle tasks such as managing BSA registration for youth and adults, purchasing program supplies and recognition items, and coordinating camp or other pack activity attendance. 	</a:t>
            </a:r>
            <a:endParaRPr/>
          </a:p>
          <a:p>
            <a:pPr marL="0" lvl="0" indent="0" algn="l" rtl="0">
              <a:lnSpc>
                <a:spcPct val="80000"/>
              </a:lnSpc>
              <a:spcBef>
                <a:spcPts val="333"/>
              </a:spcBef>
              <a:spcAft>
                <a:spcPts val="0"/>
              </a:spcAft>
              <a:buNone/>
            </a:pPr>
            <a:endParaRPr sz="1110"/>
          </a:p>
          <a:p>
            <a:pPr marL="0" marR="0" lvl="0" indent="0" algn="l" rtl="0">
              <a:lnSpc>
                <a:spcPct val="80000"/>
              </a:lnSpc>
              <a:spcBef>
                <a:spcPts val="333"/>
              </a:spcBef>
              <a:spcAft>
                <a:spcPts val="0"/>
              </a:spcAft>
              <a:buClr>
                <a:srgbClr val="000000"/>
              </a:buClr>
              <a:buSzPts val="1110"/>
              <a:buFont typeface="Calibri"/>
              <a:buNone/>
            </a:pPr>
            <a:r>
              <a:rPr lang="en-US" sz="1110" b="0" i="0" u="none" strike="noStrike">
                <a:solidFill>
                  <a:srgbClr val="000000"/>
                </a:solidFill>
                <a:latin typeface="Calibri"/>
                <a:ea typeface="Calibri"/>
                <a:cs typeface="Calibri"/>
                <a:sym typeface="Calibri"/>
              </a:rPr>
              <a:t>The next required position for a pack is the Cubmaster. The Cubmaster’s main responsibility is to conduct pack meetings and serve as the master of ceremonies. Larger packs may have assistant Cubmasters who help organize pack meetings or who may be preparing to serve as the next Cubmaster. 	</a:t>
            </a:r>
            <a:endParaRPr/>
          </a:p>
          <a:p>
            <a:pPr marL="0" lvl="0" indent="0" algn="l" rtl="0">
              <a:lnSpc>
                <a:spcPct val="80000"/>
              </a:lnSpc>
              <a:spcBef>
                <a:spcPts val="333"/>
              </a:spcBef>
              <a:spcAft>
                <a:spcPts val="0"/>
              </a:spcAft>
              <a:buNone/>
            </a:pPr>
            <a:endParaRPr sz="1110"/>
          </a:p>
        </p:txBody>
      </p:sp>
      <p:sp>
        <p:nvSpPr>
          <p:cNvPr id="213" name="Google Shape;213;p18: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214" name="Google Shape;214;p18: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215" name="Google Shape;215;p18: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9: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rgbClr val="000000"/>
              </a:buClr>
              <a:buSzPts val="1200"/>
              <a:buFont typeface="Calibri"/>
              <a:buNone/>
            </a:pPr>
            <a:r>
              <a:rPr lang="en-US" sz="1200" b="0" i="0" u="none" strike="noStrike">
                <a:solidFill>
                  <a:srgbClr val="000000"/>
                </a:solidFill>
                <a:latin typeface="Calibri"/>
                <a:ea typeface="Calibri"/>
                <a:cs typeface="Calibri"/>
                <a:sym typeface="Calibri"/>
              </a:rPr>
              <a:t>Every pack is required to have a pack committee. At a minimum, a pack committee has a committee chair, treasurer, and secretary. Successful packs actively recruit as many parents as possible to serve on the pack committee. 	</a:t>
            </a:r>
            <a:endParaRPr/>
          </a:p>
          <a:p>
            <a:pPr marL="0" lvl="0" indent="0" algn="l" rtl="0">
              <a:spcBef>
                <a:spcPts val="360"/>
              </a:spcBef>
              <a:spcAft>
                <a:spcPts val="0"/>
              </a:spcAft>
              <a:buNone/>
            </a:pPr>
            <a:endParaRPr/>
          </a:p>
          <a:p>
            <a:pPr marL="0" lvl="0" indent="0" algn="l" rtl="0">
              <a:spcBef>
                <a:spcPts val="360"/>
              </a:spcBef>
              <a:spcAft>
                <a:spcPts val="0"/>
              </a:spcAft>
              <a:buNone/>
            </a:pPr>
            <a:r>
              <a:rPr lang="en-US" sz="1200" b="0" i="0" u="none" strike="noStrike">
                <a:solidFill>
                  <a:srgbClr val="000000"/>
                </a:solidFill>
                <a:latin typeface="Calibri"/>
                <a:ea typeface="Calibri"/>
                <a:cs typeface="Calibri"/>
                <a:sym typeface="Calibri"/>
              </a:rPr>
              <a:t>The pack committee provides financial support for the den leaders to purchase program supplies and materials. Each pack will have its own 	</a:t>
            </a:r>
            <a:endParaRPr/>
          </a:p>
          <a:p>
            <a:pPr marL="0" lvl="0" indent="0" algn="l" rtl="0">
              <a:spcBef>
                <a:spcPts val="360"/>
              </a:spcBef>
              <a:spcAft>
                <a:spcPts val="0"/>
              </a:spcAft>
              <a:buNone/>
            </a:pPr>
            <a:endParaRPr/>
          </a:p>
        </p:txBody>
      </p:sp>
      <p:sp>
        <p:nvSpPr>
          <p:cNvPr id="223" name="Google Shape;223;p19: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224" name="Google Shape;224;p19: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225" name="Google Shape;225;p19: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20: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sz="1200" b="0" i="0" u="none" strike="noStrike">
                <a:solidFill>
                  <a:srgbClr val="000000"/>
                </a:solidFill>
                <a:latin typeface="Calibri"/>
                <a:ea typeface="Calibri"/>
                <a:cs typeface="Calibri"/>
                <a:sym typeface="Calibri"/>
              </a:rPr>
              <a:t>As you can see, a Cub Scout pack may choose the structure that best meets its needs, always using two-deep leadership and adhering to Youth Protection standards and practices. </a:t>
            </a:r>
            <a:endParaRPr/>
          </a:p>
          <a:p>
            <a:pPr marL="0" lvl="0" indent="0" algn="l" rtl="0">
              <a:spcBef>
                <a:spcPts val="360"/>
              </a:spcBef>
              <a:spcAft>
                <a:spcPts val="0"/>
              </a:spcAft>
              <a:buNone/>
            </a:pPr>
            <a:r>
              <a:rPr lang="en-US" sz="1200" b="0" i="0" u="none" strike="noStrike">
                <a:solidFill>
                  <a:srgbClr val="000000"/>
                </a:solidFill>
                <a:latin typeface="Calibri"/>
                <a:ea typeface="Calibri"/>
                <a:cs typeface="Calibri"/>
                <a:sym typeface="Calibri"/>
              </a:rPr>
              <a:t>These varying pack structures allow for flexibility in delivering the Cub Scouting program to maximize the quality of the program and engage as many families as possible. </a:t>
            </a:r>
            <a:endParaRPr/>
          </a:p>
          <a:p>
            <a:pPr marL="0" lvl="0" indent="0" algn="l" rtl="0">
              <a:spcBef>
                <a:spcPts val="360"/>
              </a:spcBef>
              <a:spcAft>
                <a:spcPts val="0"/>
              </a:spcAft>
              <a:buNone/>
            </a:pPr>
            <a:r>
              <a:rPr lang="en-US" sz="1200" b="0" i="0" u="none" strike="noStrike">
                <a:solidFill>
                  <a:srgbClr val="000000"/>
                </a:solidFill>
                <a:latin typeface="Calibri"/>
                <a:ea typeface="Calibri"/>
                <a:cs typeface="Calibri"/>
                <a:sym typeface="Calibri"/>
              </a:rPr>
              <a:t>There are many different structures that a Cub Scout pack can adopt, 	</a:t>
            </a:r>
            <a:endParaRPr/>
          </a:p>
          <a:p>
            <a:pPr marL="0" lvl="0" indent="0" algn="l" rtl="0">
              <a:spcBef>
                <a:spcPts val="360"/>
              </a:spcBef>
              <a:spcAft>
                <a:spcPts val="0"/>
              </a:spcAft>
              <a:buNone/>
            </a:pPr>
            <a:endParaRPr/>
          </a:p>
        </p:txBody>
      </p:sp>
      <p:sp>
        <p:nvSpPr>
          <p:cNvPr id="233" name="Google Shape;233;p20: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234" name="Google Shape;234;p20: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235" name="Google Shape;235;p20: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21: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243" name="Google Shape;243;p21: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244" name="Google Shape;244;p21: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245" name="Google Shape;245;p21: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22: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lnSpc>
                <a:spcPct val="80000"/>
              </a:lnSpc>
              <a:spcBef>
                <a:spcPts val="0"/>
              </a:spcBef>
              <a:spcAft>
                <a:spcPts val="0"/>
              </a:spcAft>
              <a:buNone/>
            </a:pPr>
            <a:r>
              <a:rPr lang="en-US" sz="570" b="0" i="0" u="none" strike="noStrike">
                <a:solidFill>
                  <a:srgbClr val="000000"/>
                </a:solidFill>
                <a:latin typeface="Calibri"/>
                <a:ea typeface="Calibri"/>
                <a:cs typeface="Calibri"/>
                <a:sym typeface="Calibri"/>
              </a:rPr>
              <a:t>Let’s start with kindergartners and first-graders, who are Lions and Tigers.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are just starting to refine their large motor skills. They may be riding tricycles or bicycles with training wheels.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However, their attention spans are short, and they may become easily bored.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tire easily but love to be active. At times they may appear clumsy and accident-prone and need good supervision.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Socially, they are developing friendships and learning to play cooperatively.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look for comfort and reassurance from their primary caregivers and teachers, including their den leader.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are eager to share and enjoy boasting about accomplishments and are quite enthusiastic about learning new skills.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may cry easily when embarrassed or hurt. Sometimes children of </a:t>
            </a:r>
            <a:endParaRPr/>
          </a:p>
          <a:p>
            <a:pPr marL="0" lvl="0" indent="0" algn="l" rtl="0">
              <a:lnSpc>
                <a:spcPct val="80000"/>
              </a:lnSpc>
              <a:spcBef>
                <a:spcPts val="171"/>
              </a:spcBef>
              <a:spcAft>
                <a:spcPts val="0"/>
              </a:spcAft>
              <a:buNone/>
            </a:pPr>
            <a:endParaRPr sz="570" b="0" i="0" u="none" strike="noStrike">
              <a:solidFill>
                <a:srgbClr val="000000"/>
              </a:solidFill>
              <a:latin typeface="Calibri"/>
              <a:ea typeface="Calibri"/>
              <a:cs typeface="Calibri"/>
              <a:sym typeface="Calibri"/>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Second- and third-graders, who are Wolves and Bears, are growing in their physical strength and endurance.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are curious about the way things work and have vivid imaginations.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At this age they can understand the difference between right and wrong.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have a keen sense of rules and will protest if they think someone is cheating.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may be highly critical of themselves and often need some encouragement from caring adults.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are eager to please and demonstrate this by wanting to help.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Although Cub Scouts of this age can tell time, they have little understanding of what time means and cannot tell how much time has passed or how to manage their time on a project.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Having mastered the ability to play cooperatively, they enjoy having a close circle of same-gender friends.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However, they are more susceptible to peer pressure, which can be positive or negative.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Wanting to play on the same sports teams or wanting to play together outside of school signals the importance of having close friends.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Children of this age still need help managing and expressing their emotions, but they are also showing a greater sense of empathy for one another. 	</a:t>
            </a:r>
            <a:endParaRPr/>
          </a:p>
          <a:p>
            <a:pPr marL="0" lvl="0" indent="0" algn="l" rtl="0">
              <a:lnSpc>
                <a:spcPct val="80000"/>
              </a:lnSpc>
              <a:spcBef>
                <a:spcPts val="171"/>
              </a:spcBef>
              <a:spcAft>
                <a:spcPts val="0"/>
              </a:spcAft>
              <a:buNone/>
            </a:pPr>
            <a:endParaRPr sz="570"/>
          </a:p>
          <a:p>
            <a:pPr marL="0" lvl="0" indent="0" algn="l" rtl="0">
              <a:lnSpc>
                <a:spcPct val="80000"/>
              </a:lnSpc>
              <a:spcBef>
                <a:spcPts val="171"/>
              </a:spcBef>
              <a:spcAft>
                <a:spcPts val="0"/>
              </a:spcAft>
              <a:buNone/>
            </a:pPr>
            <a:endParaRPr sz="570" b="0" i="0" u="none" strike="noStrike">
              <a:solidFill>
                <a:srgbClr val="000000"/>
              </a:solidFill>
              <a:latin typeface="Calibri"/>
              <a:ea typeface="Calibri"/>
              <a:cs typeface="Calibri"/>
              <a:sym typeface="Calibri"/>
            </a:endParaRPr>
          </a:p>
          <a:p>
            <a:pPr marL="0" lvl="0" indent="0" algn="l" rtl="0">
              <a:lnSpc>
                <a:spcPct val="80000"/>
              </a:lnSpc>
              <a:spcBef>
                <a:spcPts val="171"/>
              </a:spcBef>
              <a:spcAft>
                <a:spcPts val="0"/>
              </a:spcAft>
              <a:buNone/>
            </a:pPr>
            <a:endParaRPr sz="570" b="0" i="0" u="none" strike="noStrike">
              <a:solidFill>
                <a:srgbClr val="000000"/>
              </a:solidFill>
              <a:latin typeface="Calibri"/>
              <a:ea typeface="Calibri"/>
              <a:cs typeface="Calibri"/>
              <a:sym typeface="Calibri"/>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Fourth- and fifth-graders, who are Webelos, have well-developed eye-hand coordination and can better think through an action before performing it.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Their physical stamina is also growing. Their fine motor skills are becoming refined and they are more willing and able to take on more tedious tasks and crafts.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Their sense of time has improved, and they can better manage their time to complete a project, with the help of their den leaders and perhaps den chief.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now like to be part of the planning process for projects, campouts, and pack meetings etc., as they are now more organized in their thinking skills.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are growing in confidence and may be devoted to one or several sports or extracurricular activities.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Their attention spans are increasing, and they are able to sit and discuss issues of importance; they may bring up topics other than the topics presented in their adventures.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understand rules better than younger Cub Scouts, and they now understand the difference between intentional and accidental rule-breaking.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They may ask many questions and appear more sensitive and curious about the feelings of others, including adults. </a:t>
            </a:r>
            <a:endParaRPr/>
          </a:p>
          <a:p>
            <a:pPr marL="0" lvl="0" indent="0" algn="l" rtl="0">
              <a:lnSpc>
                <a:spcPct val="80000"/>
              </a:lnSpc>
              <a:spcBef>
                <a:spcPts val="171"/>
              </a:spcBef>
              <a:spcAft>
                <a:spcPts val="0"/>
              </a:spcAft>
              <a:buNone/>
            </a:pPr>
            <a:r>
              <a:rPr lang="en-US" sz="570" b="0" i="0" u="none" strike="noStrike">
                <a:solidFill>
                  <a:srgbClr val="000000"/>
                </a:solidFill>
                <a:latin typeface="Calibri"/>
                <a:ea typeface="Calibri"/>
                <a:cs typeface="Calibri"/>
                <a:sym typeface="Calibri"/>
              </a:rPr>
              <a:t>Webelos Scouts are very devoted to their friends and may have a best friend. </a:t>
            </a:r>
            <a:endParaRPr/>
          </a:p>
          <a:p>
            <a:pPr marL="0" marR="0" lvl="0" indent="0" algn="l" rtl="0">
              <a:lnSpc>
                <a:spcPct val="80000"/>
              </a:lnSpc>
              <a:spcBef>
                <a:spcPts val="171"/>
              </a:spcBef>
              <a:spcAft>
                <a:spcPts val="0"/>
              </a:spcAft>
              <a:buClr>
                <a:schemeClr val="dk1"/>
              </a:buClr>
              <a:buSzPts val="570"/>
              <a:buFont typeface="Calibri"/>
              <a:buNone/>
            </a:pPr>
            <a:endParaRPr sz="570" b="0" i="0" u="none" strike="noStrike">
              <a:solidFill>
                <a:srgbClr val="000000"/>
              </a:solidFill>
              <a:latin typeface="Calibri"/>
              <a:ea typeface="Calibri"/>
              <a:cs typeface="Calibri"/>
              <a:sym typeface="Calibri"/>
            </a:endParaRPr>
          </a:p>
          <a:p>
            <a:pPr marL="0" marR="0" lvl="0" indent="0" algn="l" rtl="0">
              <a:lnSpc>
                <a:spcPct val="80000"/>
              </a:lnSpc>
              <a:spcBef>
                <a:spcPts val="171"/>
              </a:spcBef>
              <a:spcAft>
                <a:spcPts val="0"/>
              </a:spcAft>
              <a:buClr>
                <a:srgbClr val="000000"/>
              </a:buClr>
              <a:buSzPts val="570"/>
              <a:buFont typeface="Calibri"/>
              <a:buNone/>
            </a:pPr>
            <a:r>
              <a:rPr lang="en-US" sz="570" b="0" i="0" u="none" strike="noStrike">
                <a:solidFill>
                  <a:srgbClr val="000000"/>
                </a:solidFill>
                <a:latin typeface="Calibri"/>
                <a:ea typeface="Calibri"/>
                <a:cs typeface="Calibri"/>
                <a:sym typeface="Calibri"/>
              </a:rPr>
              <a:t>In all children of Cub Scout–age, you may see a great difference in physical size and appearance even among those who are the same age. These differences in size can sometimes lead an adult to mistake physical size for social maturity. Some children develop socially and emotionally earlier than they do physically. For other children, it is the opposite. 	</a:t>
            </a:r>
            <a:endParaRPr/>
          </a:p>
          <a:p>
            <a:pPr marL="0" lvl="0" indent="0" algn="l" rtl="0">
              <a:lnSpc>
                <a:spcPct val="80000"/>
              </a:lnSpc>
              <a:spcBef>
                <a:spcPts val="171"/>
              </a:spcBef>
              <a:spcAft>
                <a:spcPts val="0"/>
              </a:spcAft>
              <a:buNone/>
            </a:pPr>
            <a:endParaRPr sz="570"/>
          </a:p>
        </p:txBody>
      </p:sp>
      <p:sp>
        <p:nvSpPr>
          <p:cNvPr id="253" name="Google Shape;253;p22: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254" name="Google Shape;254;p22: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255" name="Google Shape;255;p22: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23: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263" name="Google Shape;263;p23: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264" name="Google Shape;264;p23: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265" name="Google Shape;265;p23: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4: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73" name="Google Shape;273;p2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25: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On average, most young boys tend to be physically active. 	</a:t>
            </a:r>
            <a:endParaRPr/>
          </a:p>
          <a:p>
            <a:pPr marL="0" lvl="0" indent="0" algn="l" rtl="0">
              <a:spcBef>
                <a:spcPts val="360"/>
              </a:spcBef>
              <a:spcAft>
                <a:spcPts val="0"/>
              </a:spcAft>
              <a:buNone/>
            </a:pPr>
            <a:endParaRPr/>
          </a:p>
        </p:txBody>
      </p:sp>
      <p:sp>
        <p:nvSpPr>
          <p:cNvPr id="281" name="Google Shape;281;p25: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282" name="Google Shape;282;p25: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283" name="Google Shape;283;p25: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6: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91" name="Google Shape;291;p2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7: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98" name="Google Shape;298;p2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8: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06" name="Google Shape;306;p2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29: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One of the reasons that adult partners are required to be with each Lion and Tiger is to aid in managing behaviors. 	</a:t>
            </a:r>
            <a:endParaRPr/>
          </a:p>
          <a:p>
            <a:pPr marL="0" lvl="0" indent="0" algn="l" rtl="0">
              <a:spcBef>
                <a:spcPts val="360"/>
              </a:spcBef>
              <a:spcAft>
                <a:spcPts val="0"/>
              </a:spcAft>
              <a:buNone/>
            </a:pPr>
            <a:endParaRPr/>
          </a:p>
        </p:txBody>
      </p:sp>
      <p:sp>
        <p:nvSpPr>
          <p:cNvPr id="314" name="Google Shape;314;p29: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315" name="Google Shape;315;p29: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316" name="Google Shape;316;p29: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3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30: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325" name="Google Shape;325;p30: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326" name="Google Shape;326;p30: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327" name="Google Shape;327;p30: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31: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Be alert for Cub Scouts who might have trouble joining in group activities or who seem to be isolating themselves. 	</a:t>
            </a:r>
            <a:endParaRPr/>
          </a:p>
          <a:p>
            <a:pPr marL="0" lvl="0" indent="0" algn="l" rtl="0">
              <a:spcBef>
                <a:spcPts val="360"/>
              </a:spcBef>
              <a:spcAft>
                <a:spcPts val="0"/>
              </a:spcAft>
              <a:buNone/>
            </a:pPr>
            <a:endParaRPr/>
          </a:p>
        </p:txBody>
      </p:sp>
      <p:sp>
        <p:nvSpPr>
          <p:cNvPr id="335" name="Google Shape;335;p31: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336" name="Google Shape;336;p31: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337" name="Google Shape;337;p31: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3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p32: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346" name="Google Shape;346;p32: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347" name="Google Shape;347;p32: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348" name="Google Shape;348;p32: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33: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Girls might tend to be taller than boys of the same age and therefore look older. 	</a:t>
            </a:r>
            <a:endParaRPr/>
          </a:p>
          <a:p>
            <a:pPr marL="0" marR="0" lvl="0" indent="0" algn="l" rtl="0">
              <a:lnSpc>
                <a:spcPct val="100000"/>
              </a:lnSpc>
              <a:spcBef>
                <a:spcPts val="54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	</a:t>
            </a:r>
            <a:endParaRPr/>
          </a:p>
          <a:p>
            <a:pPr marL="0" lvl="0" indent="0" algn="l" rtl="0">
              <a:spcBef>
                <a:spcPts val="360"/>
              </a:spcBef>
              <a:spcAft>
                <a:spcPts val="0"/>
              </a:spcAft>
              <a:buNone/>
            </a:pPr>
            <a:endParaRPr/>
          </a:p>
        </p:txBody>
      </p:sp>
      <p:sp>
        <p:nvSpPr>
          <p:cNvPr id="356" name="Google Shape;356;p33: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357" name="Google Shape;357;p33: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358" name="Google Shape;358;p33: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3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34: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367" name="Google Shape;367;p34: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368" name="Google Shape;368;p34: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369" name="Google Shape;369;p34: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3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6" name="Google Shape;376;p35: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You can help them by asking simple questions such as “How do you feel about that?” or “How do you think someone else might feel if that happened to them?”</a:t>
            </a:r>
            <a:endParaRPr/>
          </a:p>
          <a:p>
            <a:pPr marL="0" marR="0" lvl="0" indent="0" algn="l" rtl="0">
              <a:lnSpc>
                <a:spcPct val="100000"/>
              </a:lnSpc>
              <a:spcBef>
                <a:spcPts val="54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a:p>
            <a:pPr marL="0" marR="0" lvl="0" indent="0" algn="l" rtl="0">
              <a:lnSpc>
                <a:spcPct val="100000"/>
              </a:lnSpc>
              <a:spcBef>
                <a:spcPts val="54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Be alert for Cub Scouts who might have trouble joining in group activities or who seem to be isolating themselves. 	</a:t>
            </a:r>
            <a:endParaRPr/>
          </a:p>
          <a:p>
            <a:pPr marL="0" marR="0" lvl="0" indent="0" algn="l" rtl="0">
              <a:lnSpc>
                <a:spcPct val="100000"/>
              </a:lnSpc>
              <a:spcBef>
                <a:spcPts val="54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p:txBody>
      </p:sp>
      <p:sp>
        <p:nvSpPr>
          <p:cNvPr id="377" name="Google Shape;377;p35: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378" name="Google Shape;378;p35: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379" name="Google Shape;379;p35: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3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36: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388" name="Google Shape;388;p36: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389" name="Google Shape;389;p36: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390" name="Google Shape;390;p36: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3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37: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Boys of this age may not be showing any signs of entering puberty. 	</a:t>
            </a:r>
            <a:endParaRPr/>
          </a:p>
          <a:p>
            <a:pPr marL="0" lvl="0" indent="0" algn="l" rtl="0">
              <a:spcBef>
                <a:spcPts val="360"/>
              </a:spcBef>
              <a:spcAft>
                <a:spcPts val="0"/>
              </a:spcAft>
              <a:buNone/>
            </a:pPr>
            <a:endParaRPr/>
          </a:p>
        </p:txBody>
      </p:sp>
      <p:sp>
        <p:nvSpPr>
          <p:cNvPr id="398" name="Google Shape;398;p37: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399" name="Google Shape;399;p37: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400" name="Google Shape;400;p37: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 name="Google Shape;408;p38: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409" name="Google Shape;409;p38: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410" name="Google Shape;410;p38: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411" name="Google Shape;411;p38: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39: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90000"/>
              </a:lnSpc>
              <a:spcBef>
                <a:spcPts val="0"/>
              </a:spcBef>
              <a:spcAft>
                <a:spcPts val="0"/>
              </a:spcAft>
              <a:buClr>
                <a:srgbClr val="000000"/>
              </a:buClr>
              <a:buSzPts val="1530"/>
              <a:buFont typeface="Calibri"/>
              <a:buNone/>
            </a:pPr>
            <a:r>
              <a:rPr lang="en-US" sz="1530" b="0" i="0" u="none" strike="noStrike">
                <a:solidFill>
                  <a:srgbClr val="000000"/>
                </a:solidFill>
                <a:latin typeface="Calibri"/>
                <a:ea typeface="Calibri"/>
                <a:cs typeface="Calibri"/>
                <a:sym typeface="Calibri"/>
              </a:rPr>
              <a:t>You may find that girls in a den can sit for longer periods of time and have lengthier attention spans. </a:t>
            </a:r>
            <a:endParaRPr/>
          </a:p>
          <a:p>
            <a:pPr marL="0" marR="0" lvl="0" indent="0" algn="l" rtl="0">
              <a:lnSpc>
                <a:spcPct val="90000"/>
              </a:lnSpc>
              <a:spcBef>
                <a:spcPts val="459"/>
              </a:spcBef>
              <a:spcAft>
                <a:spcPts val="0"/>
              </a:spcAft>
              <a:buClr>
                <a:schemeClr val="dk1"/>
              </a:buClr>
              <a:buSzPts val="1530"/>
              <a:buFont typeface="Calibri"/>
              <a:buNone/>
            </a:pPr>
            <a:endParaRPr sz="1530" b="0" i="0" u="none" strike="noStrike">
              <a:solidFill>
                <a:srgbClr val="000000"/>
              </a:solidFill>
              <a:latin typeface="Calibri"/>
              <a:ea typeface="Calibri"/>
              <a:cs typeface="Calibri"/>
              <a:sym typeface="Calibri"/>
            </a:endParaRPr>
          </a:p>
          <a:p>
            <a:pPr marL="0" lvl="0" indent="0" algn="l" rtl="0">
              <a:lnSpc>
                <a:spcPct val="90000"/>
              </a:lnSpc>
              <a:spcBef>
                <a:spcPts val="459"/>
              </a:spcBef>
              <a:spcAft>
                <a:spcPts val="0"/>
              </a:spcAft>
              <a:buNone/>
            </a:pPr>
            <a:r>
              <a:rPr lang="en-US" sz="1530" b="0" i="0" u="none" strike="noStrike">
                <a:solidFill>
                  <a:srgbClr val="000000"/>
                </a:solidFill>
                <a:latin typeface="Calibri"/>
                <a:ea typeface="Calibri"/>
                <a:cs typeface="Calibri"/>
                <a:sym typeface="Calibri"/>
              </a:rPr>
              <a:t>Well done! As an adult leader in Cub Scouting, you are serving as a role model and mentor for the youth in your den and pack. Maintaining patience and a positive attitude as you work with children of any age can have a profound influence on those children. </a:t>
            </a:r>
            <a:endParaRPr/>
          </a:p>
          <a:p>
            <a:pPr marL="0" marR="0" lvl="0" indent="0" algn="l" rtl="0">
              <a:lnSpc>
                <a:spcPct val="90000"/>
              </a:lnSpc>
              <a:spcBef>
                <a:spcPts val="459"/>
              </a:spcBef>
              <a:spcAft>
                <a:spcPts val="0"/>
              </a:spcAft>
              <a:buClr>
                <a:srgbClr val="000000"/>
              </a:buClr>
              <a:buSzPts val="1530"/>
              <a:buFont typeface="Calibri"/>
              <a:buNone/>
            </a:pPr>
            <a:r>
              <a:rPr lang="en-US" sz="1530" b="0" i="0" u="none" strike="noStrike">
                <a:solidFill>
                  <a:srgbClr val="000000"/>
                </a:solidFill>
                <a:latin typeface="Calibri"/>
                <a:ea typeface="Calibri"/>
                <a:cs typeface="Calibri"/>
                <a:sym typeface="Calibri"/>
              </a:rPr>
              <a:t>Your actions will speak louder than words. Children may not remember your words, but they will remember how you treated them and how they felt being in your presence. Having a basic understanding of normal childhood development will give you a bit of insight into how to best work with the Cub Scouts in your den or pack. Being aware of these characteristics can help you plan for and work with each grade level in the best way possible. 	</a:t>
            </a:r>
            <a:endParaRPr/>
          </a:p>
          <a:p>
            <a:pPr marL="0" lvl="0" indent="0" algn="l" rtl="0">
              <a:lnSpc>
                <a:spcPct val="90000"/>
              </a:lnSpc>
              <a:spcBef>
                <a:spcPts val="459"/>
              </a:spcBef>
              <a:spcAft>
                <a:spcPts val="0"/>
              </a:spcAft>
              <a:buNone/>
            </a:pPr>
            <a:r>
              <a:rPr lang="en-US" sz="1530" b="0" i="0" u="none" strike="noStrike">
                <a:solidFill>
                  <a:srgbClr val="000000"/>
                </a:solidFill>
                <a:latin typeface="Calibri"/>
                <a:ea typeface="Calibri"/>
                <a:cs typeface="Calibri"/>
                <a:sym typeface="Calibri"/>
              </a:rPr>
              <a:t> 	</a:t>
            </a:r>
            <a:endParaRPr/>
          </a:p>
          <a:p>
            <a:pPr marL="0" marR="0" lvl="0" indent="0" algn="l" rtl="0">
              <a:lnSpc>
                <a:spcPct val="90000"/>
              </a:lnSpc>
              <a:spcBef>
                <a:spcPts val="459"/>
              </a:spcBef>
              <a:spcAft>
                <a:spcPts val="0"/>
              </a:spcAft>
              <a:buClr>
                <a:srgbClr val="000000"/>
              </a:buClr>
              <a:buSzPts val="1530"/>
              <a:buFont typeface="Calibri"/>
              <a:buNone/>
            </a:pPr>
            <a:r>
              <a:rPr lang="en-US" sz="1530" b="0" i="0" u="none" strike="noStrike">
                <a:solidFill>
                  <a:srgbClr val="000000"/>
                </a:solidFill>
                <a:latin typeface="Calibri"/>
                <a:ea typeface="Calibri"/>
                <a:cs typeface="Calibri"/>
                <a:sym typeface="Calibri"/>
              </a:rPr>
              <a:t>	</a:t>
            </a:r>
            <a:endParaRPr/>
          </a:p>
          <a:p>
            <a:pPr marL="0" lvl="0" indent="0" algn="l" rtl="0">
              <a:lnSpc>
                <a:spcPct val="90000"/>
              </a:lnSpc>
              <a:spcBef>
                <a:spcPts val="306"/>
              </a:spcBef>
              <a:spcAft>
                <a:spcPts val="0"/>
              </a:spcAft>
              <a:buNone/>
            </a:pPr>
            <a:endParaRPr sz="1020"/>
          </a:p>
        </p:txBody>
      </p:sp>
      <p:sp>
        <p:nvSpPr>
          <p:cNvPr id="419" name="Google Shape;419;p39: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420" name="Google Shape;420;p39: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421" name="Google Shape;421;p39: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4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 name="Google Shape;429;p40: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80000"/>
              </a:lnSpc>
              <a:spcBef>
                <a:spcPts val="0"/>
              </a:spcBef>
              <a:spcAft>
                <a:spcPts val="0"/>
              </a:spcAft>
              <a:buClr>
                <a:srgbClr val="000000"/>
              </a:buClr>
              <a:buSzPts val="930"/>
              <a:buFont typeface="Calibri"/>
              <a:buNone/>
            </a:pPr>
            <a:r>
              <a:rPr lang="en-US" sz="930" b="0" i="0" u="none" strike="noStrike">
                <a:solidFill>
                  <a:srgbClr val="000000"/>
                </a:solidFill>
                <a:latin typeface="Calibri"/>
                <a:ea typeface="Calibri"/>
                <a:cs typeface="Calibri"/>
                <a:sym typeface="Calibri"/>
              </a:rPr>
              <a:t>Wearing uniforms has been a method of Scouting from the beginning, and decades of experience show uniforms to have many benefits. The Scout uniform is one of the seven methods of Cub Scouting used to support the values embodied in the Scout Oath and Scout Law. There are also four ideals associated with wearing the Scout uniform. 	</a:t>
            </a:r>
            <a:endParaRPr/>
          </a:p>
          <a:p>
            <a:pPr marL="0" lvl="0" indent="0" algn="l" rtl="0">
              <a:lnSpc>
                <a:spcPct val="80000"/>
              </a:lnSpc>
              <a:spcBef>
                <a:spcPts val="279"/>
              </a:spcBef>
              <a:spcAft>
                <a:spcPts val="0"/>
              </a:spcAft>
              <a:buNone/>
            </a:pPr>
            <a:endParaRPr sz="930"/>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The uniform is a sign of identification. Youth and adult members who wear the uniform can be instantly identified as members of the BSA. The uniform is a visible reminder that Scouting is a positive force for good in the community and for the character development of all its members. When the uniform is properly worn and cared for by both youth and adult leaders, the uniform builds good den and pack spirit. 	</a:t>
            </a:r>
            <a:endParaRPr/>
          </a:p>
          <a:p>
            <a:pPr marL="0" lvl="0" indent="0" algn="l" rtl="0">
              <a:lnSpc>
                <a:spcPct val="80000"/>
              </a:lnSpc>
              <a:spcBef>
                <a:spcPts val="279"/>
              </a:spcBef>
              <a:spcAft>
                <a:spcPts val="0"/>
              </a:spcAft>
              <a:buNone/>
            </a:pPr>
            <a:r>
              <a:rPr lang="en-US" sz="930" b="1" i="0" u="none" strike="noStrike">
                <a:solidFill>
                  <a:srgbClr val="000000"/>
                </a:solidFill>
                <a:latin typeface="Calibri"/>
                <a:ea typeface="Calibri"/>
                <a:cs typeface="Calibri"/>
                <a:sym typeface="Calibri"/>
              </a:rPr>
              <a:t>ASK: </a:t>
            </a:r>
            <a:r>
              <a:rPr lang="en-US" sz="930" b="0" i="0" u="none" strike="noStrike">
                <a:solidFill>
                  <a:srgbClr val="000000"/>
                </a:solidFill>
                <a:latin typeface="Calibri"/>
                <a:ea typeface="Calibri"/>
                <a:cs typeface="Calibri"/>
                <a:sym typeface="Calibri"/>
              </a:rPr>
              <a:t>Think about when you wear your uniform. </a:t>
            </a:r>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Does the uniform help you identify other Scouters? 	</a:t>
            </a:r>
            <a:endParaRPr/>
          </a:p>
          <a:p>
            <a:pPr marL="0" lvl="0" indent="0" algn="l" rtl="0">
              <a:lnSpc>
                <a:spcPct val="80000"/>
              </a:lnSpc>
              <a:spcBef>
                <a:spcPts val="279"/>
              </a:spcBef>
              <a:spcAft>
                <a:spcPts val="0"/>
              </a:spcAft>
              <a:buNone/>
            </a:pPr>
            <a:endParaRPr sz="930" b="0" i="0" u="none" strike="noStrike">
              <a:solidFill>
                <a:srgbClr val="000000"/>
              </a:solidFill>
              <a:latin typeface="Calibri"/>
              <a:ea typeface="Calibri"/>
              <a:cs typeface="Calibri"/>
              <a:sym typeface="Calibri"/>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Answers could include: </a:t>
            </a:r>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 At meetings and outings </a:t>
            </a:r>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 Special functions </a:t>
            </a:r>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 Camp </a:t>
            </a:r>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 Helps identify other Scouters </a:t>
            </a:r>
            <a:endParaRPr sz="930"/>
          </a:p>
          <a:p>
            <a:pPr marL="0" lvl="0" indent="0" algn="l" rtl="0">
              <a:lnSpc>
                <a:spcPct val="80000"/>
              </a:lnSpc>
              <a:spcBef>
                <a:spcPts val="279"/>
              </a:spcBef>
              <a:spcAft>
                <a:spcPts val="0"/>
              </a:spcAft>
              <a:buNone/>
            </a:pPr>
            <a:endParaRPr sz="930"/>
          </a:p>
          <a:p>
            <a:pPr marL="0" lvl="0" indent="0" algn="l" rtl="0">
              <a:lnSpc>
                <a:spcPct val="80000"/>
              </a:lnSpc>
              <a:spcBef>
                <a:spcPts val="279"/>
              </a:spcBef>
              <a:spcAft>
                <a:spcPts val="0"/>
              </a:spcAft>
              <a:buNone/>
            </a:pPr>
            <a:r>
              <a:rPr lang="en-US" sz="930"/>
              <a:t>Mention being out in public and people randomly coming up and talk about their scouting experiences.</a:t>
            </a:r>
            <a:endParaRPr/>
          </a:p>
          <a:p>
            <a:pPr marL="0" lvl="0" indent="0" algn="l" rtl="0">
              <a:lnSpc>
                <a:spcPct val="80000"/>
              </a:lnSpc>
              <a:spcBef>
                <a:spcPts val="279"/>
              </a:spcBef>
              <a:spcAft>
                <a:spcPts val="0"/>
              </a:spcAft>
              <a:buNone/>
            </a:pPr>
            <a:endParaRPr sz="930"/>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The uniform is a sign of achievement. The uniform shows the wearer’s activity, responsibility, and achievement. The accomplishments of every youth and adult member can be recognized by the insignia worn on the uniform. The only thing you can tell about someone in uniform is where they are from and what they have accomplished as an individual. </a:t>
            </a:r>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The uniform is a constant reminder to all members of their commitment to the ideals and purpose of Scouting. It is a way of making visible members’ commitment to the Scout Oath and Scout Law. </a:t>
            </a:r>
            <a:endParaRPr/>
          </a:p>
          <a:p>
            <a:pPr marL="0" lvl="0" indent="0" algn="l" rtl="0">
              <a:lnSpc>
                <a:spcPct val="80000"/>
              </a:lnSpc>
              <a:spcBef>
                <a:spcPts val="279"/>
              </a:spcBef>
              <a:spcAft>
                <a:spcPts val="0"/>
              </a:spcAft>
              <a:buNone/>
            </a:pPr>
            <a:r>
              <a:rPr lang="en-US" sz="930" b="0" i="0" u="none" strike="noStrike">
                <a:solidFill>
                  <a:srgbClr val="000000"/>
                </a:solidFill>
                <a:latin typeface="Calibri"/>
                <a:ea typeface="Calibri"/>
                <a:cs typeface="Calibri"/>
                <a:sym typeface="Calibri"/>
              </a:rPr>
              <a:t>The uniform is a sign of personal equality. The uniform represents a democratic idea of equality, bringing people of different backgrounds together. When universally adopted, it covers up all differences of social or economic background. 	</a:t>
            </a:r>
            <a:endParaRPr/>
          </a:p>
          <a:p>
            <a:pPr marL="0" lvl="0" indent="0" algn="l" rtl="0">
              <a:lnSpc>
                <a:spcPct val="80000"/>
              </a:lnSpc>
              <a:spcBef>
                <a:spcPts val="279"/>
              </a:spcBef>
              <a:spcAft>
                <a:spcPts val="0"/>
              </a:spcAft>
              <a:buNone/>
            </a:pPr>
            <a:endParaRPr sz="930"/>
          </a:p>
          <a:p>
            <a:pPr marL="0" lvl="0" indent="0" algn="l" rtl="0">
              <a:lnSpc>
                <a:spcPct val="80000"/>
              </a:lnSpc>
              <a:spcBef>
                <a:spcPts val="279"/>
              </a:spcBef>
              <a:spcAft>
                <a:spcPts val="0"/>
              </a:spcAft>
              <a:buNone/>
            </a:pPr>
            <a:endParaRPr sz="930"/>
          </a:p>
        </p:txBody>
      </p:sp>
      <p:sp>
        <p:nvSpPr>
          <p:cNvPr id="430" name="Google Shape;430;p40: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431" name="Google Shape;431;p40: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432" name="Google Shape;432;p40: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1: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439" name="Google Shape;439;p4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42: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447" name="Google Shape;447;p4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43: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454" name="Google Shape;454;p4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4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p44: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How Earned</a:t>
            </a:r>
            <a:endParaRPr/>
          </a:p>
          <a:p>
            <a:pPr marL="0" lvl="0" indent="0" algn="l" rtl="0">
              <a:spcBef>
                <a:spcPts val="360"/>
              </a:spcBef>
              <a:spcAft>
                <a:spcPts val="0"/>
              </a:spcAft>
              <a:buNone/>
            </a:pPr>
            <a:r>
              <a:rPr lang="en-US"/>
              <a:t>Den Leaders guide all adventures with help from fellow parents and Den Chiefs</a:t>
            </a:r>
            <a:endParaRPr/>
          </a:p>
          <a:p>
            <a:pPr marL="0" lvl="0" indent="0" algn="l" rtl="0">
              <a:spcBef>
                <a:spcPts val="360"/>
              </a:spcBef>
              <a:spcAft>
                <a:spcPts val="0"/>
              </a:spcAft>
              <a:buNone/>
            </a:pPr>
            <a:endParaRPr/>
          </a:p>
          <a:p>
            <a:pPr marL="0" lvl="0" indent="0" algn="l" rtl="0">
              <a:spcBef>
                <a:spcPts val="360"/>
              </a:spcBef>
              <a:spcAft>
                <a:spcPts val="0"/>
              </a:spcAft>
              <a:buNone/>
            </a:pPr>
            <a:r>
              <a:rPr lang="en-US"/>
              <a:t>How to know what is required and what is an elective from looking at the belt loop?</a:t>
            </a:r>
            <a:endParaRPr/>
          </a:p>
          <a:p>
            <a:pPr marL="0" lvl="0" indent="0" algn="l" rtl="0">
              <a:spcBef>
                <a:spcPts val="360"/>
              </a:spcBef>
              <a:spcAft>
                <a:spcPts val="0"/>
              </a:spcAft>
              <a:buNone/>
            </a:pPr>
            <a:r>
              <a:rPr lang="en-US"/>
              <a:t>The required is in full color. The elective is a single color.</a:t>
            </a:r>
            <a:endParaRPr/>
          </a:p>
          <a:p>
            <a:pPr marL="0" lvl="0" indent="0" algn="l" rtl="0">
              <a:spcBef>
                <a:spcPts val="360"/>
              </a:spcBef>
              <a:spcAft>
                <a:spcPts val="0"/>
              </a:spcAft>
              <a:buNone/>
            </a:pPr>
            <a:endParaRPr/>
          </a:p>
        </p:txBody>
      </p:sp>
      <p:sp>
        <p:nvSpPr>
          <p:cNvPr id="462" name="Google Shape;462;p44: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463" name="Google Shape;463;p44: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464" name="Google Shape;464;p44: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4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2" name="Google Shape;472;p45: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473" name="Google Shape;473;p45: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474" name="Google Shape;474;p45: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475" name="Google Shape;475;p45: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4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46: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How Earned</a:t>
            </a:r>
            <a:endParaRPr/>
          </a:p>
          <a:p>
            <a:pPr marL="0" lvl="0" indent="0" algn="l" rtl="0">
              <a:spcBef>
                <a:spcPts val="360"/>
              </a:spcBef>
              <a:spcAft>
                <a:spcPts val="0"/>
              </a:spcAft>
              <a:buNone/>
            </a:pPr>
            <a:r>
              <a:rPr lang="en-US"/>
              <a:t>Den Leaders guide all adventures with help from fellow parents and Den Chiefs</a:t>
            </a:r>
            <a:endParaRPr/>
          </a:p>
          <a:p>
            <a:pPr marL="0" lvl="0" indent="0" algn="l" rtl="0">
              <a:spcBef>
                <a:spcPts val="360"/>
              </a:spcBef>
              <a:spcAft>
                <a:spcPts val="0"/>
              </a:spcAft>
              <a:buNone/>
            </a:pPr>
            <a:r>
              <a:rPr lang="en-US"/>
              <a:t>Ideally, All Ranks are to be earned by Blue and Gold in February, but can also be presented at a Cross Over Ceremony at end of year</a:t>
            </a:r>
            <a:endParaRPr/>
          </a:p>
          <a:p>
            <a:pPr marL="0" lvl="0" indent="0" algn="l" rtl="0">
              <a:spcBef>
                <a:spcPts val="360"/>
              </a:spcBef>
              <a:spcAft>
                <a:spcPts val="0"/>
              </a:spcAft>
              <a:buNone/>
            </a:pPr>
            <a:endParaRPr/>
          </a:p>
          <a:p>
            <a:pPr marL="0" lvl="0" indent="0" algn="l" rtl="0">
              <a:spcBef>
                <a:spcPts val="360"/>
              </a:spcBef>
              <a:spcAft>
                <a:spcPts val="0"/>
              </a:spcAft>
              <a:buNone/>
            </a:pPr>
            <a:r>
              <a:rPr lang="en-US" b="0" i="0">
                <a:solidFill>
                  <a:srgbClr val="515354"/>
                </a:solidFill>
                <a:latin typeface="Roboto"/>
                <a:ea typeface="Roboto"/>
                <a:cs typeface="Roboto"/>
                <a:sym typeface="Roboto"/>
              </a:rPr>
              <a:t>Cub Scout Adventures have been improved to make it easier to deliver the program to multi-rank dens or as a Pack.  To earn each rank in Cub Scouting will require a Cub Scout to earn the six required Adventures and two elective Adventures.   Required Adventures reflect the aims and focus areas of the BSA.  The number of elective Adventures increases.</a:t>
            </a:r>
            <a:endParaRPr/>
          </a:p>
          <a:p>
            <a:pPr marL="0" lvl="0" indent="0" algn="l" rtl="0">
              <a:spcBef>
                <a:spcPts val="360"/>
              </a:spcBef>
              <a:spcAft>
                <a:spcPts val="0"/>
              </a:spcAft>
              <a:buNone/>
            </a:pPr>
            <a:r>
              <a:rPr lang="en-US" b="0" i="0">
                <a:solidFill>
                  <a:srgbClr val="515354"/>
                </a:solidFill>
                <a:latin typeface="Roboto"/>
                <a:ea typeface="Roboto"/>
                <a:cs typeface="Roboto"/>
                <a:sym typeface="Roboto"/>
              </a:rPr>
              <a:t>Webelos and Arrow of Light will be separated.  Webelos becomes the 4th-grade program in Cub Scouting.  Arrow of Light becomes a stand-alone badge of rank for 5</a:t>
            </a:r>
            <a:r>
              <a:rPr lang="en-US" b="0" i="0" baseline="30000">
                <a:solidFill>
                  <a:srgbClr val="515354"/>
                </a:solidFill>
                <a:latin typeface="Roboto"/>
                <a:ea typeface="Roboto"/>
                <a:cs typeface="Roboto"/>
                <a:sym typeface="Roboto"/>
              </a:rPr>
              <a:t>th</a:t>
            </a:r>
            <a:r>
              <a:rPr lang="en-US" b="0" i="0">
                <a:solidFill>
                  <a:srgbClr val="515354"/>
                </a:solidFill>
                <a:latin typeface="Roboto"/>
                <a:ea typeface="Roboto"/>
                <a:cs typeface="Roboto"/>
                <a:sym typeface="Roboto"/>
              </a:rPr>
              <a:t> graders and will no longer be associated with Webelos.  Arrow of Light will be the program that prepares Cub Scouts to join Scouts BSA.</a:t>
            </a:r>
            <a:endParaRPr/>
          </a:p>
          <a:p>
            <a:pPr marL="0" lvl="0" indent="0" algn="l" rtl="0">
              <a:spcBef>
                <a:spcPts val="360"/>
              </a:spcBef>
              <a:spcAft>
                <a:spcPts val="0"/>
              </a:spcAft>
              <a:buNone/>
            </a:pPr>
            <a:r>
              <a:rPr lang="en-US" b="0" i="0">
                <a:solidFill>
                  <a:srgbClr val="515354"/>
                </a:solidFill>
                <a:latin typeface="Roboto"/>
                <a:ea typeface="Roboto"/>
                <a:cs typeface="Roboto"/>
                <a:sym typeface="Roboto"/>
              </a:rPr>
              <a:t>Cub Scouts Awards will be reimagined as Cub Scout Adventures.  Topics like camping, STEM, and range and target sports will remain and are reimagined into elective Adventures that can be used towards earning a badge of rank.</a:t>
            </a:r>
            <a:endParaRPr/>
          </a:p>
          <a:p>
            <a:pPr marL="0" lvl="0" indent="0" algn="l" rtl="0">
              <a:spcBef>
                <a:spcPts val="360"/>
              </a:spcBef>
              <a:spcAft>
                <a:spcPts val="0"/>
              </a:spcAft>
              <a:buNone/>
            </a:pPr>
            <a:endParaRPr/>
          </a:p>
        </p:txBody>
      </p:sp>
      <p:sp>
        <p:nvSpPr>
          <p:cNvPr id="483" name="Google Shape;483;p46: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484" name="Google Shape;484;p46: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485" name="Google Shape;485;p46: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4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p47: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chemeClr val="dk1"/>
              </a:buClr>
              <a:buSzPts val="1200"/>
              <a:buFont typeface="Calibri"/>
              <a:buNone/>
            </a:pPr>
            <a:r>
              <a:rPr lang="en-US"/>
              <a:t>Ranks at Pack Meetings and adventures at den meetings; depending on the size of your Pack and the traditions currently held</a:t>
            </a:r>
            <a:endParaRPr/>
          </a:p>
          <a:p>
            <a:pPr marL="0" lvl="0" indent="0" algn="l" rtl="0">
              <a:spcBef>
                <a:spcPts val="360"/>
              </a:spcBef>
              <a:spcAft>
                <a:spcPts val="0"/>
              </a:spcAft>
              <a:buNone/>
            </a:pPr>
            <a:endParaRPr/>
          </a:p>
        </p:txBody>
      </p:sp>
      <p:sp>
        <p:nvSpPr>
          <p:cNvPr id="494" name="Google Shape;494;p47: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495" name="Google Shape;495;p47: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496" name="Google Shape;496;p47: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48: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503" name="Google Shape;503;p4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49: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510" name="Google Shape;510;p4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5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50: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YPT – renewed each year in our Council</a:t>
            </a:r>
            <a:endParaRPr/>
          </a:p>
          <a:p>
            <a:pPr marL="0" lvl="0" indent="0" algn="l" rtl="0">
              <a:spcBef>
                <a:spcPts val="360"/>
              </a:spcBef>
              <a:spcAft>
                <a:spcPts val="0"/>
              </a:spcAft>
              <a:buNone/>
            </a:pPr>
            <a:endParaRPr/>
          </a:p>
          <a:p>
            <a:pPr marL="0" lvl="0" indent="0" algn="l" rtl="0">
              <a:spcBef>
                <a:spcPts val="360"/>
              </a:spcBef>
              <a:spcAft>
                <a:spcPts val="0"/>
              </a:spcAft>
              <a:buNone/>
            </a:pPr>
            <a:r>
              <a:rPr lang="en-US"/>
              <a:t>Basic Adult Leader Outdoor Orientation</a:t>
            </a:r>
            <a:endParaRPr/>
          </a:p>
          <a:p>
            <a:pPr marL="0" lvl="0" indent="0" algn="l" rtl="0">
              <a:spcBef>
                <a:spcPts val="360"/>
              </a:spcBef>
              <a:spcAft>
                <a:spcPts val="0"/>
              </a:spcAft>
              <a:buNone/>
            </a:pPr>
            <a:r>
              <a:rPr lang="en-US"/>
              <a:t>Overnight activities require a minimum of 1 leader who is BALOO trained be in attendance</a:t>
            </a:r>
            <a:endParaRPr/>
          </a:p>
          <a:p>
            <a:pPr marL="0" lvl="0" indent="0" algn="l" rtl="0">
              <a:spcBef>
                <a:spcPts val="360"/>
              </a:spcBef>
              <a:spcAft>
                <a:spcPts val="0"/>
              </a:spcAft>
              <a:buNone/>
            </a:pPr>
            <a:r>
              <a:rPr lang="en-US"/>
              <a:t>Registered Leaders and Parents may take BALOO</a:t>
            </a:r>
            <a:endParaRPr/>
          </a:p>
          <a:p>
            <a:pPr marL="0" lvl="0" indent="0" algn="l" rtl="0">
              <a:spcBef>
                <a:spcPts val="360"/>
              </a:spcBef>
              <a:spcAft>
                <a:spcPts val="0"/>
              </a:spcAft>
              <a:buNone/>
            </a:pPr>
            <a:endParaRPr/>
          </a:p>
          <a:p>
            <a:pPr marL="0" lvl="0" indent="0" algn="l" rtl="0">
              <a:spcBef>
                <a:spcPts val="360"/>
              </a:spcBef>
              <a:spcAft>
                <a:spcPts val="0"/>
              </a:spcAft>
              <a:buNone/>
            </a:pPr>
            <a:r>
              <a:rPr lang="en-US"/>
              <a:t>The Guide to Safe Scouting</a:t>
            </a:r>
            <a:endParaRPr/>
          </a:p>
        </p:txBody>
      </p:sp>
      <p:sp>
        <p:nvSpPr>
          <p:cNvPr id="518" name="Google Shape;518;p50: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519" name="Google Shape;519;p50: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520" name="Google Shape;520;p50: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51: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530" name="Google Shape;530;p5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5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7" name="Google Shape;537;p52: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 Conduct impressive advancement, recognition and graduation ceremonies. For Webelos Crossover ceremonies, involve Scoutmasters, the Order of the Arrow and other Scout BSA Leaders.</a:t>
            </a:r>
            <a:endParaRPr/>
          </a:p>
          <a:p>
            <a:pPr marL="0" lvl="0" indent="0" algn="l" rtl="0">
              <a:spcBef>
                <a:spcPts val="360"/>
              </a:spcBef>
              <a:spcAft>
                <a:spcPts val="0"/>
              </a:spcAft>
              <a:buNone/>
            </a:pPr>
            <a:r>
              <a:rPr lang="en-US"/>
              <a:t>- Coordinate Pack membership, recruiting and transition.</a:t>
            </a:r>
            <a:endParaRPr/>
          </a:p>
          <a:p>
            <a:pPr marL="0" lvl="0" indent="0" algn="l" rtl="0">
              <a:spcBef>
                <a:spcPts val="360"/>
              </a:spcBef>
              <a:spcAft>
                <a:spcPts val="0"/>
              </a:spcAft>
              <a:buNone/>
            </a:pPr>
            <a:r>
              <a:rPr lang="en-US"/>
              <a:t>- Maintain good relationships with all parents and guardians. Seek their support and include them in activities.</a:t>
            </a:r>
            <a:endParaRPr/>
          </a:p>
          <a:p>
            <a:pPr marL="0" lvl="0" indent="0" algn="l" rtl="0">
              <a:spcBef>
                <a:spcPts val="360"/>
              </a:spcBef>
              <a:spcAft>
                <a:spcPts val="0"/>
              </a:spcAft>
              <a:buNone/>
            </a:pPr>
            <a:r>
              <a:rPr lang="en-US"/>
              <a:t>- Request Den Chiefs for all Pack Dens from Scout Troop(s). Upon selection, insure they are Trained and recognize them at all Pack Meetings.</a:t>
            </a:r>
            <a:endParaRPr/>
          </a:p>
          <a:p>
            <a:pPr marL="0" lvl="0" indent="0" algn="l" rtl="0">
              <a:spcBef>
                <a:spcPts val="360"/>
              </a:spcBef>
              <a:spcAft>
                <a:spcPts val="0"/>
              </a:spcAft>
              <a:buNone/>
            </a:pPr>
            <a:endParaRPr/>
          </a:p>
        </p:txBody>
      </p:sp>
      <p:sp>
        <p:nvSpPr>
          <p:cNvPr id="538" name="Google Shape;538;p52: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539" name="Google Shape;539;p52: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540" name="Google Shape;540;p52: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5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0" name="Google Shape;550;p53: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 Establish and maintain good relationships with Scouts BSA Troops that your Webelos Scouts may work with and/or join.</a:t>
            </a:r>
            <a:endParaRPr/>
          </a:p>
          <a:p>
            <a:pPr marL="0" lvl="0" indent="0" algn="l" rtl="0">
              <a:spcBef>
                <a:spcPts val="360"/>
              </a:spcBef>
              <a:spcAft>
                <a:spcPts val="0"/>
              </a:spcAft>
              <a:buNone/>
            </a:pPr>
            <a:r>
              <a:rPr lang="en-US"/>
              <a:t>- Know about and use the appropriate and available literature to help improve your Pack and Dens programs and activities.</a:t>
            </a:r>
            <a:endParaRPr/>
          </a:p>
          <a:p>
            <a:pPr marL="0" lvl="0" indent="0" algn="l" rtl="0">
              <a:spcBef>
                <a:spcPts val="360"/>
              </a:spcBef>
              <a:spcAft>
                <a:spcPts val="0"/>
              </a:spcAft>
              <a:buNone/>
            </a:pPr>
            <a:r>
              <a:rPr lang="en-US"/>
              <a:t>Attend Monthly Roundtable Meetings and associated Cub Scout Break out sessions for information on local activities and program updates that help continue providing a quality program for your Cub Scouts.</a:t>
            </a:r>
            <a:endParaRPr/>
          </a:p>
          <a:p>
            <a:pPr marL="0" lvl="0" indent="0" algn="l" rtl="0">
              <a:spcBef>
                <a:spcPts val="360"/>
              </a:spcBef>
              <a:spcAft>
                <a:spcPts val="0"/>
              </a:spcAft>
              <a:buNone/>
            </a:pPr>
            <a:endParaRPr/>
          </a:p>
        </p:txBody>
      </p:sp>
      <p:sp>
        <p:nvSpPr>
          <p:cNvPr id="551" name="Google Shape;551;p53: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552" name="Google Shape;552;p53: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553" name="Google Shape;553;p53: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5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4" name="Google Shape;564;p54: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lnSpc>
                <a:spcPct val="80000"/>
              </a:lnSpc>
              <a:spcBef>
                <a:spcPts val="0"/>
              </a:spcBef>
              <a:spcAft>
                <a:spcPts val="0"/>
              </a:spcAft>
              <a:buNone/>
            </a:pPr>
            <a:r>
              <a:rPr lang="en-US" sz="1395" b="0" i="0" u="none" strike="noStrike">
                <a:solidFill>
                  <a:srgbClr val="000000"/>
                </a:solidFill>
                <a:latin typeface="Calibri"/>
                <a:ea typeface="Calibri"/>
                <a:cs typeface="Calibri"/>
                <a:sym typeface="Calibri"/>
              </a:rPr>
              <a:t>Even though you are a Cub Scout leader, the Scout motto “Be Prepared” is the way to think. Being prepared is being proactive and thinking ahead. </a:t>
            </a:r>
            <a:endParaRPr/>
          </a:p>
          <a:p>
            <a:pPr marL="0" lvl="0" indent="0" algn="l" rtl="0">
              <a:lnSpc>
                <a:spcPct val="80000"/>
              </a:lnSpc>
              <a:spcBef>
                <a:spcPts val="419"/>
              </a:spcBef>
              <a:spcAft>
                <a:spcPts val="0"/>
              </a:spcAft>
              <a:buNone/>
            </a:pPr>
            <a:r>
              <a:rPr lang="en-US" sz="1395" b="0" i="0" u="none" strike="noStrike">
                <a:solidFill>
                  <a:srgbClr val="000000"/>
                </a:solidFill>
                <a:latin typeface="Calibri"/>
                <a:ea typeface="Calibri"/>
                <a:cs typeface="Calibri"/>
                <a:sym typeface="Calibri"/>
              </a:rPr>
              <a:t>Preventing behavioral problems is the first step but being prepared with a plan of action when behavioral problems arise will keep situations from escalating and disrupting the flow of the meeting. </a:t>
            </a:r>
            <a:endParaRPr/>
          </a:p>
          <a:p>
            <a:pPr marL="0" lvl="0" indent="0" algn="l" rtl="0">
              <a:lnSpc>
                <a:spcPct val="80000"/>
              </a:lnSpc>
              <a:spcBef>
                <a:spcPts val="419"/>
              </a:spcBef>
              <a:spcAft>
                <a:spcPts val="0"/>
              </a:spcAft>
              <a:buNone/>
            </a:pPr>
            <a:r>
              <a:rPr lang="en-US" sz="1395" b="0" i="0" u="none" strike="noStrike">
                <a:solidFill>
                  <a:srgbClr val="000000"/>
                </a:solidFill>
                <a:latin typeface="Calibri"/>
                <a:ea typeface="Calibri"/>
                <a:cs typeface="Calibri"/>
                <a:sym typeface="Calibri"/>
              </a:rPr>
              <a:t>Your first den meeting should include development of a den code of conduct. Children are more likely to behave when they have some ownership of the rules and consequences of their actions. </a:t>
            </a:r>
            <a:endParaRPr/>
          </a:p>
          <a:p>
            <a:pPr marL="0" lvl="0" indent="0" algn="l" rtl="0">
              <a:lnSpc>
                <a:spcPct val="80000"/>
              </a:lnSpc>
              <a:spcBef>
                <a:spcPts val="419"/>
              </a:spcBef>
              <a:spcAft>
                <a:spcPts val="0"/>
              </a:spcAft>
              <a:buNone/>
            </a:pPr>
            <a:endParaRPr sz="1395" b="0" i="0" u="none" strike="noStrike">
              <a:solidFill>
                <a:srgbClr val="000000"/>
              </a:solidFill>
              <a:latin typeface="Calibri"/>
              <a:ea typeface="Calibri"/>
              <a:cs typeface="Calibri"/>
              <a:sym typeface="Calibri"/>
            </a:endParaRPr>
          </a:p>
          <a:p>
            <a:pPr marL="0" lvl="0" indent="0" algn="l" rtl="0">
              <a:lnSpc>
                <a:spcPct val="80000"/>
              </a:lnSpc>
              <a:spcBef>
                <a:spcPts val="419"/>
              </a:spcBef>
              <a:spcAft>
                <a:spcPts val="0"/>
              </a:spcAft>
              <a:buNone/>
            </a:pPr>
            <a:r>
              <a:rPr lang="en-US" sz="1395" b="0" i="0" u="none" strike="noStrike">
                <a:solidFill>
                  <a:srgbClr val="000000"/>
                </a:solidFill>
                <a:latin typeface="Calibri"/>
                <a:ea typeface="Calibri"/>
                <a:cs typeface="Calibri"/>
                <a:sym typeface="Calibri"/>
              </a:rPr>
              <a:t>You can use a poster board or the official Den Code of Conduct poster available at your local Scout shop or online at www.scoutshop.org. </a:t>
            </a:r>
            <a:endParaRPr/>
          </a:p>
          <a:p>
            <a:pPr marL="0" lvl="0" indent="0" algn="l" rtl="0">
              <a:lnSpc>
                <a:spcPct val="80000"/>
              </a:lnSpc>
              <a:spcBef>
                <a:spcPts val="419"/>
              </a:spcBef>
              <a:spcAft>
                <a:spcPts val="0"/>
              </a:spcAft>
              <a:buNone/>
            </a:pPr>
            <a:r>
              <a:rPr lang="en-US" sz="1395" b="0" i="0" u="none" strike="noStrike">
                <a:solidFill>
                  <a:srgbClr val="000000"/>
                </a:solidFill>
                <a:latin typeface="Calibri"/>
                <a:ea typeface="Calibri"/>
                <a:cs typeface="Calibri"/>
                <a:sym typeface="Calibri"/>
              </a:rPr>
              <a:t>You should introduce the subject of a den code of conduct during Talk Time with a discussion of how friends should act toward one another. </a:t>
            </a:r>
            <a:endParaRPr/>
          </a:p>
          <a:p>
            <a:pPr marL="0" lvl="0" indent="0" algn="l" rtl="0">
              <a:lnSpc>
                <a:spcPct val="80000"/>
              </a:lnSpc>
              <a:spcBef>
                <a:spcPts val="419"/>
              </a:spcBef>
              <a:spcAft>
                <a:spcPts val="0"/>
              </a:spcAft>
              <a:buNone/>
            </a:pPr>
            <a:r>
              <a:rPr lang="en-US" sz="1395" b="0" i="0" u="none" strike="noStrike">
                <a:solidFill>
                  <a:srgbClr val="000000"/>
                </a:solidFill>
                <a:latin typeface="Calibri"/>
                <a:ea typeface="Calibri"/>
                <a:cs typeface="Calibri"/>
                <a:sym typeface="Calibri"/>
              </a:rPr>
              <a:t>Cub Scouts will often contribute rules that relate to safety, respect for property, and relationships with others. You can make suggestions along these lines if they do not bring them up. </a:t>
            </a:r>
            <a:endParaRPr/>
          </a:p>
          <a:p>
            <a:pPr marL="0" lvl="0" indent="0" algn="l" rtl="0">
              <a:lnSpc>
                <a:spcPct val="80000"/>
              </a:lnSpc>
              <a:spcBef>
                <a:spcPts val="419"/>
              </a:spcBef>
              <a:spcAft>
                <a:spcPts val="0"/>
              </a:spcAft>
              <a:buNone/>
            </a:pPr>
            <a:r>
              <a:rPr lang="en-US" sz="1395" b="0" i="0" u="none" strike="noStrike">
                <a:solidFill>
                  <a:srgbClr val="000000"/>
                </a:solidFill>
                <a:latin typeface="Calibri"/>
                <a:ea typeface="Calibri"/>
                <a:cs typeface="Calibri"/>
                <a:sym typeface="Calibri"/>
              </a:rPr>
              <a:t>In addition to rules, the Cub Scouts can decide on some of the caring values and behaviors that they would want to display within their den. 	</a:t>
            </a:r>
            <a:endParaRPr/>
          </a:p>
          <a:p>
            <a:pPr marL="0" lvl="0" indent="0" algn="l" rtl="0">
              <a:lnSpc>
                <a:spcPct val="80000"/>
              </a:lnSpc>
              <a:spcBef>
                <a:spcPts val="279"/>
              </a:spcBef>
              <a:spcAft>
                <a:spcPts val="0"/>
              </a:spcAft>
              <a:buNone/>
            </a:pPr>
            <a:endParaRPr sz="930"/>
          </a:p>
        </p:txBody>
      </p:sp>
      <p:sp>
        <p:nvSpPr>
          <p:cNvPr id="565" name="Google Shape;565;p54: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566" name="Google Shape;566;p54: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567" name="Google Shape;567;p54: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5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5" name="Google Shape;575;p55: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sz="1800" b="0" i="0" u="none" strike="noStrike">
                <a:solidFill>
                  <a:srgbClr val="000000"/>
                </a:solidFill>
                <a:latin typeface="Calibri"/>
                <a:ea typeface="Calibri"/>
                <a:cs typeface="Calibri"/>
                <a:sym typeface="Calibri"/>
              </a:rPr>
              <a:t>Scouting has a long and successful history of developing simple and easy-to-use methods to provide a quality program while maintaining the necessary level of positive discipline and structure. </a:t>
            </a:r>
            <a:endParaRPr/>
          </a:p>
          <a:p>
            <a:pPr marL="0" lvl="0" indent="0" algn="l" rtl="0">
              <a:spcBef>
                <a:spcPts val="540"/>
              </a:spcBef>
              <a:spcAft>
                <a:spcPts val="0"/>
              </a:spcAft>
              <a:buNone/>
            </a:pPr>
            <a:endParaRPr sz="1800" b="0" i="0" u="none" strike="noStrike">
              <a:solidFill>
                <a:srgbClr val="000000"/>
              </a:solidFill>
              <a:latin typeface="Calibri"/>
              <a:ea typeface="Calibri"/>
              <a:cs typeface="Calibri"/>
              <a:sym typeface="Calibri"/>
            </a:endParaRPr>
          </a:p>
          <a:p>
            <a:pPr marL="0" lvl="0" indent="0" algn="l" rtl="0">
              <a:spcBef>
                <a:spcPts val="540"/>
              </a:spcBef>
              <a:spcAft>
                <a:spcPts val="0"/>
              </a:spcAft>
              <a:buNone/>
            </a:pPr>
            <a:r>
              <a:rPr lang="en-US" sz="1800" b="0" i="0" u="none" strike="noStrike">
                <a:solidFill>
                  <a:srgbClr val="000000"/>
                </a:solidFill>
                <a:latin typeface="Calibri"/>
                <a:ea typeface="Calibri"/>
                <a:cs typeface="Calibri"/>
                <a:sym typeface="Calibri"/>
              </a:rPr>
              <a:t>By making your Cub Scouts aware of how the sign works early on, you have set a standard that they will be able to meet. </a:t>
            </a:r>
            <a:endParaRPr/>
          </a:p>
          <a:p>
            <a:pPr marL="0" lvl="0" indent="0" algn="l" rtl="0">
              <a:spcBef>
                <a:spcPts val="540"/>
              </a:spcBef>
              <a:spcAft>
                <a:spcPts val="0"/>
              </a:spcAft>
              <a:buNone/>
            </a:pPr>
            <a:r>
              <a:rPr lang="en-US" sz="1800" b="0" i="0" u="none" strike="noStrike">
                <a:solidFill>
                  <a:srgbClr val="000000"/>
                </a:solidFill>
                <a:latin typeface="Calibri"/>
                <a:ea typeface="Calibri"/>
                <a:cs typeface="Calibri"/>
                <a:sym typeface="Calibri"/>
              </a:rPr>
              <a:t>Let’s talk about four more things you can use to manage your den. 	</a:t>
            </a:r>
            <a:endParaRPr/>
          </a:p>
          <a:p>
            <a:pPr marL="0" lvl="0" indent="0" algn="l" rtl="0">
              <a:spcBef>
                <a:spcPts val="360"/>
              </a:spcBef>
              <a:spcAft>
                <a:spcPts val="0"/>
              </a:spcAft>
              <a:buNone/>
            </a:pPr>
            <a:endParaRPr sz="1200" b="0" i="0" u="none" strike="noStrike">
              <a:solidFill>
                <a:srgbClr val="000000"/>
              </a:solidFill>
              <a:latin typeface="Calibri"/>
              <a:ea typeface="Calibri"/>
              <a:cs typeface="Calibri"/>
              <a:sym typeface="Calibri"/>
            </a:endParaRPr>
          </a:p>
          <a:p>
            <a:pPr marL="0" lvl="0" indent="0" algn="l" rtl="0">
              <a:spcBef>
                <a:spcPts val="360"/>
              </a:spcBef>
              <a:spcAft>
                <a:spcPts val="0"/>
              </a:spcAft>
              <a:buNone/>
            </a:pPr>
            <a:r>
              <a:rPr lang="en-US" sz="1200" b="0" i="0" u="none" strike="noStrike">
                <a:solidFill>
                  <a:srgbClr val="000000"/>
                </a:solidFill>
                <a:latin typeface="Calibri"/>
                <a:ea typeface="Calibri"/>
                <a:cs typeface="Calibri"/>
                <a:sym typeface="Calibri"/>
              </a:rPr>
              <a:t>Your first den meeting should include development of a den code of conduct. Children are more likely to behave when they have some ownership of the rules and consequences of their actions. </a:t>
            </a:r>
            <a:endParaRPr/>
          </a:p>
        </p:txBody>
      </p:sp>
      <p:sp>
        <p:nvSpPr>
          <p:cNvPr id="576" name="Google Shape;576;p55: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577" name="Google Shape;577;p55: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578" name="Google Shape;578;p55: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5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5" name="Google Shape;585;p56: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sz="1800" b="0" i="0" u="none" strike="noStrike">
                <a:solidFill>
                  <a:srgbClr val="000000"/>
                </a:solidFill>
                <a:latin typeface="Calibri"/>
                <a:ea typeface="Calibri"/>
                <a:cs typeface="Calibri"/>
                <a:sym typeface="Calibri"/>
              </a:rPr>
              <a:t>The talking stick is simply a stick or other object that gives the person holding it the opportunity to speak without others talking or interrupting. This is an excellent tool to use during Talk Time. </a:t>
            </a:r>
            <a:endParaRPr/>
          </a:p>
          <a:p>
            <a:pPr marL="0" lvl="0" indent="0" algn="l" rtl="0">
              <a:spcBef>
                <a:spcPts val="540"/>
              </a:spcBef>
              <a:spcAft>
                <a:spcPts val="0"/>
              </a:spcAft>
              <a:buNone/>
            </a:pPr>
            <a:r>
              <a:rPr lang="en-US" sz="1800" b="0" i="0" u="none" strike="noStrike">
                <a:solidFill>
                  <a:srgbClr val="000000"/>
                </a:solidFill>
                <a:latin typeface="Calibri"/>
                <a:ea typeface="Calibri"/>
                <a:cs typeface="Calibri"/>
                <a:sym typeface="Calibri"/>
              </a:rPr>
              <a:t>Naturally, the den leader or another adult controls who has the talking stick and for how long it is held by any Cub Scout. 	</a:t>
            </a:r>
            <a:endParaRPr/>
          </a:p>
          <a:p>
            <a:pPr marL="0" lvl="0" indent="0" algn="l" rtl="0">
              <a:spcBef>
                <a:spcPts val="360"/>
              </a:spcBef>
              <a:spcAft>
                <a:spcPts val="0"/>
              </a:spcAft>
              <a:buNone/>
            </a:pPr>
            <a:endParaRPr/>
          </a:p>
        </p:txBody>
      </p:sp>
      <p:sp>
        <p:nvSpPr>
          <p:cNvPr id="586" name="Google Shape;586;p56: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587" name="Google Shape;587;p56: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588" name="Google Shape;588;p56: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5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8" name="Google Shape;598;p57: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sz="1665" b="0" i="0" u="none" strike="noStrike">
                <a:solidFill>
                  <a:srgbClr val="000000"/>
                </a:solidFill>
                <a:latin typeface="Calibri"/>
                <a:ea typeface="Calibri"/>
                <a:cs typeface="Calibri"/>
                <a:sym typeface="Calibri"/>
              </a:rPr>
              <a:t>A “conduct candle” should be a candle that will burn for about four hours. (6-7 inch tapered candle) If you use a candle that lasts longer than that, you run the risk of the Cub Scouts losing sight of its purpose. </a:t>
            </a:r>
            <a:endParaRPr/>
          </a:p>
          <a:p>
            <a:pPr marL="0" lvl="0" indent="0" algn="l" rtl="0">
              <a:spcBef>
                <a:spcPts val="500"/>
              </a:spcBef>
              <a:spcAft>
                <a:spcPts val="0"/>
              </a:spcAft>
              <a:buNone/>
            </a:pPr>
            <a:r>
              <a:rPr lang="en-US" sz="1665" b="0" i="0" u="none" strike="noStrike">
                <a:solidFill>
                  <a:srgbClr val="000000"/>
                </a:solidFill>
                <a:latin typeface="Calibri"/>
                <a:ea typeface="Calibri"/>
                <a:cs typeface="Calibri"/>
                <a:sym typeface="Calibri"/>
              </a:rPr>
              <a:t>At the beginning of the den meeting, light the candle. If someone misbehaves (violates the den code of conduct), the candle is blown out and is lit again at the next meeting. </a:t>
            </a:r>
            <a:endParaRPr/>
          </a:p>
          <a:p>
            <a:pPr marL="0" lvl="0" indent="0" algn="l" rtl="0">
              <a:spcBef>
                <a:spcPts val="500"/>
              </a:spcBef>
              <a:spcAft>
                <a:spcPts val="0"/>
              </a:spcAft>
              <a:buNone/>
            </a:pPr>
            <a:r>
              <a:rPr lang="en-US" sz="1665" b="0" i="0" u="none" strike="noStrike">
                <a:solidFill>
                  <a:srgbClr val="000000"/>
                </a:solidFill>
                <a:latin typeface="Calibri"/>
                <a:ea typeface="Calibri"/>
                <a:cs typeface="Calibri"/>
                <a:sym typeface="Calibri"/>
              </a:rPr>
              <a:t>Choose a reward such as a pizza or ice cream party that the den can earn when the candle burns all the way down. </a:t>
            </a:r>
            <a:endParaRPr/>
          </a:p>
          <a:p>
            <a:pPr marL="0" lvl="0" indent="0" algn="l" rtl="0">
              <a:spcBef>
                <a:spcPts val="500"/>
              </a:spcBef>
              <a:spcAft>
                <a:spcPts val="0"/>
              </a:spcAft>
              <a:buNone/>
            </a:pPr>
            <a:r>
              <a:rPr lang="en-US" sz="1665" b="0" i="0" u="none" strike="noStrike">
                <a:solidFill>
                  <a:srgbClr val="000000"/>
                </a:solidFill>
                <a:latin typeface="Calibri"/>
                <a:ea typeface="Calibri"/>
                <a:cs typeface="Calibri"/>
                <a:sym typeface="Calibri"/>
              </a:rPr>
              <a:t>In order for this method to work, the Cub Scouts need to see the candle burning down steadily. If the candle is too big, the reward will seem unattainable and they may give up. Ideally, they should be able to earn the reward within three to four meetings of good behavior. 	</a:t>
            </a:r>
            <a:endParaRPr/>
          </a:p>
          <a:p>
            <a:pPr marL="0" lvl="0" indent="0" algn="l" rtl="0">
              <a:spcBef>
                <a:spcPts val="333"/>
              </a:spcBef>
              <a:spcAft>
                <a:spcPts val="0"/>
              </a:spcAft>
              <a:buNone/>
            </a:pPr>
            <a:endParaRPr sz="1110"/>
          </a:p>
        </p:txBody>
      </p:sp>
      <p:sp>
        <p:nvSpPr>
          <p:cNvPr id="599" name="Google Shape;599;p57: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600" name="Google Shape;600;p57: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601" name="Google Shape;601;p57: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5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0" name="Google Shape;610;p58: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9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The marble jar method is similar to the conduct candle. 	</a:t>
            </a: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At the beginning of each meeting, each Cub Scout gets three marbles. You don’t have to physically give out the marbles but set them out so that they are visible during the meeting. If a Scout misbehaves, he or she has to give up a marble. </a:t>
            </a: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At the end of the meeting, everyone puts their marbles in a jar. When the jar is filled, the den receives a reward. </a:t>
            </a: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As with the candle, make sure that the reward can be earned within three to four meetings of good behavior, so choose a jar that can be filled in three to four meetings. </a:t>
            </a: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Note that the rewards are focused on positive reinforcement for the entire den; individuals are not singled out or punished. 	</a:t>
            </a:r>
            <a:endParaRPr/>
          </a:p>
          <a:p>
            <a:pPr marL="0" lvl="0" indent="0" algn="l" rtl="0">
              <a:lnSpc>
                <a:spcPct val="90000"/>
              </a:lnSpc>
              <a:spcBef>
                <a:spcPts val="360"/>
              </a:spcBef>
              <a:spcAft>
                <a:spcPts val="0"/>
              </a:spcAft>
              <a:buNone/>
            </a:pPr>
            <a:endParaRPr/>
          </a:p>
        </p:txBody>
      </p:sp>
      <p:sp>
        <p:nvSpPr>
          <p:cNvPr id="611" name="Google Shape;611;p58: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612" name="Google Shape;612;p58: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613" name="Google Shape;613;p58: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59: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622" name="Google Shape;622;p5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60: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629" name="Google Shape;629;p6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6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6" name="Google Shape;636;p61: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lnSpc>
                <a:spcPct val="80000"/>
              </a:lnSpc>
              <a:spcBef>
                <a:spcPts val="0"/>
              </a:spcBef>
              <a:spcAft>
                <a:spcPts val="0"/>
              </a:spcAft>
              <a:buNone/>
            </a:pPr>
            <a:r>
              <a:rPr lang="en-US" sz="1260" b="0" i="0" u="none" strike="noStrike">
                <a:solidFill>
                  <a:srgbClr val="000000"/>
                </a:solidFill>
                <a:latin typeface="Calibri"/>
                <a:ea typeface="Calibri"/>
                <a:cs typeface="Calibri"/>
                <a:sym typeface="Calibri"/>
              </a:rPr>
              <a:t>The pack meeting brings all of the dens in the pack together for the purposes of recognizing the achievements of the Cub Scouts, communicating information about upcoming events, and providing a program that enriches the Cub Scouting experience. </a:t>
            </a:r>
            <a:endParaRPr/>
          </a:p>
          <a:p>
            <a:pPr marL="0" lvl="0" indent="0" algn="l" rtl="0">
              <a:lnSpc>
                <a:spcPct val="80000"/>
              </a:lnSpc>
              <a:spcBef>
                <a:spcPts val="378"/>
              </a:spcBef>
              <a:spcAft>
                <a:spcPts val="0"/>
              </a:spcAft>
              <a:buNone/>
            </a:pPr>
            <a:r>
              <a:rPr lang="en-US" sz="1260" b="0" i="0" u="none" strike="noStrike">
                <a:solidFill>
                  <a:srgbClr val="000000"/>
                </a:solidFill>
                <a:latin typeface="Calibri"/>
                <a:ea typeface="Calibri"/>
                <a:cs typeface="Calibri"/>
                <a:sym typeface="Calibri"/>
              </a:rPr>
              <a:t>Attending pack meetings helps Cub Scouts realize their den is part of a larger organization. </a:t>
            </a:r>
            <a:endParaRPr/>
          </a:p>
          <a:p>
            <a:pPr marL="0" lvl="0" indent="0" algn="l" rtl="0">
              <a:lnSpc>
                <a:spcPct val="80000"/>
              </a:lnSpc>
              <a:spcBef>
                <a:spcPts val="378"/>
              </a:spcBef>
              <a:spcAft>
                <a:spcPts val="0"/>
              </a:spcAft>
              <a:buNone/>
            </a:pPr>
            <a:r>
              <a:rPr lang="en-US" sz="1260" b="0" i="0" u="none" strike="noStrike">
                <a:solidFill>
                  <a:srgbClr val="000000"/>
                </a:solidFill>
                <a:latin typeface="Calibri"/>
                <a:ea typeface="Calibri"/>
                <a:cs typeface="Calibri"/>
                <a:sym typeface="Calibri"/>
              </a:rPr>
              <a:t>A good pack meeting is well planned and well organized. Although there is not a required number of pack meetings, most packs meet several times during the year. Some packs meet monthly; others less often. As you determine how many meetings to schedule and when, please keep their purpose in mind. </a:t>
            </a:r>
            <a:endParaRPr/>
          </a:p>
          <a:p>
            <a:pPr marL="0" lvl="0" indent="0" algn="l" rtl="0">
              <a:lnSpc>
                <a:spcPct val="80000"/>
              </a:lnSpc>
              <a:spcBef>
                <a:spcPts val="378"/>
              </a:spcBef>
              <a:spcAft>
                <a:spcPts val="0"/>
              </a:spcAft>
              <a:buNone/>
            </a:pPr>
            <a:r>
              <a:rPr lang="en-US" sz="1260" b="0" i="0" u="none" strike="noStrike">
                <a:solidFill>
                  <a:srgbClr val="000000"/>
                </a:solidFill>
                <a:latin typeface="Calibri"/>
                <a:ea typeface="Calibri"/>
                <a:cs typeface="Calibri"/>
                <a:sym typeface="Calibri"/>
              </a:rPr>
              <a:t>Events such as the pinewood derby or blue and gold banquet can be considered pack meetings, especially if brief announcements and some achievements or rank advancements are included. 		</a:t>
            </a:r>
            <a:endParaRPr/>
          </a:p>
          <a:p>
            <a:pPr marL="0" lvl="0" indent="0" algn="l" rtl="0">
              <a:lnSpc>
                <a:spcPct val="80000"/>
              </a:lnSpc>
              <a:spcBef>
                <a:spcPts val="252"/>
              </a:spcBef>
              <a:spcAft>
                <a:spcPts val="0"/>
              </a:spcAft>
              <a:buNone/>
            </a:pPr>
            <a:endParaRPr sz="839"/>
          </a:p>
          <a:p>
            <a:pPr marL="0" marR="0" lvl="0" indent="0" algn="l" rtl="0">
              <a:lnSpc>
                <a:spcPct val="80000"/>
              </a:lnSpc>
              <a:spcBef>
                <a:spcPts val="252"/>
              </a:spcBef>
              <a:spcAft>
                <a:spcPts val="0"/>
              </a:spcAft>
              <a:buClr>
                <a:schemeClr val="dk1"/>
              </a:buClr>
              <a:buSzPts val="839"/>
              <a:buFont typeface="Calibri"/>
              <a:buNone/>
            </a:pPr>
            <a:r>
              <a:rPr lang="en-US" sz="839"/>
              <a:t>National has an outline for a theme for each month of the year</a:t>
            </a:r>
            <a:endParaRPr/>
          </a:p>
          <a:p>
            <a:pPr marL="0" lvl="0" indent="0" algn="l" rtl="0">
              <a:lnSpc>
                <a:spcPct val="80000"/>
              </a:lnSpc>
              <a:spcBef>
                <a:spcPts val="252"/>
              </a:spcBef>
              <a:spcAft>
                <a:spcPts val="0"/>
              </a:spcAft>
              <a:buNone/>
            </a:pPr>
            <a:endParaRPr sz="839"/>
          </a:p>
          <a:p>
            <a:pPr marL="0" marR="0" lvl="0" indent="0" algn="l" rtl="0">
              <a:lnSpc>
                <a:spcPct val="80000"/>
              </a:lnSpc>
              <a:spcBef>
                <a:spcPts val="252"/>
              </a:spcBef>
              <a:spcAft>
                <a:spcPts val="0"/>
              </a:spcAft>
              <a:buClr>
                <a:schemeClr val="dk1"/>
              </a:buClr>
              <a:buSzPts val="839"/>
              <a:buFont typeface="Calibri"/>
              <a:buNone/>
            </a:pPr>
            <a:r>
              <a:rPr lang="en-US" sz="839"/>
              <a:t>These should be determined during annual planning meeting</a:t>
            </a:r>
            <a:endParaRPr/>
          </a:p>
          <a:p>
            <a:pPr marL="0" marR="0" lvl="0" indent="0" algn="l" rtl="0">
              <a:lnSpc>
                <a:spcPct val="80000"/>
              </a:lnSpc>
              <a:spcBef>
                <a:spcPts val="252"/>
              </a:spcBef>
              <a:spcAft>
                <a:spcPts val="0"/>
              </a:spcAft>
              <a:buClr>
                <a:schemeClr val="dk1"/>
              </a:buClr>
              <a:buSzPts val="840"/>
              <a:buFont typeface="Calibri"/>
              <a:buNone/>
            </a:pPr>
            <a:endParaRPr sz="839"/>
          </a:p>
          <a:p>
            <a:pPr marL="0" lvl="0" indent="0" algn="l" rtl="0">
              <a:lnSpc>
                <a:spcPct val="80000"/>
              </a:lnSpc>
              <a:spcBef>
                <a:spcPts val="252"/>
              </a:spcBef>
              <a:spcAft>
                <a:spcPts val="0"/>
              </a:spcAft>
              <a:buNone/>
            </a:pPr>
            <a:r>
              <a:rPr lang="en-US" sz="839"/>
              <a:t>Closing - Allows people to leave on a positive note; National has one written for each theme of the month; </a:t>
            </a:r>
            <a:r>
              <a:rPr lang="en-US" sz="839" b="0" i="0" u="none" strike="noStrike">
                <a:solidFill>
                  <a:srgbClr val="000000"/>
                </a:solidFill>
                <a:latin typeface="Calibri"/>
                <a:ea typeface="Calibri"/>
                <a:cs typeface="Calibri"/>
                <a:sym typeface="Calibri"/>
              </a:rPr>
              <a:t>To start bringing the meeting to a close, the Cubmaster shares an inspirational story;</a:t>
            </a:r>
            <a:endParaRPr/>
          </a:p>
          <a:p>
            <a:pPr marL="0" lvl="0" indent="0" algn="l" rtl="0">
              <a:lnSpc>
                <a:spcPct val="80000"/>
              </a:lnSpc>
              <a:spcBef>
                <a:spcPts val="252"/>
              </a:spcBef>
              <a:spcAft>
                <a:spcPts val="0"/>
              </a:spcAft>
              <a:buNone/>
            </a:pPr>
            <a:r>
              <a:rPr lang="en-US" sz="839" b="0" i="0" u="none" strike="noStrike">
                <a:solidFill>
                  <a:srgbClr val="000000"/>
                </a:solidFill>
                <a:latin typeface="Calibri"/>
                <a:ea typeface="Calibri"/>
                <a:cs typeface="Calibri"/>
                <a:sym typeface="Calibri"/>
              </a:rPr>
              <a:t>It could be a personal experience, or the Cubmaster may highlight one of the Cub Scouts who demonstrated their commitment to live by the Scout Oath and Scout Law with an uncommon action. This is an opportunity for everyone to reflect on the values of Scouting. </a:t>
            </a:r>
            <a:endParaRPr sz="839"/>
          </a:p>
          <a:p>
            <a:pPr marL="0" marR="0" lvl="0" indent="0" algn="l" rtl="0">
              <a:lnSpc>
                <a:spcPct val="80000"/>
              </a:lnSpc>
              <a:spcBef>
                <a:spcPts val="252"/>
              </a:spcBef>
              <a:spcAft>
                <a:spcPts val="0"/>
              </a:spcAft>
              <a:buClr>
                <a:schemeClr val="dk1"/>
              </a:buClr>
              <a:buSzPts val="840"/>
              <a:buFont typeface="Calibri"/>
              <a:buNone/>
            </a:pPr>
            <a:endParaRPr sz="839"/>
          </a:p>
          <a:p>
            <a:pPr marL="0" lvl="0" indent="0" algn="l" rtl="0">
              <a:lnSpc>
                <a:spcPct val="80000"/>
              </a:lnSpc>
              <a:spcBef>
                <a:spcPts val="252"/>
              </a:spcBef>
              <a:spcAft>
                <a:spcPts val="0"/>
              </a:spcAft>
              <a:buNone/>
            </a:pPr>
            <a:r>
              <a:rPr lang="en-US" sz="839"/>
              <a:t>KISMIF – Keep It Simple, Make It Fun</a:t>
            </a:r>
            <a:endParaRPr/>
          </a:p>
          <a:p>
            <a:pPr marL="0" lvl="0" indent="0" algn="l" rtl="0">
              <a:lnSpc>
                <a:spcPct val="80000"/>
              </a:lnSpc>
              <a:spcBef>
                <a:spcPts val="252"/>
              </a:spcBef>
              <a:spcAft>
                <a:spcPts val="0"/>
              </a:spcAft>
              <a:buNone/>
            </a:pPr>
            <a:endParaRPr sz="839"/>
          </a:p>
        </p:txBody>
      </p:sp>
      <p:sp>
        <p:nvSpPr>
          <p:cNvPr id="637" name="Google Shape;637;p61: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638" name="Google Shape;638;p61: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639" name="Google Shape;639;p61: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6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6" name="Google Shape;646;p62: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lnSpc>
                <a:spcPct val="80000"/>
              </a:lnSpc>
              <a:spcBef>
                <a:spcPts val="0"/>
              </a:spcBef>
              <a:spcAft>
                <a:spcPts val="0"/>
              </a:spcAft>
              <a:buNone/>
            </a:pPr>
            <a:r>
              <a:rPr lang="en-US" sz="1020" b="0" i="0" u="none" strike="noStrike">
                <a:solidFill>
                  <a:srgbClr val="000000"/>
                </a:solidFill>
                <a:latin typeface="Calibri"/>
                <a:ea typeface="Calibri"/>
                <a:cs typeface="Calibri"/>
                <a:sym typeface="Calibri"/>
              </a:rPr>
              <a:t>One of the key purposes of the Scouting program is to develop the leadership skills of youth who are in the program. These skills are often developed through hands-on experiences. </a:t>
            </a:r>
            <a:endParaRPr/>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Youth serve in a variety of leadership positions during their time in Scouting and they are mentored and coached by caring adult leaders along the way. </a:t>
            </a:r>
            <a:endParaRPr/>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Cub Scouts have the opportunity to begin developing their leadership skills, starting with Wolves in second grade and continuing through Webelos in the fifth grade. At this age, they do so by serving as a denner or assistant denner for their Cub Scout den. </a:t>
            </a:r>
            <a:endParaRPr sz="1020"/>
          </a:p>
          <a:p>
            <a:pPr marL="0" lvl="0" indent="0" algn="l" rtl="0">
              <a:lnSpc>
                <a:spcPct val="80000"/>
              </a:lnSpc>
              <a:spcBef>
                <a:spcPts val="306"/>
              </a:spcBef>
              <a:spcAft>
                <a:spcPts val="0"/>
              </a:spcAft>
              <a:buNone/>
            </a:pPr>
            <a:endParaRPr sz="1020"/>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The denner is a special person and helper at the den meeting. The denner may have the privilege of carrying the U.S. flag during the opening ceremony at the den meeting. If your den happens to be leading the opening flag ceremony at the pack meeting, the denner may carry the U.S. flag or call the commands. </a:t>
            </a:r>
            <a:endParaRPr/>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It is best to give the denner the choice to carry the U.S. flag or to call the commands. Some Cub Scouts, especially Bear and Webelos Scouts, are very eager and willing to learn to call the commands. </a:t>
            </a:r>
            <a:endParaRPr/>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If you are conducting an activity in a den meeting that allows someone to “go first,” it should be the denner. 	</a:t>
            </a:r>
            <a:endParaRPr/>
          </a:p>
          <a:p>
            <a:pPr marL="0" lvl="0" indent="0" algn="l" rtl="0">
              <a:lnSpc>
                <a:spcPct val="80000"/>
              </a:lnSpc>
              <a:spcBef>
                <a:spcPts val="306"/>
              </a:spcBef>
              <a:spcAft>
                <a:spcPts val="0"/>
              </a:spcAft>
              <a:buNone/>
            </a:pPr>
            <a:endParaRPr sz="1020"/>
          </a:p>
          <a:p>
            <a:pPr marL="0" marR="0" lvl="0" indent="0" algn="l" rtl="0">
              <a:lnSpc>
                <a:spcPct val="80000"/>
              </a:lnSpc>
              <a:spcBef>
                <a:spcPts val="306"/>
              </a:spcBef>
              <a:spcAft>
                <a:spcPts val="0"/>
              </a:spcAft>
              <a:buClr>
                <a:srgbClr val="000000"/>
              </a:buClr>
              <a:buSzPts val="1020"/>
              <a:buFont typeface="Calibri"/>
              <a:buNone/>
            </a:pPr>
            <a:r>
              <a:rPr lang="en-US" sz="1020" b="0" i="0" u="none" strike="noStrike">
                <a:solidFill>
                  <a:srgbClr val="000000"/>
                </a:solidFill>
                <a:latin typeface="Calibri"/>
                <a:ea typeface="Calibri"/>
                <a:cs typeface="Calibri"/>
                <a:sym typeface="Calibri"/>
              </a:rPr>
              <a:t>ASK: Does anyone know what a den chief is?</a:t>
            </a:r>
            <a:endParaRPr/>
          </a:p>
          <a:p>
            <a:pPr marL="0" marR="0" lvl="0" indent="0" algn="l" rtl="0">
              <a:lnSpc>
                <a:spcPct val="80000"/>
              </a:lnSpc>
              <a:spcBef>
                <a:spcPts val="306"/>
              </a:spcBef>
              <a:spcAft>
                <a:spcPts val="0"/>
              </a:spcAft>
              <a:buClr>
                <a:schemeClr val="dk1"/>
              </a:buClr>
              <a:buSzPts val="1020"/>
              <a:buFont typeface="Calibri"/>
              <a:buNone/>
            </a:pPr>
            <a:endParaRPr sz="1020" b="0" i="0" u="none" strike="noStrike">
              <a:solidFill>
                <a:srgbClr val="000000"/>
              </a:solidFill>
              <a:latin typeface="Calibri"/>
              <a:ea typeface="Calibri"/>
              <a:cs typeface="Calibri"/>
              <a:sym typeface="Calibri"/>
            </a:endParaRPr>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Answers could include: </a:t>
            </a:r>
            <a:endParaRPr/>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 A Scouts BSA member </a:t>
            </a:r>
            <a:endParaRPr/>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 Older Scout </a:t>
            </a:r>
            <a:endParaRPr/>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 Helps den leader </a:t>
            </a:r>
            <a:endParaRPr/>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 Models behavior for Cub Scouts </a:t>
            </a:r>
            <a:endParaRPr/>
          </a:p>
          <a:p>
            <a:pPr marL="0" lvl="0" indent="0" algn="l" rtl="0">
              <a:lnSpc>
                <a:spcPct val="80000"/>
              </a:lnSpc>
              <a:spcBef>
                <a:spcPts val="306"/>
              </a:spcBef>
              <a:spcAft>
                <a:spcPts val="0"/>
              </a:spcAft>
              <a:buNone/>
            </a:pPr>
            <a:r>
              <a:rPr lang="en-US" sz="1020" b="0" i="0" u="none" strike="noStrike">
                <a:solidFill>
                  <a:srgbClr val="000000"/>
                </a:solidFill>
                <a:latin typeface="Calibri"/>
                <a:ea typeface="Calibri"/>
                <a:cs typeface="Calibri"/>
                <a:sym typeface="Calibri"/>
              </a:rPr>
              <a:t>• Encourages Cub Scouts to stay in Scouting </a:t>
            </a:r>
            <a:endParaRPr/>
          </a:p>
          <a:p>
            <a:pPr marL="0" lvl="0" indent="0" algn="l" rtl="0">
              <a:lnSpc>
                <a:spcPct val="80000"/>
              </a:lnSpc>
              <a:spcBef>
                <a:spcPts val="306"/>
              </a:spcBef>
              <a:spcAft>
                <a:spcPts val="0"/>
              </a:spcAft>
              <a:buNone/>
            </a:pPr>
            <a:endParaRPr sz="1020"/>
          </a:p>
        </p:txBody>
      </p:sp>
      <p:sp>
        <p:nvSpPr>
          <p:cNvPr id="647" name="Google Shape;647;p62: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648" name="Google Shape;648;p62: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649" name="Google Shape;649;p62: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6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6" name="Google Shape;656;p63: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90000"/>
              </a:lnSpc>
              <a:spcBef>
                <a:spcPts val="0"/>
              </a:spcBef>
              <a:spcAft>
                <a:spcPts val="0"/>
              </a:spcAft>
              <a:buClr>
                <a:srgbClr val="000000"/>
              </a:buClr>
              <a:buSzPts val="1800"/>
              <a:buFont typeface="Calibri"/>
              <a:buNone/>
            </a:pPr>
            <a:r>
              <a:rPr lang="en-US" sz="1800" b="1" i="0" u="none" strike="noStrike">
                <a:solidFill>
                  <a:srgbClr val="000000"/>
                </a:solidFill>
                <a:latin typeface="Calibri"/>
                <a:ea typeface="Calibri"/>
                <a:cs typeface="Calibri"/>
                <a:sym typeface="Calibri"/>
              </a:rPr>
              <a:t>Ask: </a:t>
            </a:r>
            <a:r>
              <a:rPr lang="en-US" sz="1800" b="0" i="0" u="none" strike="noStrike">
                <a:solidFill>
                  <a:srgbClr val="000000"/>
                </a:solidFill>
                <a:latin typeface="Calibri"/>
                <a:ea typeface="Calibri"/>
                <a:cs typeface="Calibri"/>
                <a:sym typeface="Calibri"/>
              </a:rPr>
              <a:t>Does anyone have any ideas on how to choose the denner in a den? 	</a:t>
            </a:r>
            <a:endParaRPr/>
          </a:p>
          <a:p>
            <a:pPr marL="0" lvl="0" indent="0" algn="l" rtl="0">
              <a:lnSpc>
                <a:spcPct val="90000"/>
              </a:lnSpc>
              <a:spcBef>
                <a:spcPts val="360"/>
              </a:spcBef>
              <a:spcAft>
                <a:spcPts val="0"/>
              </a:spcAft>
              <a:buNone/>
            </a:pP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Answers could include: </a:t>
            </a: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 Height </a:t>
            </a: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 Last name </a:t>
            </a: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 Age </a:t>
            </a: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 Birthday </a:t>
            </a: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	</a:t>
            </a:r>
            <a:endParaRPr/>
          </a:p>
          <a:p>
            <a:pPr marL="0" lvl="0" indent="0" algn="l" rtl="0">
              <a:lnSpc>
                <a:spcPct val="90000"/>
              </a:lnSpc>
              <a:spcBef>
                <a:spcPts val="540"/>
              </a:spcBef>
              <a:spcAft>
                <a:spcPts val="0"/>
              </a:spcAft>
              <a:buNone/>
            </a:pPr>
            <a:r>
              <a:rPr lang="en-US" sz="1800" b="1" i="0" u="none" strike="noStrike">
                <a:solidFill>
                  <a:srgbClr val="000000"/>
                </a:solidFill>
                <a:latin typeface="Calibri"/>
                <a:ea typeface="Calibri"/>
                <a:cs typeface="Calibri"/>
                <a:sym typeface="Calibri"/>
              </a:rPr>
              <a:t>SAY: </a:t>
            </a:r>
            <a:r>
              <a:rPr lang="en-US" sz="1800" b="0" i="0" u="none" strike="noStrike">
                <a:solidFill>
                  <a:srgbClr val="000000"/>
                </a:solidFill>
                <a:latin typeface="Calibri"/>
                <a:ea typeface="Calibri"/>
                <a:cs typeface="Calibri"/>
                <a:sym typeface="Calibri"/>
              </a:rPr>
              <a:t>A good practice is for the den leader to have each Cub Scout take a turn as denner, rotating the Scouts in some manner, either den meeting by den meeting or on a monthly basis. 	</a:t>
            </a:r>
            <a:endParaRPr/>
          </a:p>
          <a:p>
            <a:pPr marL="0" lvl="0" indent="0" algn="l" rtl="0">
              <a:lnSpc>
                <a:spcPct val="90000"/>
              </a:lnSpc>
              <a:spcBef>
                <a:spcPts val="540"/>
              </a:spcBef>
              <a:spcAft>
                <a:spcPts val="0"/>
              </a:spcAft>
              <a:buNone/>
            </a:pPr>
            <a:r>
              <a:rPr lang="en-US" sz="1800" b="0" i="0" u="none" strike="noStrike">
                <a:solidFill>
                  <a:srgbClr val="000000"/>
                </a:solidFill>
                <a:latin typeface="Calibri"/>
                <a:ea typeface="Calibri"/>
                <a:cs typeface="Calibri"/>
                <a:sym typeface="Calibri"/>
              </a:rPr>
              <a:t>	</a:t>
            </a:r>
            <a:endParaRPr/>
          </a:p>
          <a:p>
            <a:pPr marL="0" lvl="0" indent="0" algn="l" rtl="0">
              <a:lnSpc>
                <a:spcPct val="90000"/>
              </a:lnSpc>
              <a:spcBef>
                <a:spcPts val="360"/>
              </a:spcBef>
              <a:spcAft>
                <a:spcPts val="0"/>
              </a:spcAft>
              <a:buNone/>
            </a:pPr>
            <a:endParaRPr/>
          </a:p>
        </p:txBody>
      </p:sp>
      <p:sp>
        <p:nvSpPr>
          <p:cNvPr id="657" name="Google Shape;657;p63: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658" name="Google Shape;658;p63: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659" name="Google Shape;659;p63: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6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6" name="Google Shape;666;p64: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sz="1200" b="0" i="0" u="none" strike="noStrike">
                <a:solidFill>
                  <a:srgbClr val="000000"/>
                </a:solidFill>
                <a:latin typeface="Calibri"/>
                <a:ea typeface="Calibri"/>
                <a:cs typeface="Calibri"/>
                <a:sym typeface="Calibri"/>
              </a:rPr>
              <a:t>At this age, conducting an election for the position of denner can inadvertently create a popularity contest, with some Scouts feeling bad if they are not chosen. Since we want every Cub Scout to have an opportunity for this experience, the rotation system works best. </a:t>
            </a:r>
            <a:endParaRPr/>
          </a:p>
          <a:p>
            <a:pPr marL="0" lvl="0" indent="0" algn="l" rtl="0">
              <a:spcBef>
                <a:spcPts val="360"/>
              </a:spcBef>
              <a:spcAft>
                <a:spcPts val="0"/>
              </a:spcAft>
              <a:buNone/>
            </a:pPr>
            <a:r>
              <a:rPr lang="en-US" sz="1200" b="0" i="0" u="none" strike="noStrike">
                <a:solidFill>
                  <a:srgbClr val="000000"/>
                </a:solidFill>
                <a:latin typeface="Calibri"/>
                <a:ea typeface="Calibri"/>
                <a:cs typeface="Calibri"/>
                <a:sym typeface="Calibri"/>
              </a:rPr>
              <a:t>Children at this age have a keen sense of feeling they are being treated fairly or unfairly. Never favor one child over another, especially the den </a:t>
            </a:r>
            <a:endParaRPr/>
          </a:p>
        </p:txBody>
      </p:sp>
      <p:sp>
        <p:nvSpPr>
          <p:cNvPr id="667" name="Google Shape;667;p64: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668" name="Google Shape;668;p64: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669" name="Google Shape;669;p64: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6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p65: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rgbClr val="000000"/>
              </a:buClr>
              <a:buSzPts val="1200"/>
              <a:buFont typeface="Calibri"/>
              <a:buNone/>
            </a:pPr>
            <a:r>
              <a:rPr lang="en-US" sz="1200" b="0" i="0" u="none" strike="noStrike">
                <a:solidFill>
                  <a:srgbClr val="000000"/>
                </a:solidFill>
                <a:latin typeface="Calibri"/>
                <a:ea typeface="Calibri"/>
                <a:cs typeface="Calibri"/>
                <a:sym typeface="Calibri"/>
              </a:rPr>
              <a:t>The den chief is never to be left alone with the Cub Scout den and never to be put in a position of providing discipline. </a:t>
            </a:r>
            <a:endParaRPr/>
          </a:p>
          <a:p>
            <a:pPr marL="0" marR="0" lvl="0" indent="0" algn="l" rtl="0">
              <a:lnSpc>
                <a:spcPct val="100000"/>
              </a:lnSpc>
              <a:spcBef>
                <a:spcPts val="360"/>
              </a:spcBef>
              <a:spcAft>
                <a:spcPts val="0"/>
              </a:spcAft>
              <a:buClr>
                <a:srgbClr val="000000"/>
              </a:buClr>
              <a:buSzPts val="1200"/>
              <a:buFont typeface="Calibri"/>
              <a:buNone/>
            </a:pPr>
            <a:r>
              <a:rPr lang="en-US" sz="1200" b="0" i="0" u="none" strike="noStrike">
                <a:solidFill>
                  <a:srgbClr val="000000"/>
                </a:solidFill>
                <a:latin typeface="Calibri"/>
                <a:ea typeface="Calibri"/>
                <a:cs typeface="Calibri"/>
                <a:sym typeface="Calibri"/>
              </a:rPr>
              <a:t>2 Year age gap rule to keep in mind</a:t>
            </a:r>
            <a:endParaRPr/>
          </a:p>
          <a:p>
            <a:pPr marL="0" lvl="0" indent="0" algn="l" rtl="0">
              <a:spcBef>
                <a:spcPts val="360"/>
              </a:spcBef>
              <a:spcAft>
                <a:spcPts val="0"/>
              </a:spcAft>
              <a:buNone/>
            </a:pPr>
            <a:endParaRPr/>
          </a:p>
        </p:txBody>
      </p:sp>
      <p:sp>
        <p:nvSpPr>
          <p:cNvPr id="677" name="Google Shape;677;p65: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678" name="Google Shape;678;p65: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679" name="Google Shape;679;p65: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66: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686" name="Google Shape;686;p6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67: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693" name="Google Shape;693;p6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6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0" name="Google Shape;700;p68: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Keep It Simple Make It Fun</a:t>
            </a:r>
            <a:endParaRPr/>
          </a:p>
        </p:txBody>
      </p:sp>
      <p:sp>
        <p:nvSpPr>
          <p:cNvPr id="701" name="Google Shape;701;p68: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702" name="Google Shape;702;p68: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703" name="Google Shape;703;p68: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p69: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710" name="Google Shape;710;p6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p70: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717" name="Google Shape;717;p7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7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71: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Create a template that is reusable that people can follow so items aren’t missed</a:t>
            </a:r>
            <a:endParaRPr/>
          </a:p>
          <a:p>
            <a:pPr marL="0" lvl="0" indent="0" algn="l" rtl="0">
              <a:spcBef>
                <a:spcPts val="360"/>
              </a:spcBef>
              <a:spcAft>
                <a:spcPts val="0"/>
              </a:spcAft>
              <a:buNone/>
            </a:pPr>
            <a:r>
              <a:rPr lang="en-US"/>
              <a:t>These are sent to the leaders to solicit help</a:t>
            </a:r>
            <a:endParaRPr/>
          </a:p>
          <a:p>
            <a:pPr marL="0" lvl="0" indent="0" algn="l" rtl="0">
              <a:spcBef>
                <a:spcPts val="360"/>
              </a:spcBef>
              <a:spcAft>
                <a:spcPts val="0"/>
              </a:spcAft>
              <a:buNone/>
            </a:pPr>
            <a:r>
              <a:rPr lang="en-US"/>
              <a:t>They are sent to the parents to show organization and what to expect</a:t>
            </a:r>
            <a:endParaRPr/>
          </a:p>
        </p:txBody>
      </p:sp>
      <p:sp>
        <p:nvSpPr>
          <p:cNvPr id="725" name="Google Shape;725;p71: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726" name="Google Shape;726;p71: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727" name="Google Shape;727;p71: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7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4" name="Google Shape;734;p72: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Location is everything. Fall campout, somewhere easy to get to and close if weather requires us to leave; Spring campout – go big!</a:t>
            </a:r>
            <a:endParaRPr/>
          </a:p>
          <a:p>
            <a:pPr marL="0" lvl="0" indent="0" algn="l" rtl="0">
              <a:spcBef>
                <a:spcPts val="360"/>
              </a:spcBef>
              <a:spcAft>
                <a:spcPts val="0"/>
              </a:spcAft>
              <a:buNone/>
            </a:pPr>
            <a:r>
              <a:rPr lang="en-US"/>
              <a:t>(Tents) Garage sales, Facebook Buy Nothing sites to pickup extra gear. Can be loaned out to new families or ones that don’t have the financial means. Also talk to local Scout Troops to borrow equip</a:t>
            </a:r>
            <a:endParaRPr/>
          </a:p>
          <a:p>
            <a:pPr marL="0" marR="0" lvl="0" indent="0" algn="l" rtl="0">
              <a:lnSpc>
                <a:spcPct val="100000"/>
              </a:lnSpc>
              <a:spcBef>
                <a:spcPts val="360"/>
              </a:spcBef>
              <a:spcAft>
                <a:spcPts val="0"/>
              </a:spcAft>
              <a:buClr>
                <a:schemeClr val="dk1"/>
              </a:buClr>
              <a:buSzPts val="1200"/>
              <a:buFont typeface="Calibri"/>
              <a:buNone/>
            </a:pPr>
            <a:r>
              <a:rPr lang="en-US"/>
              <a:t>(Food/Cooking) Any food allergies? Are there enough stoves?</a:t>
            </a:r>
            <a:endParaRPr/>
          </a:p>
          <a:p>
            <a:pPr marL="0" lvl="0" indent="0" algn="l" rtl="0">
              <a:spcBef>
                <a:spcPts val="360"/>
              </a:spcBef>
              <a:spcAft>
                <a:spcPts val="0"/>
              </a:spcAft>
              <a:buNone/>
            </a:pPr>
            <a:r>
              <a:rPr lang="en-US"/>
              <a:t>(Games) Capture the flag, Infection, Flashlight tag</a:t>
            </a:r>
            <a:endParaRPr/>
          </a:p>
          <a:p>
            <a:pPr marL="0" lvl="0" indent="0" algn="l" rtl="0">
              <a:spcBef>
                <a:spcPts val="360"/>
              </a:spcBef>
              <a:spcAft>
                <a:spcPts val="0"/>
              </a:spcAft>
              <a:buNone/>
            </a:pPr>
            <a:r>
              <a:rPr lang="en-US"/>
              <a:t>(Camp Fire) This is one of the most under rated item but is one of the most important part of the weekend</a:t>
            </a:r>
            <a:endParaRPr/>
          </a:p>
          <a:p>
            <a:pPr marL="0" lvl="0" indent="0" algn="l" rtl="0">
              <a:spcBef>
                <a:spcPts val="360"/>
              </a:spcBef>
              <a:spcAft>
                <a:spcPts val="0"/>
              </a:spcAft>
              <a:buNone/>
            </a:pPr>
            <a:endParaRPr/>
          </a:p>
          <a:p>
            <a:pPr marL="0" lvl="0" indent="0" algn="l" rtl="0">
              <a:spcBef>
                <a:spcPts val="360"/>
              </a:spcBef>
              <a:spcAft>
                <a:spcPts val="0"/>
              </a:spcAft>
              <a:buNone/>
            </a:pPr>
            <a:r>
              <a:rPr lang="en-US"/>
              <a:t>Resources – Skills, Equipment, Knowledge, Experienced families, REI/Outdoor Stores, Troop, Scout Shop, Numerous websites and blogs</a:t>
            </a:r>
            <a:endParaRPr/>
          </a:p>
          <a:p>
            <a:pPr marL="0" lvl="0" indent="0" algn="l" rtl="0">
              <a:spcBef>
                <a:spcPts val="360"/>
              </a:spcBef>
              <a:spcAft>
                <a:spcPts val="0"/>
              </a:spcAft>
              <a:buNone/>
            </a:pPr>
            <a:endParaRPr/>
          </a:p>
        </p:txBody>
      </p:sp>
      <p:sp>
        <p:nvSpPr>
          <p:cNvPr id="735" name="Google Shape;735;p72: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736" name="Google Shape;736;p72: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737" name="Google Shape;737;p72: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7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8" name="Google Shape;748;p73: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Who can name them??</a:t>
            </a:r>
            <a:endParaRPr/>
          </a:p>
          <a:p>
            <a:pPr marL="0" lvl="0" indent="0" algn="l" rtl="0">
              <a:spcBef>
                <a:spcPts val="360"/>
              </a:spcBef>
              <a:spcAft>
                <a:spcPts val="0"/>
              </a:spcAft>
              <a:buNone/>
            </a:pPr>
            <a:endParaRPr/>
          </a:p>
          <a:p>
            <a:pPr marL="0" lvl="0" indent="-76200" algn="l" rtl="0">
              <a:spcBef>
                <a:spcPts val="360"/>
              </a:spcBef>
              <a:spcAft>
                <a:spcPts val="0"/>
              </a:spcAft>
              <a:buClr>
                <a:srgbClr val="222222"/>
              </a:buClr>
              <a:buSzPts val="1200"/>
              <a:buFont typeface="Arial"/>
              <a:buChar char="•"/>
            </a:pPr>
            <a:r>
              <a:rPr lang="en-US" b="0" i="0">
                <a:solidFill>
                  <a:srgbClr val="222222"/>
                </a:solidFill>
                <a:latin typeface="Roboto"/>
                <a:ea typeface="Roboto"/>
                <a:cs typeface="Roboto"/>
                <a:sym typeface="Roboto"/>
              </a:rPr>
              <a:t>A first-aid kit. This can be a lifesaver. ...</a:t>
            </a:r>
            <a:endParaRPr/>
          </a:p>
          <a:p>
            <a:pPr marL="0" lvl="0" indent="-76200" algn="l" rtl="0">
              <a:spcBef>
                <a:spcPts val="360"/>
              </a:spcBef>
              <a:spcAft>
                <a:spcPts val="0"/>
              </a:spcAft>
              <a:buClr>
                <a:srgbClr val="222222"/>
              </a:buClr>
              <a:buSzPts val="1200"/>
              <a:buFont typeface="Arial"/>
              <a:buChar char="•"/>
            </a:pPr>
            <a:r>
              <a:rPr lang="en-US" b="0" i="0">
                <a:solidFill>
                  <a:srgbClr val="222222"/>
                </a:solidFill>
                <a:latin typeface="Roboto"/>
                <a:ea typeface="Roboto"/>
                <a:cs typeface="Roboto"/>
                <a:sym typeface="Roboto"/>
              </a:rPr>
              <a:t>Water. ...</a:t>
            </a:r>
            <a:endParaRPr/>
          </a:p>
          <a:p>
            <a:pPr marL="0" lvl="0" indent="-76200" algn="l" rtl="0">
              <a:spcBef>
                <a:spcPts val="360"/>
              </a:spcBef>
              <a:spcAft>
                <a:spcPts val="0"/>
              </a:spcAft>
              <a:buClr>
                <a:srgbClr val="222222"/>
              </a:buClr>
              <a:buSzPts val="1200"/>
              <a:buFont typeface="Arial"/>
              <a:buChar char="•"/>
            </a:pPr>
            <a:r>
              <a:rPr lang="en-US" b="0" i="0">
                <a:solidFill>
                  <a:srgbClr val="222222"/>
                </a:solidFill>
                <a:latin typeface="Roboto"/>
                <a:ea typeface="Roboto"/>
                <a:cs typeface="Roboto"/>
                <a:sym typeface="Roboto"/>
              </a:rPr>
              <a:t>A flashlight. ...</a:t>
            </a:r>
            <a:endParaRPr/>
          </a:p>
          <a:p>
            <a:pPr marL="0" lvl="0" indent="-76200" algn="l" rtl="0">
              <a:spcBef>
                <a:spcPts val="360"/>
              </a:spcBef>
              <a:spcAft>
                <a:spcPts val="0"/>
              </a:spcAft>
              <a:buClr>
                <a:srgbClr val="222222"/>
              </a:buClr>
              <a:buSzPts val="1200"/>
              <a:buFont typeface="Arial"/>
              <a:buChar char="•"/>
            </a:pPr>
            <a:r>
              <a:rPr lang="en-US" b="0" i="0">
                <a:solidFill>
                  <a:srgbClr val="222222"/>
                </a:solidFill>
                <a:latin typeface="Roboto"/>
                <a:ea typeface="Roboto"/>
                <a:cs typeface="Roboto"/>
                <a:sym typeface="Roboto"/>
              </a:rPr>
              <a:t>Trail food. ...</a:t>
            </a:r>
            <a:endParaRPr/>
          </a:p>
          <a:p>
            <a:pPr marL="0" lvl="0" indent="-76200" algn="l" rtl="0">
              <a:spcBef>
                <a:spcPts val="360"/>
              </a:spcBef>
              <a:spcAft>
                <a:spcPts val="0"/>
              </a:spcAft>
              <a:buClr>
                <a:srgbClr val="222222"/>
              </a:buClr>
              <a:buSzPts val="1200"/>
              <a:buFont typeface="Arial"/>
              <a:buChar char="•"/>
            </a:pPr>
            <a:r>
              <a:rPr lang="en-US" b="0" i="0">
                <a:solidFill>
                  <a:srgbClr val="222222"/>
                </a:solidFill>
                <a:latin typeface="Roboto"/>
                <a:ea typeface="Roboto"/>
                <a:cs typeface="Roboto"/>
                <a:sym typeface="Roboto"/>
              </a:rPr>
              <a:t>Sun protection. ...</a:t>
            </a:r>
            <a:endParaRPr/>
          </a:p>
          <a:p>
            <a:pPr marL="0" lvl="0" indent="-76200" algn="l" rtl="0">
              <a:spcBef>
                <a:spcPts val="360"/>
              </a:spcBef>
              <a:spcAft>
                <a:spcPts val="0"/>
              </a:spcAft>
              <a:buClr>
                <a:srgbClr val="222222"/>
              </a:buClr>
              <a:buSzPts val="1200"/>
              <a:buFont typeface="Arial"/>
              <a:buChar char="•"/>
            </a:pPr>
            <a:r>
              <a:rPr lang="en-US" b="0" i="0">
                <a:solidFill>
                  <a:srgbClr val="222222"/>
                </a:solidFill>
                <a:latin typeface="Roboto"/>
                <a:ea typeface="Roboto"/>
                <a:cs typeface="Roboto"/>
                <a:sym typeface="Roboto"/>
              </a:rPr>
              <a:t>A whistle.</a:t>
            </a:r>
            <a:endParaRPr/>
          </a:p>
          <a:p>
            <a:pPr marL="0" lvl="0" indent="0" algn="l" rtl="0">
              <a:spcBef>
                <a:spcPts val="360"/>
              </a:spcBef>
              <a:spcAft>
                <a:spcPts val="0"/>
              </a:spcAft>
              <a:buNone/>
            </a:pPr>
            <a:endParaRPr/>
          </a:p>
        </p:txBody>
      </p:sp>
      <p:sp>
        <p:nvSpPr>
          <p:cNvPr id="749" name="Google Shape;749;p73: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750" name="Google Shape;750;p73: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751" name="Google Shape;751;p73: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7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8" name="Google Shape;758;p74: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n-US"/>
              <a:t>Cub Scout leaders are mandatory reporters</a:t>
            </a:r>
            <a:endParaRPr/>
          </a:p>
        </p:txBody>
      </p:sp>
      <p:sp>
        <p:nvSpPr>
          <p:cNvPr id="759" name="Google Shape;759;p74: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760" name="Google Shape;760;p74: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761" name="Google Shape;761;p74: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75: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773" name="Google Shape;773;p7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7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0" name="Google Shape;780;p76: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781" name="Google Shape;781;p76: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782" name="Google Shape;782;p76: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783" name="Google Shape;783;p76: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p77: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790" name="Google Shape;790;p7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7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8" name="Google Shape;798;p78: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799" name="Google Shape;799;p78: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800" name="Google Shape;800;p78: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801" name="Google Shape;801;p78: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p7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p79: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chemeClr val="dk1"/>
              </a:buClr>
              <a:buSzPts val="1200"/>
              <a:buFont typeface="Calibri"/>
              <a:buNone/>
            </a:pPr>
            <a:r>
              <a:rPr lang="en-US"/>
              <a:t>Avoid overusing acronyms and Scouting terms</a:t>
            </a:r>
            <a:endParaRPr/>
          </a:p>
          <a:p>
            <a:pPr marL="0" lvl="0" indent="0" algn="l" rtl="0">
              <a:spcBef>
                <a:spcPts val="360"/>
              </a:spcBef>
              <a:spcAft>
                <a:spcPts val="0"/>
              </a:spcAft>
              <a:buNone/>
            </a:pPr>
            <a:endParaRPr/>
          </a:p>
        </p:txBody>
      </p:sp>
      <p:sp>
        <p:nvSpPr>
          <p:cNvPr id="810" name="Google Shape;810;p79: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811" name="Google Shape;811;p79: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812" name="Google Shape;812;p79: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p80: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819" name="Google Shape;819;p8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81: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826" name="Google Shape;826;p8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82: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833" name="Google Shape;833;p8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8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0" name="Google Shape;840;p83: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841" name="Google Shape;841;p83: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842" name="Google Shape;842;p83: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843" name="Google Shape;843;p83: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83</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p84: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850" name="Google Shape;850;p8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8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7" name="Google Shape;857;p85: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chemeClr val="dk1"/>
              </a:buClr>
              <a:buSzPts val="1200"/>
              <a:buFont typeface="Calibri"/>
              <a:buNone/>
            </a:pPr>
            <a:r>
              <a:rPr lang="en-US"/>
              <a:t>1. </a:t>
            </a:r>
            <a:r>
              <a:rPr lang="en-US" sz="1800" b="0" i="0" u="none" strike="noStrike">
                <a:solidFill>
                  <a:srgbClr val="000000"/>
                </a:solidFill>
                <a:latin typeface="Calibri"/>
                <a:ea typeface="Calibri"/>
                <a:cs typeface="Calibri"/>
                <a:sym typeface="Calibri"/>
              </a:rPr>
              <a:t>For these reasons, and others, having an adult partner with the Lion or Tiger at all Cub Scout den and pack meetings and activities is a requirement. 	</a:t>
            </a:r>
            <a:endParaRPr/>
          </a:p>
          <a:p>
            <a:pPr marL="0" lvl="0" indent="0" algn="l" rtl="0">
              <a:spcBef>
                <a:spcPts val="360"/>
              </a:spcBef>
              <a:spcAft>
                <a:spcPts val="0"/>
              </a:spcAft>
              <a:buNone/>
            </a:pPr>
            <a:r>
              <a:rPr lang="en-US"/>
              <a:t>2. </a:t>
            </a:r>
            <a:endParaRPr/>
          </a:p>
        </p:txBody>
      </p:sp>
      <p:sp>
        <p:nvSpPr>
          <p:cNvPr id="858" name="Google Shape;858;p85:notes"/>
          <p:cNvSpPr txBox="1">
            <a:spLocks noGrp="1"/>
          </p:cNvSpPr>
          <p:nvPr>
            <p:ph type="dt" idx="10"/>
          </p:nvPr>
        </p:nvSpPr>
        <p:spPr>
          <a:xfrm>
            <a:off x="3970338" y="0"/>
            <a:ext cx="3038475" cy="465138"/>
          </a:xfrm>
          <a:prstGeom prst="rect">
            <a:avLst/>
          </a:prstGeom>
          <a:noFill/>
          <a:ln>
            <a:noFill/>
          </a:ln>
        </p:spPr>
        <p:txBody>
          <a:bodyPr spcFirstLastPara="1" wrap="square" lIns="93175" tIns="46575" rIns="93175" bIns="46575" anchor="t" anchorCtr="0">
            <a:noAutofit/>
          </a:bodyPr>
          <a:lstStyle/>
          <a:p>
            <a:pPr marL="0" lvl="0" indent="0" algn="r" rtl="0">
              <a:spcBef>
                <a:spcPts val="0"/>
              </a:spcBef>
              <a:spcAft>
                <a:spcPts val="0"/>
              </a:spcAft>
              <a:buNone/>
            </a:pPr>
            <a:r>
              <a:rPr lang="en-US"/>
              <a:t>11/1/2024</a:t>
            </a:r>
            <a:endParaRPr/>
          </a:p>
        </p:txBody>
      </p:sp>
      <p:sp>
        <p:nvSpPr>
          <p:cNvPr id="859" name="Google Shape;859;p85:notes"/>
          <p:cNvSpPr txBox="1">
            <a:spLocks noGrp="1"/>
          </p:cNvSpPr>
          <p:nvPr>
            <p:ph type="ftr" idx="11"/>
          </p:nvPr>
        </p:nvSpPr>
        <p:spPr>
          <a:xfrm>
            <a:off x="0" y="8829675"/>
            <a:ext cx="3038475" cy="465138"/>
          </a:xfrm>
          <a:prstGeom prst="rect">
            <a:avLst/>
          </a:prstGeom>
          <a:noFill/>
          <a:ln>
            <a:noFill/>
          </a:ln>
        </p:spPr>
        <p:txBody>
          <a:bodyPr spcFirstLastPara="1" wrap="square" lIns="93175" tIns="46575" rIns="93175" bIns="46575" anchor="b" anchorCtr="0">
            <a:noAutofit/>
          </a:bodyPr>
          <a:lstStyle/>
          <a:p>
            <a:pPr marL="0" lvl="0" indent="0" algn="l" rtl="0">
              <a:spcBef>
                <a:spcPts val="0"/>
              </a:spcBef>
              <a:spcAft>
                <a:spcPts val="0"/>
              </a:spcAft>
              <a:buNone/>
            </a:pPr>
            <a:endParaRPr/>
          </a:p>
        </p:txBody>
      </p:sp>
      <p:sp>
        <p:nvSpPr>
          <p:cNvPr id="860" name="Google Shape;860;p85: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85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pic>
        <p:nvPicPr>
          <p:cNvPr id="18" name="Google Shape;18;p87" descr="FDL_4K.png"/>
          <p:cNvPicPr preferRelativeResize="0"/>
          <p:nvPr/>
        </p:nvPicPr>
        <p:blipFill rotWithShape="1">
          <a:blip r:embed="rId2">
            <a:alphaModFix/>
          </a:blip>
          <a:srcRect/>
          <a:stretch/>
        </p:blipFill>
        <p:spPr>
          <a:xfrm>
            <a:off x="441325" y="328613"/>
            <a:ext cx="1003300" cy="1036637"/>
          </a:xfrm>
          <a:prstGeom prst="rect">
            <a:avLst/>
          </a:prstGeom>
          <a:noFill/>
          <a:ln>
            <a:noFill/>
          </a:ln>
        </p:spPr>
      </p:pic>
      <p:sp>
        <p:nvSpPr>
          <p:cNvPr id="19" name="Google Shape;19;p87"/>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8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5AA3"/>
              </a:buClr>
              <a:buSzPts val="2800"/>
              <a:buChar char="•"/>
              <a:defRPr sz="2800"/>
            </a:lvl1pPr>
            <a:lvl2pPr marL="914400" lvl="1" indent="-381000" algn="l">
              <a:spcBef>
                <a:spcPts val="480"/>
              </a:spcBef>
              <a:spcAft>
                <a:spcPts val="0"/>
              </a:spcAft>
              <a:buClr>
                <a:srgbClr val="005AA3"/>
              </a:buClr>
              <a:buSzPts val="2400"/>
              <a:buChar char="–"/>
              <a:defRPr sz="2400"/>
            </a:lvl2pPr>
            <a:lvl3pPr marL="1371600" lvl="2" indent="-355600" algn="l">
              <a:spcBef>
                <a:spcPts val="400"/>
              </a:spcBef>
              <a:spcAft>
                <a:spcPts val="0"/>
              </a:spcAft>
              <a:buClr>
                <a:srgbClr val="005AA3"/>
              </a:buClr>
              <a:buSzPts val="2000"/>
              <a:buChar char="•"/>
              <a:defRPr sz="2000"/>
            </a:lvl3pPr>
            <a:lvl4pPr marL="1828800" lvl="3" indent="-342900" algn="l">
              <a:spcBef>
                <a:spcPts val="360"/>
              </a:spcBef>
              <a:spcAft>
                <a:spcPts val="0"/>
              </a:spcAft>
              <a:buClr>
                <a:srgbClr val="CF0031"/>
              </a:buClr>
              <a:buSzPts val="1800"/>
              <a:buChar char="–"/>
              <a:defRPr sz="1800"/>
            </a:lvl4pPr>
            <a:lvl5pPr marL="2286000" lvl="4" indent="-342900" algn="l">
              <a:spcBef>
                <a:spcPts val="360"/>
              </a:spcBef>
              <a:spcAft>
                <a:spcPts val="0"/>
              </a:spcAft>
              <a:buClr>
                <a:srgbClr val="005AA3"/>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1" name="Google Shape;21;p8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5AA3"/>
              </a:buClr>
              <a:buSzPts val="2800"/>
              <a:buChar char="•"/>
              <a:defRPr sz="2800"/>
            </a:lvl1pPr>
            <a:lvl2pPr marL="914400" lvl="1" indent="-381000" algn="l">
              <a:spcBef>
                <a:spcPts val="480"/>
              </a:spcBef>
              <a:spcAft>
                <a:spcPts val="0"/>
              </a:spcAft>
              <a:buClr>
                <a:srgbClr val="005AA3"/>
              </a:buClr>
              <a:buSzPts val="2400"/>
              <a:buChar char="–"/>
              <a:defRPr sz="2400"/>
            </a:lvl2pPr>
            <a:lvl3pPr marL="1371600" lvl="2" indent="-355600" algn="l">
              <a:spcBef>
                <a:spcPts val="400"/>
              </a:spcBef>
              <a:spcAft>
                <a:spcPts val="0"/>
              </a:spcAft>
              <a:buClr>
                <a:srgbClr val="005AA3"/>
              </a:buClr>
              <a:buSzPts val="2000"/>
              <a:buChar char="•"/>
              <a:defRPr sz="2000"/>
            </a:lvl3pPr>
            <a:lvl4pPr marL="1828800" lvl="3" indent="-342900" algn="l">
              <a:spcBef>
                <a:spcPts val="360"/>
              </a:spcBef>
              <a:spcAft>
                <a:spcPts val="0"/>
              </a:spcAft>
              <a:buClr>
                <a:srgbClr val="CF0031"/>
              </a:buClr>
              <a:buSzPts val="1800"/>
              <a:buChar char="–"/>
              <a:defRPr sz="1800"/>
            </a:lvl4pPr>
            <a:lvl5pPr marL="2286000" lvl="4" indent="-342900" algn="l">
              <a:spcBef>
                <a:spcPts val="360"/>
              </a:spcBef>
              <a:spcAft>
                <a:spcPts val="0"/>
              </a:spcAft>
              <a:buClr>
                <a:srgbClr val="005AA3"/>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2" name="Google Shape;22;p87"/>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8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pic>
        <p:nvPicPr>
          <p:cNvPr id="25" name="Google Shape;25;p88" descr="FDL_4K.png"/>
          <p:cNvPicPr preferRelativeResize="0"/>
          <p:nvPr/>
        </p:nvPicPr>
        <p:blipFill rotWithShape="1">
          <a:blip r:embed="rId2">
            <a:alphaModFix/>
          </a:blip>
          <a:srcRect/>
          <a:stretch/>
        </p:blipFill>
        <p:spPr>
          <a:xfrm>
            <a:off x="441325" y="328613"/>
            <a:ext cx="1003300" cy="1036637"/>
          </a:xfrm>
          <a:prstGeom prst="rect">
            <a:avLst/>
          </a:prstGeom>
          <a:noFill/>
          <a:ln>
            <a:noFill/>
          </a:ln>
        </p:spPr>
      </p:pic>
      <p:sp>
        <p:nvSpPr>
          <p:cNvPr id="26" name="Google Shape;26;p88"/>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88"/>
          <p:cNvSpPr txBox="1">
            <a:spLocks noGrp="1"/>
          </p:cNvSpPr>
          <p:nvPr>
            <p:ph type="body" idx="1"/>
          </p:nvPr>
        </p:nvSpPr>
        <p:spPr>
          <a:xfrm>
            <a:off x="457200" y="1600201"/>
            <a:ext cx="8229600" cy="4234338"/>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5AA3"/>
              </a:buClr>
              <a:buSzPts val="1800"/>
              <a:buChar char="•"/>
              <a:defRPr/>
            </a:lvl1pPr>
            <a:lvl2pPr marL="914400" lvl="1" indent="-342900" algn="l">
              <a:spcBef>
                <a:spcPts val="360"/>
              </a:spcBef>
              <a:spcAft>
                <a:spcPts val="0"/>
              </a:spcAft>
              <a:buClr>
                <a:srgbClr val="005AA3"/>
              </a:buClr>
              <a:buSzPts val="1800"/>
              <a:buChar char="–"/>
              <a:defRPr/>
            </a:lvl2pPr>
            <a:lvl3pPr marL="1371600" lvl="2" indent="-342900" algn="l">
              <a:spcBef>
                <a:spcPts val="360"/>
              </a:spcBef>
              <a:spcAft>
                <a:spcPts val="0"/>
              </a:spcAft>
              <a:buClr>
                <a:srgbClr val="005AA3"/>
              </a:buClr>
              <a:buSzPts val="1800"/>
              <a:buChar char="•"/>
              <a:defRPr/>
            </a:lvl3pPr>
            <a:lvl4pPr marL="1828800" lvl="3" indent="-342900" algn="l">
              <a:spcBef>
                <a:spcPts val="360"/>
              </a:spcBef>
              <a:spcAft>
                <a:spcPts val="0"/>
              </a:spcAft>
              <a:buClr>
                <a:srgbClr val="CF0031"/>
              </a:buClr>
              <a:buSzPts val="1800"/>
              <a:buChar char="–"/>
              <a:defRPr/>
            </a:lvl4pPr>
            <a:lvl5pPr marL="2286000" lvl="4" indent="-342900" algn="l">
              <a:spcBef>
                <a:spcPts val="360"/>
              </a:spcBef>
              <a:spcAft>
                <a:spcPts val="0"/>
              </a:spcAft>
              <a:buClr>
                <a:srgbClr val="005AA3"/>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8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
        <p:nvSpPr>
          <p:cNvPr id="29" name="Google Shape;29;p88"/>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0"/>
        <p:cNvGrpSpPr/>
        <p:nvPr/>
      </p:nvGrpSpPr>
      <p:grpSpPr>
        <a:xfrm>
          <a:off x="0" y="0"/>
          <a:ext cx="0" cy="0"/>
          <a:chOff x="0" y="0"/>
          <a:chExt cx="0" cy="0"/>
        </a:xfrm>
      </p:grpSpPr>
      <p:pic>
        <p:nvPicPr>
          <p:cNvPr id="31" name="Google Shape;31;p89" descr="FDL_4K.png"/>
          <p:cNvPicPr preferRelativeResize="0"/>
          <p:nvPr/>
        </p:nvPicPr>
        <p:blipFill rotWithShape="1">
          <a:blip r:embed="rId2">
            <a:alphaModFix/>
          </a:blip>
          <a:srcRect/>
          <a:stretch/>
        </p:blipFill>
        <p:spPr>
          <a:xfrm>
            <a:off x="1482725" y="2138363"/>
            <a:ext cx="1147763" cy="1185862"/>
          </a:xfrm>
          <a:prstGeom prst="rect">
            <a:avLst/>
          </a:prstGeom>
          <a:noFill/>
          <a:ln>
            <a:noFill/>
          </a:ln>
        </p:spPr>
      </p:pic>
      <p:sp>
        <p:nvSpPr>
          <p:cNvPr id="32" name="Google Shape;32;p89"/>
          <p:cNvSpPr txBox="1">
            <a:spLocks noGrp="1"/>
          </p:cNvSpPr>
          <p:nvPr>
            <p:ph type="title"/>
          </p:nvPr>
        </p:nvSpPr>
        <p:spPr>
          <a:xfrm>
            <a:off x="2742599" y="1650331"/>
            <a:ext cx="4755880" cy="211025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8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
        <p:nvSpPr>
          <p:cNvPr id="34" name="Google Shape;34;p89"/>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pic>
        <p:nvPicPr>
          <p:cNvPr id="36" name="Google Shape;36;p90" descr="FDL_4K.png"/>
          <p:cNvPicPr preferRelativeResize="0"/>
          <p:nvPr/>
        </p:nvPicPr>
        <p:blipFill rotWithShape="1">
          <a:blip r:embed="rId2">
            <a:alphaModFix/>
          </a:blip>
          <a:srcRect/>
          <a:stretch/>
        </p:blipFill>
        <p:spPr>
          <a:xfrm>
            <a:off x="441325" y="328613"/>
            <a:ext cx="1003300" cy="1036637"/>
          </a:xfrm>
          <a:prstGeom prst="rect">
            <a:avLst/>
          </a:prstGeom>
          <a:noFill/>
          <a:ln>
            <a:noFill/>
          </a:ln>
        </p:spPr>
      </p:pic>
      <p:sp>
        <p:nvSpPr>
          <p:cNvPr id="37" name="Google Shape;37;p90"/>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90"/>
          <p:cNvSpPr txBox="1">
            <a:spLocks noGrp="1"/>
          </p:cNvSpPr>
          <p:nvPr>
            <p:ph type="body" idx="1"/>
          </p:nvPr>
        </p:nvSpPr>
        <p:spPr>
          <a:xfrm>
            <a:off x="457200" y="1679608"/>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rgbClr val="005AA3"/>
              </a:buClr>
              <a:buSzPts val="2400"/>
              <a:buNone/>
              <a:defRPr sz="2400" b="1"/>
            </a:lvl1pPr>
            <a:lvl2pPr marL="914400" lvl="1" indent="-228600" algn="l">
              <a:spcBef>
                <a:spcPts val="400"/>
              </a:spcBef>
              <a:spcAft>
                <a:spcPts val="0"/>
              </a:spcAft>
              <a:buClr>
                <a:srgbClr val="005AA3"/>
              </a:buClr>
              <a:buSzPts val="2000"/>
              <a:buNone/>
              <a:defRPr sz="2000" b="1"/>
            </a:lvl2pPr>
            <a:lvl3pPr marL="1371600" lvl="2" indent="-228600" algn="l">
              <a:spcBef>
                <a:spcPts val="360"/>
              </a:spcBef>
              <a:spcAft>
                <a:spcPts val="0"/>
              </a:spcAft>
              <a:buClr>
                <a:srgbClr val="005AA3"/>
              </a:buClr>
              <a:buSzPts val="1800"/>
              <a:buNone/>
              <a:defRPr sz="1800" b="1"/>
            </a:lvl3pPr>
            <a:lvl4pPr marL="1828800" lvl="3" indent="-228600" algn="l">
              <a:spcBef>
                <a:spcPts val="320"/>
              </a:spcBef>
              <a:spcAft>
                <a:spcPts val="0"/>
              </a:spcAft>
              <a:buClr>
                <a:srgbClr val="CF0031"/>
              </a:buClr>
              <a:buSzPts val="1600"/>
              <a:buNone/>
              <a:defRPr sz="1600" b="1"/>
            </a:lvl4pPr>
            <a:lvl5pPr marL="2286000" lvl="4" indent="-228600" algn="l">
              <a:spcBef>
                <a:spcPts val="320"/>
              </a:spcBef>
              <a:spcAft>
                <a:spcPts val="0"/>
              </a:spcAft>
              <a:buClr>
                <a:srgbClr val="005AA3"/>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9" name="Google Shape;39;p90"/>
          <p:cNvSpPr txBox="1">
            <a:spLocks noGrp="1"/>
          </p:cNvSpPr>
          <p:nvPr>
            <p:ph type="body" idx="2"/>
          </p:nvPr>
        </p:nvSpPr>
        <p:spPr>
          <a:xfrm>
            <a:off x="457200" y="2319370"/>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rgbClr val="005AA3"/>
              </a:buClr>
              <a:buSzPts val="2400"/>
              <a:buChar char="•"/>
              <a:defRPr sz="2400"/>
            </a:lvl1pPr>
            <a:lvl2pPr marL="914400" lvl="1" indent="-355600" algn="l">
              <a:spcBef>
                <a:spcPts val="400"/>
              </a:spcBef>
              <a:spcAft>
                <a:spcPts val="0"/>
              </a:spcAft>
              <a:buClr>
                <a:srgbClr val="005AA3"/>
              </a:buClr>
              <a:buSzPts val="2000"/>
              <a:buChar char="–"/>
              <a:defRPr sz="2000"/>
            </a:lvl2pPr>
            <a:lvl3pPr marL="1371600" lvl="2" indent="-342900" algn="l">
              <a:spcBef>
                <a:spcPts val="360"/>
              </a:spcBef>
              <a:spcAft>
                <a:spcPts val="0"/>
              </a:spcAft>
              <a:buClr>
                <a:srgbClr val="005AA3"/>
              </a:buClr>
              <a:buSzPts val="1800"/>
              <a:buChar char="•"/>
              <a:defRPr sz="1800"/>
            </a:lvl3pPr>
            <a:lvl4pPr marL="1828800" lvl="3" indent="-330200" algn="l">
              <a:spcBef>
                <a:spcPts val="320"/>
              </a:spcBef>
              <a:spcAft>
                <a:spcPts val="0"/>
              </a:spcAft>
              <a:buClr>
                <a:srgbClr val="CF0031"/>
              </a:buClr>
              <a:buSzPts val="1600"/>
              <a:buChar char="–"/>
              <a:defRPr sz="1600"/>
            </a:lvl4pPr>
            <a:lvl5pPr marL="2286000" lvl="4" indent="-330200" algn="l">
              <a:spcBef>
                <a:spcPts val="320"/>
              </a:spcBef>
              <a:spcAft>
                <a:spcPts val="0"/>
              </a:spcAft>
              <a:buClr>
                <a:srgbClr val="005AA3"/>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0" name="Google Shape;40;p90"/>
          <p:cNvSpPr txBox="1">
            <a:spLocks noGrp="1"/>
          </p:cNvSpPr>
          <p:nvPr>
            <p:ph type="body" idx="3"/>
          </p:nvPr>
        </p:nvSpPr>
        <p:spPr>
          <a:xfrm>
            <a:off x="4645025" y="1679608"/>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rgbClr val="005AA3"/>
              </a:buClr>
              <a:buSzPts val="2400"/>
              <a:buNone/>
              <a:defRPr sz="2400" b="1"/>
            </a:lvl1pPr>
            <a:lvl2pPr marL="914400" lvl="1" indent="-228600" algn="l">
              <a:spcBef>
                <a:spcPts val="400"/>
              </a:spcBef>
              <a:spcAft>
                <a:spcPts val="0"/>
              </a:spcAft>
              <a:buClr>
                <a:srgbClr val="005AA3"/>
              </a:buClr>
              <a:buSzPts val="2000"/>
              <a:buNone/>
              <a:defRPr sz="2000" b="1"/>
            </a:lvl2pPr>
            <a:lvl3pPr marL="1371600" lvl="2" indent="-228600" algn="l">
              <a:spcBef>
                <a:spcPts val="360"/>
              </a:spcBef>
              <a:spcAft>
                <a:spcPts val="0"/>
              </a:spcAft>
              <a:buClr>
                <a:srgbClr val="005AA3"/>
              </a:buClr>
              <a:buSzPts val="1800"/>
              <a:buNone/>
              <a:defRPr sz="1800" b="1"/>
            </a:lvl3pPr>
            <a:lvl4pPr marL="1828800" lvl="3" indent="-228600" algn="l">
              <a:spcBef>
                <a:spcPts val="320"/>
              </a:spcBef>
              <a:spcAft>
                <a:spcPts val="0"/>
              </a:spcAft>
              <a:buClr>
                <a:srgbClr val="CF0031"/>
              </a:buClr>
              <a:buSzPts val="1600"/>
              <a:buNone/>
              <a:defRPr sz="1600" b="1"/>
            </a:lvl4pPr>
            <a:lvl5pPr marL="2286000" lvl="4" indent="-228600" algn="l">
              <a:spcBef>
                <a:spcPts val="320"/>
              </a:spcBef>
              <a:spcAft>
                <a:spcPts val="0"/>
              </a:spcAft>
              <a:buClr>
                <a:srgbClr val="005AA3"/>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 name="Google Shape;41;p90"/>
          <p:cNvSpPr txBox="1">
            <a:spLocks noGrp="1"/>
          </p:cNvSpPr>
          <p:nvPr>
            <p:ph type="body" idx="4"/>
          </p:nvPr>
        </p:nvSpPr>
        <p:spPr>
          <a:xfrm>
            <a:off x="4645025" y="2319370"/>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rgbClr val="005AA3"/>
              </a:buClr>
              <a:buSzPts val="2400"/>
              <a:buChar char="•"/>
              <a:defRPr sz="2400"/>
            </a:lvl1pPr>
            <a:lvl2pPr marL="914400" lvl="1" indent="-355600" algn="l">
              <a:spcBef>
                <a:spcPts val="400"/>
              </a:spcBef>
              <a:spcAft>
                <a:spcPts val="0"/>
              </a:spcAft>
              <a:buClr>
                <a:srgbClr val="005AA3"/>
              </a:buClr>
              <a:buSzPts val="2000"/>
              <a:buChar char="–"/>
              <a:defRPr sz="2000"/>
            </a:lvl2pPr>
            <a:lvl3pPr marL="1371600" lvl="2" indent="-342900" algn="l">
              <a:spcBef>
                <a:spcPts val="360"/>
              </a:spcBef>
              <a:spcAft>
                <a:spcPts val="0"/>
              </a:spcAft>
              <a:buClr>
                <a:srgbClr val="005AA3"/>
              </a:buClr>
              <a:buSzPts val="1800"/>
              <a:buChar char="•"/>
              <a:defRPr sz="1800"/>
            </a:lvl3pPr>
            <a:lvl4pPr marL="1828800" lvl="3" indent="-330200" algn="l">
              <a:spcBef>
                <a:spcPts val="320"/>
              </a:spcBef>
              <a:spcAft>
                <a:spcPts val="0"/>
              </a:spcAft>
              <a:buClr>
                <a:srgbClr val="CF0031"/>
              </a:buClr>
              <a:buSzPts val="1600"/>
              <a:buChar char="–"/>
              <a:defRPr sz="1600"/>
            </a:lvl4pPr>
            <a:lvl5pPr marL="2286000" lvl="4" indent="-330200" algn="l">
              <a:spcBef>
                <a:spcPts val="320"/>
              </a:spcBef>
              <a:spcAft>
                <a:spcPts val="0"/>
              </a:spcAft>
              <a:buClr>
                <a:srgbClr val="005AA3"/>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 name="Google Shape;42;p90"/>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9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4"/>
        <p:cNvGrpSpPr/>
        <p:nvPr/>
      </p:nvGrpSpPr>
      <p:grpSpPr>
        <a:xfrm>
          <a:off x="0" y="0"/>
          <a:ext cx="0" cy="0"/>
          <a:chOff x="0" y="0"/>
          <a:chExt cx="0" cy="0"/>
        </a:xfrm>
      </p:grpSpPr>
      <p:pic>
        <p:nvPicPr>
          <p:cNvPr id="45" name="Google Shape;45;p91" descr="FDL_4K.png"/>
          <p:cNvPicPr preferRelativeResize="0"/>
          <p:nvPr/>
        </p:nvPicPr>
        <p:blipFill rotWithShape="1">
          <a:blip r:embed="rId2">
            <a:alphaModFix/>
          </a:blip>
          <a:srcRect/>
          <a:stretch/>
        </p:blipFill>
        <p:spPr>
          <a:xfrm>
            <a:off x="441325" y="328613"/>
            <a:ext cx="1003300" cy="1036637"/>
          </a:xfrm>
          <a:prstGeom prst="rect">
            <a:avLst/>
          </a:prstGeom>
          <a:noFill/>
          <a:ln>
            <a:noFill/>
          </a:ln>
        </p:spPr>
      </p:pic>
      <p:sp>
        <p:nvSpPr>
          <p:cNvPr id="46" name="Google Shape;46;p9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91"/>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9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92"/>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2"/>
        <p:cNvGrpSpPr/>
        <p:nvPr/>
      </p:nvGrpSpPr>
      <p:grpSpPr>
        <a:xfrm>
          <a:off x="0" y="0"/>
          <a:ext cx="0" cy="0"/>
          <a:chOff x="0" y="0"/>
          <a:chExt cx="0" cy="0"/>
        </a:xfrm>
      </p:grpSpPr>
      <p:sp>
        <p:nvSpPr>
          <p:cNvPr id="53" name="Google Shape;53;p9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93"/>
          <p:cNvSpPr>
            <a:spLocks noGrp="1"/>
          </p:cNvSpPr>
          <p:nvPr>
            <p:ph type="pic" idx="2"/>
          </p:nvPr>
        </p:nvSpPr>
        <p:spPr>
          <a:xfrm>
            <a:off x="1792288" y="612775"/>
            <a:ext cx="5486400" cy="4114800"/>
          </a:xfrm>
          <a:prstGeom prst="rect">
            <a:avLst/>
          </a:prstGeom>
          <a:noFill/>
          <a:ln>
            <a:noFill/>
          </a:ln>
        </p:spPr>
      </p:sp>
      <p:sp>
        <p:nvSpPr>
          <p:cNvPr id="55" name="Google Shape;55;p9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rgbClr val="005AA3"/>
              </a:buClr>
              <a:buSzPts val="1400"/>
              <a:buNone/>
              <a:defRPr sz="1400"/>
            </a:lvl1pPr>
            <a:lvl2pPr marL="914400" lvl="1" indent="-228600" algn="l">
              <a:spcBef>
                <a:spcPts val="240"/>
              </a:spcBef>
              <a:spcAft>
                <a:spcPts val="0"/>
              </a:spcAft>
              <a:buClr>
                <a:srgbClr val="005AA3"/>
              </a:buClr>
              <a:buSzPts val="1200"/>
              <a:buNone/>
              <a:defRPr sz="1200"/>
            </a:lvl2pPr>
            <a:lvl3pPr marL="1371600" lvl="2" indent="-228600" algn="l">
              <a:spcBef>
                <a:spcPts val="200"/>
              </a:spcBef>
              <a:spcAft>
                <a:spcPts val="0"/>
              </a:spcAft>
              <a:buClr>
                <a:srgbClr val="005AA3"/>
              </a:buClr>
              <a:buSzPts val="1000"/>
              <a:buNone/>
              <a:defRPr sz="1000"/>
            </a:lvl3pPr>
            <a:lvl4pPr marL="1828800" lvl="3" indent="-228600" algn="l">
              <a:spcBef>
                <a:spcPts val="180"/>
              </a:spcBef>
              <a:spcAft>
                <a:spcPts val="0"/>
              </a:spcAft>
              <a:buClr>
                <a:srgbClr val="CF0031"/>
              </a:buClr>
              <a:buSzPts val="900"/>
              <a:buNone/>
              <a:defRPr sz="900"/>
            </a:lvl4pPr>
            <a:lvl5pPr marL="2286000" lvl="4" indent="-228600" algn="l">
              <a:spcBef>
                <a:spcPts val="180"/>
              </a:spcBef>
              <a:spcAft>
                <a:spcPts val="0"/>
              </a:spcAft>
              <a:buClr>
                <a:srgbClr val="005AA3"/>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6" name="Google Shape;56;p93"/>
          <p:cNvSpPr txBox="1">
            <a:spLocks noGrp="1"/>
          </p:cNvSpPr>
          <p:nvPr>
            <p:ph type="dt" idx="10"/>
          </p:nvPr>
        </p:nvSpPr>
        <p:spPr>
          <a:xfrm>
            <a:off x="3816350" y="6508750"/>
            <a:ext cx="2133600" cy="365125"/>
          </a:xfrm>
          <a:prstGeom prst="rect">
            <a:avLst/>
          </a:prstGeom>
          <a:noFill/>
          <a:ln>
            <a:noFill/>
          </a:ln>
        </p:spPr>
        <p:txBody>
          <a:bodyPr spcFirstLastPara="1" wrap="square" lIns="91425" tIns="45700" rIns="91425" bIns="45700" anchor="ctr" anchorCtr="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lvl="1"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lvl="2"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lvl="3"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lvl="4"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lvl="5"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lvl="6"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lvl="7"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lvl="8" indent="0" algn="r">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86" descr="/Users/jaypointer/Desktop/Folio.png"/>
          <p:cNvPicPr preferRelativeResize="0"/>
          <p:nvPr/>
        </p:nvPicPr>
        <p:blipFill rotWithShape="1">
          <a:blip r:embed="rId9">
            <a:alphaModFix/>
          </a:blip>
          <a:srcRect/>
          <a:stretch/>
        </p:blipFill>
        <p:spPr>
          <a:xfrm>
            <a:off x="0" y="5807075"/>
            <a:ext cx="9167813" cy="1060450"/>
          </a:xfrm>
          <a:prstGeom prst="rect">
            <a:avLst/>
          </a:prstGeom>
          <a:noFill/>
          <a:ln>
            <a:noFill/>
          </a:ln>
        </p:spPr>
      </p:pic>
      <p:sp>
        <p:nvSpPr>
          <p:cNvPr id="11" name="Google Shape;11;p86"/>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1pPr>
            <a:lvl2pPr marR="0" lvl="1"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2pPr>
            <a:lvl3pPr marR="0" lvl="2"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3pPr>
            <a:lvl4pPr marR="0" lvl="3"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4pPr>
            <a:lvl5pPr marR="0" lvl="4"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5pPr>
            <a:lvl6pPr marR="0" lvl="5"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6pPr>
            <a:lvl7pPr marR="0" lvl="6"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7pPr>
            <a:lvl8pPr marR="0" lvl="7"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8pPr>
            <a:lvl9pPr marR="0" lvl="8" algn="l" rtl="0">
              <a:spcBef>
                <a:spcPts val="0"/>
              </a:spcBef>
              <a:spcAft>
                <a:spcPts val="0"/>
              </a:spcAft>
              <a:buSzPts val="1400"/>
              <a:buNone/>
              <a:defRPr sz="3200" b="1" i="0" u="none" strike="noStrike" cap="none">
                <a:solidFill>
                  <a:srgbClr val="CF0031"/>
                </a:solidFill>
                <a:latin typeface="Helvetica Neue"/>
                <a:ea typeface="Helvetica Neue"/>
                <a:cs typeface="Helvetica Neue"/>
                <a:sym typeface="Helvetica Neue"/>
              </a:defRPr>
            </a:lvl9pPr>
          </a:lstStyle>
          <a:p>
            <a:endParaRPr/>
          </a:p>
        </p:txBody>
      </p:sp>
      <p:sp>
        <p:nvSpPr>
          <p:cNvPr id="12" name="Google Shape;12;p8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480"/>
              </a:spcBef>
              <a:spcAft>
                <a:spcPts val="0"/>
              </a:spcAft>
              <a:buClr>
                <a:srgbClr val="005AA3"/>
              </a:buClr>
              <a:buSzPts val="2400"/>
              <a:buFont typeface="Arial"/>
              <a:buChar char="•"/>
              <a:defRPr sz="2400" b="1" i="0" u="none" strike="noStrike" cap="none">
                <a:solidFill>
                  <a:srgbClr val="005AA3"/>
                </a:solidFill>
                <a:latin typeface="Helvetica Neue"/>
                <a:ea typeface="Helvetica Neue"/>
                <a:cs typeface="Helvetica Neue"/>
                <a:sym typeface="Helvetica Neue"/>
              </a:defRPr>
            </a:lvl1pPr>
            <a:lvl2pPr marL="914400" marR="0" lvl="1" indent="-355600" algn="l" rtl="0">
              <a:spcBef>
                <a:spcPts val="400"/>
              </a:spcBef>
              <a:spcAft>
                <a:spcPts val="0"/>
              </a:spcAft>
              <a:buClr>
                <a:srgbClr val="005AA3"/>
              </a:buClr>
              <a:buSzPts val="2000"/>
              <a:buFont typeface="Arial"/>
              <a:buChar char="–"/>
              <a:defRPr sz="2000" b="0" i="0" u="none" strike="noStrike" cap="none">
                <a:solidFill>
                  <a:srgbClr val="005AA3"/>
                </a:solidFill>
                <a:latin typeface="Helvetica Neue"/>
                <a:ea typeface="Helvetica Neue"/>
                <a:cs typeface="Helvetica Neue"/>
                <a:sym typeface="Helvetica Neue"/>
              </a:defRPr>
            </a:lvl2pPr>
            <a:lvl3pPr marL="1371600" marR="0" lvl="2" indent="-342900" algn="l" rtl="0">
              <a:spcBef>
                <a:spcPts val="360"/>
              </a:spcBef>
              <a:spcAft>
                <a:spcPts val="0"/>
              </a:spcAft>
              <a:buClr>
                <a:srgbClr val="005AA3"/>
              </a:buClr>
              <a:buSzPts val="1800"/>
              <a:buFont typeface="Arial"/>
              <a:buChar char="•"/>
              <a:defRPr sz="1800" b="0" i="0" u="none" strike="noStrike" cap="none">
                <a:solidFill>
                  <a:srgbClr val="005AA3"/>
                </a:solidFill>
                <a:latin typeface="Helvetica Neue"/>
                <a:ea typeface="Helvetica Neue"/>
                <a:cs typeface="Helvetica Neue"/>
                <a:sym typeface="Helvetica Neue"/>
              </a:defRPr>
            </a:lvl3pPr>
            <a:lvl4pPr marL="1828800" marR="0" lvl="3" indent="-317500" algn="l" rtl="0">
              <a:spcBef>
                <a:spcPts val="280"/>
              </a:spcBef>
              <a:spcAft>
                <a:spcPts val="0"/>
              </a:spcAft>
              <a:buClr>
                <a:srgbClr val="CF0031"/>
              </a:buClr>
              <a:buSzPts val="1400"/>
              <a:buFont typeface="Arial"/>
              <a:buChar char="–"/>
              <a:defRPr sz="1400" b="1" i="1" u="none" strike="noStrike" cap="none">
                <a:solidFill>
                  <a:srgbClr val="CF0031"/>
                </a:solidFill>
                <a:latin typeface="Helvetica Neue"/>
                <a:ea typeface="Helvetica Neue"/>
                <a:cs typeface="Helvetica Neue"/>
                <a:sym typeface="Helvetica Neue"/>
              </a:defRPr>
            </a:lvl4pPr>
            <a:lvl5pPr marL="2286000" marR="0" lvl="4" indent="-304800" algn="l" rtl="0">
              <a:spcBef>
                <a:spcPts val="240"/>
              </a:spcBef>
              <a:spcAft>
                <a:spcPts val="0"/>
              </a:spcAft>
              <a:buClr>
                <a:srgbClr val="005AA3"/>
              </a:buClr>
              <a:buSzPts val="1200"/>
              <a:buFont typeface="Arial"/>
              <a:buChar char="»"/>
              <a:defRPr sz="1200" b="0" i="1" u="none" strike="noStrike" cap="none">
                <a:solidFill>
                  <a:srgbClr val="005AA3"/>
                </a:solidFill>
                <a:latin typeface="Helvetica Neue"/>
                <a:ea typeface="Helvetica Neue"/>
                <a:cs typeface="Helvetica Neue"/>
                <a:sym typeface="Helvetica Neue"/>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 name="Google Shape;13;p8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1pPr>
            <a:lvl2pPr marL="0" marR="0" lvl="1"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2pPr>
            <a:lvl3pPr marL="0" marR="0" lvl="2"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3pPr>
            <a:lvl4pPr marL="0" marR="0" lvl="3"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4pPr>
            <a:lvl5pPr marL="0" marR="0" lvl="4"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5pPr>
            <a:lvl6pPr marL="0" marR="0" lvl="5"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6pPr>
            <a:lvl7pPr marL="0" marR="0" lvl="6"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7pPr>
            <a:lvl8pPr marL="0" marR="0" lvl="7"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8pPr>
            <a:lvl9pPr marL="0" marR="0" lvl="8" indent="0" algn="r" rtl="0">
              <a:spcBef>
                <a:spcPts val="0"/>
              </a:spcBef>
              <a:spcAft>
                <a:spcPts val="0"/>
              </a:spcAft>
              <a:buNone/>
              <a:defRPr sz="1000" b="1" i="0" u="none" strike="noStrike" cap="none">
                <a:solidFill>
                  <a:srgbClr val="95B3D7"/>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86"/>
          <p:cNvPicPr preferRelativeResize="0"/>
          <p:nvPr/>
        </p:nvPicPr>
        <p:blipFill rotWithShape="1">
          <a:blip r:embed="rId10">
            <a:alphaModFix/>
          </a:blip>
          <a:srcRect/>
          <a:stretch/>
        </p:blipFill>
        <p:spPr>
          <a:xfrm>
            <a:off x="6934200" y="5961063"/>
            <a:ext cx="1058863" cy="133350"/>
          </a:xfrm>
          <a:prstGeom prst="rect">
            <a:avLst/>
          </a:prstGeom>
          <a:noFill/>
          <a:ln>
            <a:noFill/>
          </a:ln>
        </p:spPr>
      </p:pic>
      <p:sp>
        <p:nvSpPr>
          <p:cNvPr id="15" name="Google Shape;15;p86"/>
          <p:cNvSpPr txBox="1">
            <a:spLocks noGrp="1"/>
          </p:cNvSpPr>
          <p:nvPr>
            <p:ph type="dt" idx="10"/>
          </p:nvPr>
        </p:nvSpPr>
        <p:spPr>
          <a:xfrm>
            <a:off x="4022725" y="6508750"/>
            <a:ext cx="1727200" cy="365125"/>
          </a:xfrm>
          <a:prstGeom prst="rect">
            <a:avLst/>
          </a:prstGeom>
          <a:noFill/>
          <a:ln>
            <a:noFill/>
          </a:ln>
        </p:spPr>
        <p:txBody>
          <a:bodyPr spcFirstLastPara="1" wrap="square" lIns="91425" tIns="45700" rIns="91425" bIns="45700" anchor="ctr" anchorCtr="1">
            <a:noAutofit/>
          </a:bodyPr>
          <a:lstStyle>
            <a:lvl1pPr marR="0" lvl="0" algn="l" rtl="0">
              <a:spcBef>
                <a:spcPts val="0"/>
              </a:spcBef>
              <a:spcAft>
                <a:spcPts val="0"/>
              </a:spcAft>
              <a:buSzPts val="1400"/>
              <a:buNone/>
              <a:defRPr sz="800" b="0" i="0" u="none" strike="noStrike" cap="none">
                <a:solidFill>
                  <a:srgbClr val="95B3D7"/>
                </a:solidFill>
                <a:latin typeface="Helvetica Neue"/>
                <a:ea typeface="Helvetica Neue"/>
                <a:cs typeface="Helvetica Neue"/>
                <a:sym typeface="Helvetica Neue"/>
              </a:defRPr>
            </a:lvl1pPr>
            <a:lvl2pPr marR="0" lvl="1"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2pPr>
            <a:lvl3pPr marR="0" lvl="2"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3pPr>
            <a:lvl4pPr marR="0" lvl="3"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4pPr>
            <a:lvl5pPr marR="0" lvl="4"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5pPr>
            <a:lvl6pPr marR="0" lvl="5"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6pPr>
            <a:lvl7pPr marR="0" lvl="6"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7pPr>
            <a:lvl8pPr marR="0" lvl="7"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8pPr>
            <a:lvl9pPr marR="0" lvl="8" algn="l" rtl="0">
              <a:spcBef>
                <a:spcPts val="0"/>
              </a:spcBef>
              <a:spcAft>
                <a:spcPts val="0"/>
              </a:spcAft>
              <a:buSzPts val="1400"/>
              <a:buNone/>
              <a:defRPr sz="1800" b="0" i="0" u="none" strike="noStrike" cap="none">
                <a:solidFill>
                  <a:schemeClr val="dk1"/>
                </a:solidFill>
                <a:latin typeface="Merriweather Sans"/>
                <a:ea typeface="Merriweather Sans"/>
                <a:cs typeface="Merriweather Sans"/>
                <a:sym typeface="Merriweather Sans"/>
              </a:defRPr>
            </a:lvl9pPr>
          </a:lstStyle>
          <a:p>
            <a:endParaRPr/>
          </a:p>
        </p:txBody>
      </p:sp>
      <p:pic>
        <p:nvPicPr>
          <p:cNvPr id="16" name="Google Shape;16;p86" descr="AnnivGrStandard_White.png"/>
          <p:cNvPicPr preferRelativeResize="0"/>
          <p:nvPr/>
        </p:nvPicPr>
        <p:blipFill rotWithShape="1">
          <a:blip r:embed="rId11">
            <a:alphaModFix/>
          </a:blip>
          <a:srcRect/>
          <a:stretch/>
        </p:blipFill>
        <p:spPr>
          <a:xfrm>
            <a:off x="185738" y="6508750"/>
            <a:ext cx="1830387" cy="2968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vidbader23@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scouting.org/" TargetMode="External"/><Relationship Id="rId7" Type="http://schemas.openxmlformats.org/officeDocument/2006/relationships/image" Target="../media/image24.jp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hyperlink" Target="http://www.my.scouting.org/"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png"/></Relationships>
</file>

<file path=ppt/slides/_rels/slide53.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2.jp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31.jpg"/><Relationship Id="rId4" Type="http://schemas.openxmlformats.org/officeDocument/2006/relationships/image" Target="../media/image30.png"/></Relationships>
</file>

<file path=ppt/slides/_rels/slide5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35.jpg"/><Relationship Id="rId4" Type="http://schemas.openxmlformats.org/officeDocument/2006/relationships/image" Target="../media/image34.jpg"/></Relationships>
</file>

<file path=ppt/slides/_rels/slide5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irs.gov/"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www.scouting.org/CubScouts" TargetMode="External"/><Relationship Id="rId7" Type="http://schemas.openxmlformats.org/officeDocument/2006/relationships/hyperlink" Target="http://www.usscouter.com/bbuglar.asp"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hyperlink" Target="http://www.my.scouting.org/" TargetMode="External"/><Relationship Id="rId5" Type="http://schemas.openxmlformats.org/officeDocument/2006/relationships/hyperlink" Target="http://www.scouting.org/Training" TargetMode="External"/><Relationship Id="rId4" Type="http://schemas.openxmlformats.org/officeDocument/2006/relationships/hyperlink" Target="http://www.scouting.org/scoutsource/Cubscouts"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7.jpg"/><Relationship Id="rId7" Type="http://schemas.openxmlformats.org/officeDocument/2006/relationships/image" Target="../media/image22.jp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jpg"/><Relationship Id="rId4" Type="http://schemas.openxmlformats.org/officeDocument/2006/relationships/image" Target="../media/image48.jp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mailto:davidbader23@gmail.com" TargetMode="External"/><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t>2024 Program Training</a:t>
            </a:r>
            <a:br>
              <a:rPr lang="en-US"/>
            </a:br>
            <a:r>
              <a:rPr lang="en-US"/>
              <a:t>Conference</a:t>
            </a:r>
            <a:endParaRPr/>
          </a:p>
        </p:txBody>
      </p:sp>
      <p:sp>
        <p:nvSpPr>
          <p:cNvPr id="66" name="Google Shape;66;p1"/>
          <p:cNvSpPr txBox="1">
            <a:spLocks noGrp="1"/>
          </p:cNvSpPr>
          <p:nvPr>
            <p:ph type="body" idx="1"/>
          </p:nvPr>
        </p:nvSpPr>
        <p:spPr>
          <a:xfrm>
            <a:off x="457200" y="1600200"/>
            <a:ext cx="4358548" cy="45259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5AA3"/>
              </a:buClr>
              <a:buSzPts val="2600"/>
              <a:buFont typeface="Arial"/>
              <a:buNone/>
            </a:pPr>
            <a:endParaRPr sz="2600"/>
          </a:p>
          <a:p>
            <a:pPr marL="0" lvl="0" indent="0" algn="l" rtl="0">
              <a:lnSpc>
                <a:spcPct val="90000"/>
              </a:lnSpc>
              <a:spcBef>
                <a:spcPts val="520"/>
              </a:spcBef>
              <a:spcAft>
                <a:spcPts val="0"/>
              </a:spcAft>
              <a:buClr>
                <a:srgbClr val="005AA3"/>
              </a:buClr>
              <a:buSzPts val="2600"/>
              <a:buFont typeface="Arial"/>
              <a:buNone/>
            </a:pPr>
            <a:r>
              <a:rPr lang="en-US" sz="2600"/>
              <a:t>Cubmaster and Assistant Cubmaster, Den Leader, Committee Member Position Specific Training</a:t>
            </a:r>
            <a:endParaRPr/>
          </a:p>
          <a:p>
            <a:pPr marL="0" lvl="0" indent="0" algn="l" rtl="0">
              <a:lnSpc>
                <a:spcPct val="90000"/>
              </a:lnSpc>
              <a:spcBef>
                <a:spcPts val="520"/>
              </a:spcBef>
              <a:spcAft>
                <a:spcPts val="0"/>
              </a:spcAft>
              <a:buClr>
                <a:srgbClr val="005AA3"/>
              </a:buClr>
              <a:buSzPts val="2600"/>
              <a:buFont typeface="Arial"/>
              <a:buNone/>
            </a:pPr>
            <a:r>
              <a:rPr lang="en-US" sz="2600"/>
              <a:t>Course 101</a:t>
            </a:r>
            <a:endParaRPr/>
          </a:p>
          <a:p>
            <a:pPr marL="0" lvl="0" indent="0" algn="l" rtl="0">
              <a:lnSpc>
                <a:spcPct val="90000"/>
              </a:lnSpc>
              <a:spcBef>
                <a:spcPts val="520"/>
              </a:spcBef>
              <a:spcAft>
                <a:spcPts val="0"/>
              </a:spcAft>
              <a:buClr>
                <a:srgbClr val="005AA3"/>
              </a:buClr>
              <a:buSzPts val="2600"/>
              <a:buFont typeface="Arial"/>
              <a:buNone/>
            </a:pPr>
            <a:endParaRPr sz="2600"/>
          </a:p>
          <a:p>
            <a:pPr marL="0" lvl="0" indent="0" algn="l" rtl="0">
              <a:lnSpc>
                <a:spcPct val="90000"/>
              </a:lnSpc>
              <a:spcBef>
                <a:spcPts val="520"/>
              </a:spcBef>
              <a:spcAft>
                <a:spcPts val="0"/>
              </a:spcAft>
              <a:buClr>
                <a:srgbClr val="005AA3"/>
              </a:buClr>
              <a:buSzPts val="2600"/>
              <a:buFont typeface="Arial"/>
              <a:buNone/>
            </a:pPr>
            <a:r>
              <a:rPr lang="en-US" sz="2600"/>
              <a:t>David Bader – </a:t>
            </a:r>
            <a:r>
              <a:rPr lang="en-US" sz="2600" u="sng">
                <a:solidFill>
                  <a:schemeClr val="hlink"/>
                </a:solidFill>
                <a:hlinkClick r:id="rId3"/>
              </a:rPr>
              <a:t>davidbader23@gmail.com</a:t>
            </a:r>
            <a:endParaRPr sz="2600"/>
          </a:p>
          <a:p>
            <a:pPr marL="0" lvl="0" indent="0" algn="l" rtl="0">
              <a:lnSpc>
                <a:spcPct val="90000"/>
              </a:lnSpc>
              <a:spcBef>
                <a:spcPts val="520"/>
              </a:spcBef>
              <a:spcAft>
                <a:spcPts val="0"/>
              </a:spcAft>
              <a:buClr>
                <a:srgbClr val="005AA3"/>
              </a:buClr>
              <a:buSzPts val="2600"/>
              <a:buFont typeface="Arial"/>
              <a:buNone/>
            </a:pPr>
            <a:endParaRPr sz="2600"/>
          </a:p>
        </p:txBody>
      </p:sp>
      <p:pic>
        <p:nvPicPr>
          <p:cNvPr id="67" name="Google Shape;67;p1" descr="A round colorful logo with text&#10;&#10;Description automatically generated with medium confidence"/>
          <p:cNvPicPr preferRelativeResize="0"/>
          <p:nvPr/>
        </p:nvPicPr>
        <p:blipFill rotWithShape="1">
          <a:blip r:embed="rId4">
            <a:alphaModFix/>
          </a:blip>
          <a:srcRect/>
          <a:stretch/>
        </p:blipFill>
        <p:spPr>
          <a:xfrm>
            <a:off x="5237937" y="1825412"/>
            <a:ext cx="3372663" cy="3372663"/>
          </a:xfrm>
          <a:prstGeom prst="rect">
            <a:avLst/>
          </a:prstGeom>
          <a:noFill/>
          <a:ln>
            <a:noFill/>
          </a:ln>
        </p:spPr>
      </p:pic>
      <p:sp>
        <p:nvSpPr>
          <p:cNvPr id="68" name="Google Shape;68;p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rm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2"/>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Welcome!!</a:t>
            </a:r>
            <a:endParaRPr/>
          </a:p>
        </p:txBody>
      </p:sp>
      <p:sp>
        <p:nvSpPr>
          <p:cNvPr id="74" name="Google Shape;74;p2"/>
          <p:cNvSpPr txBox="1">
            <a:spLocks noGrp="1"/>
          </p:cNvSpPr>
          <p:nvPr>
            <p:ph type="body" idx="1"/>
          </p:nvPr>
        </p:nvSpPr>
        <p:spPr>
          <a:xfrm>
            <a:off x="457200" y="1449725"/>
            <a:ext cx="8229600" cy="58741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t>Introductions</a:t>
            </a:r>
            <a:endParaRPr/>
          </a:p>
          <a:p>
            <a:pPr marL="1143000" lvl="2" indent="-114300" algn="l" rtl="0">
              <a:spcBef>
                <a:spcPts val="360"/>
              </a:spcBef>
              <a:spcAft>
                <a:spcPts val="0"/>
              </a:spcAft>
              <a:buClr>
                <a:srgbClr val="005AA3"/>
              </a:buClr>
              <a:buSzPts val="1800"/>
              <a:buNone/>
            </a:pPr>
            <a:endParaRPr/>
          </a:p>
          <a:p>
            <a:pPr marL="0" lvl="0" indent="0" algn="l" rtl="0">
              <a:spcBef>
                <a:spcPts val="480"/>
              </a:spcBef>
              <a:spcAft>
                <a:spcPts val="0"/>
              </a:spcAft>
              <a:buClr>
                <a:srgbClr val="005AA3"/>
              </a:buClr>
              <a:buSzPts val="2400"/>
              <a:buFont typeface="Arial"/>
              <a:buNone/>
            </a:pPr>
            <a:r>
              <a:rPr lang="en-US"/>
              <a:t>	</a:t>
            </a:r>
            <a:endParaRPr/>
          </a:p>
        </p:txBody>
      </p:sp>
      <p:sp>
        <p:nvSpPr>
          <p:cNvPr id="75" name="Google Shape;75;p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a:t>
            </a:fld>
            <a:endParaRPr sz="1000" b="1" i="0" u="none" strike="noStrike" cap="none">
              <a:solidFill>
                <a:srgbClr val="95B3D7"/>
              </a:solidFill>
              <a:latin typeface="Helvetica Neue"/>
              <a:ea typeface="Helvetica Neue"/>
              <a:cs typeface="Helvetica Neue"/>
              <a:sym typeface="Helvetica Neue"/>
            </a:endParaRPr>
          </a:p>
        </p:txBody>
      </p:sp>
      <p:pic>
        <p:nvPicPr>
          <p:cNvPr id="76" name="Google Shape;76;p2" descr="How are we here? - New College of the Humanities"/>
          <p:cNvPicPr preferRelativeResize="0"/>
          <p:nvPr/>
        </p:nvPicPr>
        <p:blipFill rotWithShape="1">
          <a:blip r:embed="rId3">
            <a:alphaModFix/>
          </a:blip>
          <a:srcRect/>
          <a:stretch/>
        </p:blipFill>
        <p:spPr>
          <a:xfrm>
            <a:off x="1255854" y="1898244"/>
            <a:ext cx="6632293" cy="404014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Welcome!!</a:t>
            </a:r>
            <a:endParaRPr/>
          </a:p>
        </p:txBody>
      </p:sp>
      <p:sp>
        <p:nvSpPr>
          <p:cNvPr id="82" name="Google Shape;82;p3"/>
          <p:cNvSpPr txBox="1">
            <a:spLocks noGrp="1"/>
          </p:cNvSpPr>
          <p:nvPr>
            <p:ph type="body" idx="1"/>
          </p:nvPr>
        </p:nvSpPr>
        <p:spPr>
          <a:xfrm>
            <a:off x="457200" y="1449725"/>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t>What we are going to do today</a:t>
            </a:r>
            <a:endParaRPr/>
          </a:p>
          <a:p>
            <a:pPr marL="742950" lvl="1" indent="-285750" algn="l" rtl="0">
              <a:spcBef>
                <a:spcPts val="400"/>
              </a:spcBef>
              <a:spcAft>
                <a:spcPts val="0"/>
              </a:spcAft>
              <a:buClr>
                <a:srgbClr val="005AA3"/>
              </a:buClr>
              <a:buSzPts val="2000"/>
              <a:buChar char="–"/>
            </a:pPr>
            <a:r>
              <a:rPr lang="en-US"/>
              <a:t>Session 1 – Cub Scouting – An introduction (All Classes)</a:t>
            </a:r>
            <a:endParaRPr/>
          </a:p>
          <a:p>
            <a:pPr marL="742950" lvl="1" indent="-285750" algn="l" rtl="0">
              <a:spcBef>
                <a:spcPts val="400"/>
              </a:spcBef>
              <a:spcAft>
                <a:spcPts val="0"/>
              </a:spcAft>
              <a:buClr>
                <a:srgbClr val="005AA3"/>
              </a:buClr>
              <a:buSzPts val="2000"/>
              <a:buChar char="–"/>
            </a:pPr>
            <a:r>
              <a:rPr lang="en-US"/>
              <a:t>Session 2 – Cubmasters – Your Role</a:t>
            </a:r>
            <a:endParaRPr/>
          </a:p>
          <a:p>
            <a:pPr marL="742950" lvl="1" indent="-285750" algn="l" rtl="0">
              <a:spcBef>
                <a:spcPts val="400"/>
              </a:spcBef>
              <a:spcAft>
                <a:spcPts val="0"/>
              </a:spcAft>
              <a:buClr>
                <a:srgbClr val="005AA3"/>
              </a:buClr>
              <a:buSzPts val="2000"/>
              <a:buChar char="–"/>
            </a:pPr>
            <a:r>
              <a:rPr lang="en-US"/>
              <a:t>Session 3 – Outdoors, Volunteers, Safety, Continuing the Journey</a:t>
            </a:r>
            <a:endParaRPr/>
          </a:p>
          <a:p>
            <a:pPr marL="342900" lvl="0" indent="-342900" algn="l" rtl="0">
              <a:spcBef>
                <a:spcPts val="480"/>
              </a:spcBef>
              <a:spcAft>
                <a:spcPts val="0"/>
              </a:spcAft>
              <a:buClr>
                <a:srgbClr val="005AA3"/>
              </a:buClr>
              <a:buSzPts val="2400"/>
              <a:buChar char="•"/>
            </a:pPr>
            <a:r>
              <a:rPr lang="en-US"/>
              <a:t>What we hope to accomplish - Goals</a:t>
            </a:r>
            <a:endParaRPr/>
          </a:p>
          <a:p>
            <a:pPr marL="742950" lvl="1" indent="-285750" algn="l" rtl="0">
              <a:spcBef>
                <a:spcPts val="400"/>
              </a:spcBef>
              <a:spcAft>
                <a:spcPts val="0"/>
              </a:spcAft>
              <a:buClr>
                <a:srgbClr val="005AA3"/>
              </a:buClr>
              <a:buSzPts val="2000"/>
              <a:buChar char="–"/>
            </a:pPr>
            <a:r>
              <a:rPr lang="en-US"/>
              <a:t>Gain Knowledge and Ideas on how to better your Pack</a:t>
            </a:r>
            <a:endParaRPr/>
          </a:p>
          <a:p>
            <a:pPr marL="742950" lvl="1" indent="-285750" algn="l" rtl="0">
              <a:spcBef>
                <a:spcPts val="400"/>
              </a:spcBef>
              <a:spcAft>
                <a:spcPts val="0"/>
              </a:spcAft>
              <a:buClr>
                <a:srgbClr val="005AA3"/>
              </a:buClr>
              <a:buSzPts val="2000"/>
              <a:buChar char="–"/>
            </a:pPr>
            <a:r>
              <a:rPr lang="en-US"/>
              <a:t>Be competent in knowing what to do and how to do it</a:t>
            </a:r>
            <a:endParaRPr/>
          </a:p>
          <a:p>
            <a:pPr marL="742950" lvl="1" indent="-285750" algn="l" rtl="0">
              <a:spcBef>
                <a:spcPts val="400"/>
              </a:spcBef>
              <a:spcAft>
                <a:spcPts val="0"/>
              </a:spcAft>
              <a:buClr>
                <a:srgbClr val="005AA3"/>
              </a:buClr>
              <a:buSzPts val="2000"/>
              <a:buChar char="–"/>
            </a:pPr>
            <a:r>
              <a:rPr lang="en-US"/>
              <a:t>Knowing how to set the example for the Cubs and the Adults</a:t>
            </a:r>
            <a:endParaRPr/>
          </a:p>
          <a:p>
            <a:pPr marL="742950" lvl="1" indent="-285750" algn="l" rtl="0">
              <a:spcBef>
                <a:spcPts val="400"/>
              </a:spcBef>
              <a:spcAft>
                <a:spcPts val="0"/>
              </a:spcAft>
              <a:buClr>
                <a:srgbClr val="005AA3"/>
              </a:buClr>
              <a:buSzPts val="2000"/>
              <a:buChar char="–"/>
            </a:pPr>
            <a:r>
              <a:rPr lang="en-US"/>
              <a:t>Finalize your training and next steps!</a:t>
            </a:r>
            <a:endParaRPr/>
          </a:p>
          <a:p>
            <a:pPr marL="1143000" lvl="2" indent="-114300" algn="l" rtl="0">
              <a:spcBef>
                <a:spcPts val="360"/>
              </a:spcBef>
              <a:spcAft>
                <a:spcPts val="0"/>
              </a:spcAft>
              <a:buClr>
                <a:srgbClr val="005AA3"/>
              </a:buClr>
              <a:buSzPts val="1800"/>
              <a:buNone/>
            </a:pPr>
            <a:endParaRPr/>
          </a:p>
          <a:p>
            <a:pPr marL="0" lvl="0" indent="0" algn="l" rtl="0">
              <a:spcBef>
                <a:spcPts val="480"/>
              </a:spcBef>
              <a:spcAft>
                <a:spcPts val="0"/>
              </a:spcAft>
              <a:buClr>
                <a:srgbClr val="005AA3"/>
              </a:buClr>
              <a:buSzPts val="2400"/>
              <a:buFont typeface="Arial"/>
              <a:buNone/>
            </a:pPr>
            <a:r>
              <a:rPr lang="en-US"/>
              <a:t>	</a:t>
            </a:r>
            <a:endParaRPr/>
          </a:p>
        </p:txBody>
      </p:sp>
      <p:sp>
        <p:nvSpPr>
          <p:cNvPr id="83" name="Google Shape;83;p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Session 1 Training</a:t>
            </a:r>
            <a:endParaRPr/>
          </a:p>
        </p:txBody>
      </p:sp>
      <p:sp>
        <p:nvSpPr>
          <p:cNvPr id="89" name="Google Shape;89;p4"/>
          <p:cNvSpPr txBox="1">
            <a:spLocks noGrp="1"/>
          </p:cNvSpPr>
          <p:nvPr>
            <p:ph type="body" idx="1"/>
          </p:nvPr>
        </p:nvSpPr>
        <p:spPr>
          <a:xfrm>
            <a:off x="406400" y="14303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Font typeface="Arial"/>
              <a:buNone/>
            </a:pPr>
            <a:r>
              <a:rPr lang="en-US">
                <a:latin typeface="Helvetica Neue"/>
                <a:ea typeface="Helvetica Neue"/>
                <a:cs typeface="Helvetica Neue"/>
                <a:sym typeface="Helvetica Neue"/>
              </a:rPr>
              <a:t>Goals of Session 1 – Cub Scouting – An Introduction</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The Basics – How we start</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Aims and Methods of Scouting</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Purpose of Scouting</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Pack Structure</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Childhood Development</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Cub Scout Uniforms</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Advancement</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Conclusions</a:t>
            </a:r>
            <a:endParaRPr/>
          </a:p>
        </p:txBody>
      </p:sp>
      <p:sp>
        <p:nvSpPr>
          <p:cNvPr id="90" name="Google Shape;90;p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5"/>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Session 1 Training</a:t>
            </a:r>
            <a:endParaRPr/>
          </a:p>
        </p:txBody>
      </p:sp>
      <p:sp>
        <p:nvSpPr>
          <p:cNvPr id="96" name="Google Shape;96;p5"/>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The Basics – Four Things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Cub Scout Sign</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Cub Scout Salute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Opening Flag Ceremonies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Scout Oath and Law</a:t>
            </a:r>
            <a:endParaRPr/>
          </a:p>
        </p:txBody>
      </p:sp>
      <p:sp>
        <p:nvSpPr>
          <p:cNvPr id="97" name="Google Shape;97;p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6"/>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Scout Sign</a:t>
            </a:r>
            <a:endParaRPr/>
          </a:p>
        </p:txBody>
      </p:sp>
      <p:sp>
        <p:nvSpPr>
          <p:cNvPr id="106" name="Google Shape;106;p6"/>
          <p:cNvSpPr txBox="1">
            <a:spLocks noGrp="1"/>
          </p:cNvSpPr>
          <p:nvPr>
            <p:ph type="body" idx="1"/>
          </p:nvPr>
        </p:nvSpPr>
        <p:spPr>
          <a:xfrm>
            <a:off x="457200" y="1600201"/>
            <a:ext cx="5550061" cy="4234338"/>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The Cub Scout sign is made with the right arm held high and straight up above the shoulder, with the index and middle fingers forming a V. The other fingers are held down by the thumb. It's the sign of Cub Scouts all over the world. </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What do the two raised fingers stand for?</a:t>
            </a:r>
            <a:endParaRPr/>
          </a:p>
        </p:txBody>
      </p:sp>
      <p:sp>
        <p:nvSpPr>
          <p:cNvPr id="107" name="Google Shape;107;p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pic>
        <p:nvPicPr>
          <p:cNvPr id="108" name="Google Shape;108;p6"/>
          <p:cNvPicPr preferRelativeResize="0"/>
          <p:nvPr/>
        </p:nvPicPr>
        <p:blipFill rotWithShape="1">
          <a:blip r:embed="rId3">
            <a:alphaModFix/>
          </a:blip>
          <a:srcRect/>
          <a:stretch/>
        </p:blipFill>
        <p:spPr>
          <a:xfrm>
            <a:off x="6131928" y="1871243"/>
            <a:ext cx="2019300" cy="3810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7"/>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Scout Salute</a:t>
            </a:r>
            <a:endParaRPr/>
          </a:p>
        </p:txBody>
      </p:sp>
      <p:sp>
        <p:nvSpPr>
          <p:cNvPr id="117" name="Google Shape;117;p7"/>
          <p:cNvSpPr txBox="1">
            <a:spLocks noGrp="1"/>
          </p:cNvSpPr>
          <p:nvPr>
            <p:ph type="body" idx="1"/>
          </p:nvPr>
        </p:nvSpPr>
        <p:spPr>
          <a:xfrm>
            <a:off x="457200" y="1600201"/>
            <a:ext cx="5584785" cy="4234338"/>
          </a:xfrm>
          <a:prstGeom prst="rect">
            <a:avLst/>
          </a:prstGeom>
          <a:noFill/>
          <a:ln>
            <a:noFill/>
          </a:ln>
        </p:spPr>
        <p:txBody>
          <a:bodyPr spcFirstLastPara="1" wrap="square" lIns="91425" tIns="45700" rIns="91425" bIns="45700" anchor="t" anchorCtr="0">
            <a:noAutofit/>
          </a:bodyPr>
          <a:lstStyle/>
          <a:p>
            <a:pPr marL="742950" lvl="1" indent="-285750" algn="l" rtl="0">
              <a:spcBef>
                <a:spcPts val="0"/>
              </a:spcBef>
              <a:spcAft>
                <a:spcPts val="0"/>
              </a:spcAft>
              <a:buClr>
                <a:srgbClr val="005AA3"/>
              </a:buClr>
              <a:buSzPts val="2000"/>
              <a:buChar char="–"/>
            </a:pPr>
            <a:r>
              <a:rPr lang="en-US">
                <a:latin typeface="Helvetica Neue"/>
                <a:ea typeface="Helvetica Neue"/>
                <a:cs typeface="Helvetica Neue"/>
                <a:sym typeface="Helvetica Neue"/>
              </a:rPr>
              <a:t>The Cub Scout salute is made by joining the index and middle fingers of the right hand (holding the other fingers with the thumb) and touching them to the cap visor or forehead above the right eyebrow. The hand is held the same as for the Cub Scout sign, except the index and middle fingers are together.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The Cub Scout salute is used to salute the flag when in uniform and to show respect to den and pack leaders. It can be used when greeting other Cub Scouts.</a:t>
            </a:r>
            <a:endParaRPr/>
          </a:p>
        </p:txBody>
      </p:sp>
      <p:sp>
        <p:nvSpPr>
          <p:cNvPr id="118" name="Google Shape;118;p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pic>
        <p:nvPicPr>
          <p:cNvPr id="119" name="Google Shape;119;p7"/>
          <p:cNvPicPr preferRelativeResize="0"/>
          <p:nvPr/>
        </p:nvPicPr>
        <p:blipFill rotWithShape="1">
          <a:blip r:embed="rId3">
            <a:alphaModFix/>
          </a:blip>
          <a:srcRect/>
          <a:stretch/>
        </p:blipFill>
        <p:spPr>
          <a:xfrm>
            <a:off x="5966026" y="1995368"/>
            <a:ext cx="2857500" cy="25431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8"/>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How To Start A Meeting</a:t>
            </a:r>
            <a:endParaRPr/>
          </a:p>
        </p:txBody>
      </p:sp>
      <p:sp>
        <p:nvSpPr>
          <p:cNvPr id="128" name="Google Shape;128;p8"/>
          <p:cNvSpPr txBox="1">
            <a:spLocks noGrp="1"/>
          </p:cNvSpPr>
          <p:nvPr>
            <p:ph type="body" idx="1"/>
          </p:nvPr>
        </p:nvSpPr>
        <p:spPr>
          <a:xfrm>
            <a:off x="457200" y="1600201"/>
            <a:ext cx="8229600" cy="4234338"/>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t>Volunteers:</a:t>
            </a:r>
            <a:endParaRPr/>
          </a:p>
          <a:p>
            <a:pPr marL="742950" lvl="1" indent="-285750" algn="l" rtl="0">
              <a:spcBef>
                <a:spcPts val="400"/>
              </a:spcBef>
              <a:spcAft>
                <a:spcPts val="0"/>
              </a:spcAft>
              <a:buClr>
                <a:srgbClr val="005AA3"/>
              </a:buClr>
              <a:buSzPts val="2000"/>
              <a:buChar char="–"/>
            </a:pPr>
            <a:r>
              <a:rPr lang="en-US"/>
              <a:t>Pledge of Allegiance</a:t>
            </a:r>
            <a:endParaRPr/>
          </a:p>
          <a:p>
            <a:pPr marL="457200" lvl="1" indent="0" algn="l" rtl="0">
              <a:spcBef>
                <a:spcPts val="400"/>
              </a:spcBef>
              <a:spcAft>
                <a:spcPts val="0"/>
              </a:spcAft>
              <a:buClr>
                <a:srgbClr val="005AA3"/>
              </a:buClr>
              <a:buSzPts val="2000"/>
              <a:buNone/>
            </a:pPr>
            <a:endParaRPr/>
          </a:p>
          <a:p>
            <a:pPr marL="342900" lvl="0" indent="-190500" algn="l" rtl="0">
              <a:spcBef>
                <a:spcPts val="480"/>
              </a:spcBef>
              <a:spcAft>
                <a:spcPts val="0"/>
              </a:spcAft>
              <a:buClr>
                <a:srgbClr val="005AA3"/>
              </a:buClr>
              <a:buSzPts val="2400"/>
              <a:buNone/>
            </a:pPr>
            <a:endParaRPr/>
          </a:p>
        </p:txBody>
      </p:sp>
      <p:sp>
        <p:nvSpPr>
          <p:cNvPr id="129" name="Google Shape;129;p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a:p>
        </p:txBody>
      </p:sp>
      <p:pic>
        <p:nvPicPr>
          <p:cNvPr id="130" name="Google Shape;130;p8" descr="Amazon.com: American Flag Embroidered Patch Gold Border USA United States  of America Military Uniform Emblem: Clothing"/>
          <p:cNvPicPr preferRelativeResize="0"/>
          <p:nvPr/>
        </p:nvPicPr>
        <p:blipFill rotWithShape="1">
          <a:blip r:embed="rId3">
            <a:alphaModFix/>
          </a:blip>
          <a:srcRect/>
          <a:stretch/>
        </p:blipFill>
        <p:spPr>
          <a:xfrm>
            <a:off x="4546941" y="2318887"/>
            <a:ext cx="4089681" cy="2796966"/>
          </a:xfrm>
          <a:prstGeom prst="rect">
            <a:avLst/>
          </a:prstGeom>
          <a:noFill/>
          <a:ln>
            <a:noFill/>
          </a:ln>
        </p:spPr>
      </p:pic>
      <p:pic>
        <p:nvPicPr>
          <p:cNvPr id="131" name="Google Shape;131;p8" descr="How to Conduct a Cub Scout Flag Ceremony (Free Printable!) ~ Cub Scout Ideas"/>
          <p:cNvPicPr preferRelativeResize="0"/>
          <p:nvPr/>
        </p:nvPicPr>
        <p:blipFill rotWithShape="1">
          <a:blip r:embed="rId4">
            <a:alphaModFix/>
          </a:blip>
          <a:srcRect/>
          <a:stretch/>
        </p:blipFill>
        <p:spPr>
          <a:xfrm>
            <a:off x="507378" y="2510934"/>
            <a:ext cx="3217162" cy="2412871"/>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9"/>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Scout Oath and Law</a:t>
            </a:r>
            <a:endParaRPr/>
          </a:p>
        </p:txBody>
      </p:sp>
      <p:sp>
        <p:nvSpPr>
          <p:cNvPr id="140" name="Google Shape;140;p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pic>
        <p:nvPicPr>
          <p:cNvPr id="141" name="Google Shape;141;p9" descr="Public Scout Law/Oath - Cub Scout Pack 393 (Chino Hills, California)"/>
          <p:cNvPicPr preferRelativeResize="0"/>
          <p:nvPr/>
        </p:nvPicPr>
        <p:blipFill rotWithShape="1">
          <a:blip r:embed="rId3">
            <a:alphaModFix/>
          </a:blip>
          <a:srcRect/>
          <a:stretch/>
        </p:blipFill>
        <p:spPr>
          <a:xfrm>
            <a:off x="4624932" y="1417637"/>
            <a:ext cx="3693831" cy="4612695"/>
          </a:xfrm>
          <a:prstGeom prst="rect">
            <a:avLst/>
          </a:prstGeom>
          <a:noFill/>
          <a:ln>
            <a:noFill/>
          </a:ln>
        </p:spPr>
      </p:pic>
      <p:pic>
        <p:nvPicPr>
          <p:cNvPr id="142" name="Google Shape;142;p9" descr="Public Scout Law/Oath - Cub Scout Pack 393 (Chino Hills, California)"/>
          <p:cNvPicPr preferRelativeResize="0"/>
          <p:nvPr/>
        </p:nvPicPr>
        <p:blipFill rotWithShape="1">
          <a:blip r:embed="rId4">
            <a:alphaModFix/>
          </a:blip>
          <a:srcRect/>
          <a:stretch/>
        </p:blipFill>
        <p:spPr>
          <a:xfrm>
            <a:off x="692975" y="1417638"/>
            <a:ext cx="3693831" cy="461269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0"/>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Aims and Methods of Scouting</a:t>
            </a:r>
            <a:endParaRPr/>
          </a:p>
        </p:txBody>
      </p:sp>
      <p:sp>
        <p:nvSpPr>
          <p:cNvPr id="148" name="Google Shape;148;p10"/>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Cub Scouting uses Time-tested Methods to achieve and reinforce the Aims of Cub Scouting.</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While Scouting is known for the outdoor adventures, those program elements are not the purpose of Scouts BSA.</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The purpose of Cub Scouting and all Scouting programs is found in the Mission Statement of Scouts BSA:</a:t>
            </a:r>
            <a:endParaRPr/>
          </a:p>
          <a:p>
            <a:pPr marL="1143000" lvl="2" indent="-228600" algn="l" rtl="0">
              <a:spcBef>
                <a:spcPts val="400"/>
              </a:spcBef>
              <a:spcAft>
                <a:spcPts val="0"/>
              </a:spcAft>
              <a:buClr>
                <a:srgbClr val="FF0000"/>
              </a:buClr>
              <a:buSzPts val="2000"/>
              <a:buChar char="•"/>
            </a:pPr>
            <a:r>
              <a:rPr lang="en-US" sz="2000" i="1">
                <a:solidFill>
                  <a:srgbClr val="FF0000"/>
                </a:solidFill>
                <a:latin typeface="Helvetica Neue"/>
                <a:ea typeface="Helvetica Neue"/>
                <a:cs typeface="Helvetica Neue"/>
                <a:sym typeface="Helvetica Neue"/>
              </a:rPr>
              <a:t>“The mission of the Boy Scouts of America is to prepare young people to make ethical and moral choices over their lifetimes by instilling in them the values of the Scout Oath and Law.”</a:t>
            </a:r>
            <a:endParaRPr/>
          </a:p>
        </p:txBody>
      </p:sp>
      <p:sp>
        <p:nvSpPr>
          <p:cNvPr id="149" name="Google Shape;149;p1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10</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CF0031"/>
              </a:buClr>
              <a:buSzPts val="3200"/>
              <a:buFont typeface="Arial"/>
              <a:buNone/>
            </a:pPr>
            <a:r>
              <a:rPr lang="en-US">
                <a:latin typeface="Helvetica Neue"/>
                <a:ea typeface="Helvetica Neue"/>
                <a:cs typeface="Helvetica Neue"/>
                <a:sym typeface="Helvetica Neue"/>
              </a:rPr>
              <a:t>Aims of Scouting</a:t>
            </a:r>
            <a:endParaRPr/>
          </a:p>
        </p:txBody>
      </p:sp>
      <p:sp>
        <p:nvSpPr>
          <p:cNvPr id="155" name="Google Shape;155;p11"/>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t>Character Development</a:t>
            </a:r>
            <a:endParaRPr/>
          </a:p>
          <a:p>
            <a:pPr marL="342900" lvl="0" indent="-342900" algn="l" rtl="0">
              <a:spcBef>
                <a:spcPts val="480"/>
              </a:spcBef>
              <a:spcAft>
                <a:spcPts val="0"/>
              </a:spcAft>
              <a:buClr>
                <a:srgbClr val="005AA3"/>
              </a:buClr>
              <a:buSzPts val="2400"/>
              <a:buChar char="•"/>
            </a:pPr>
            <a:r>
              <a:rPr lang="en-US"/>
              <a:t>Citizenship Training</a:t>
            </a:r>
            <a:endParaRPr/>
          </a:p>
          <a:p>
            <a:pPr marL="342900" lvl="0" indent="-342900" algn="l" rtl="0">
              <a:spcBef>
                <a:spcPts val="480"/>
              </a:spcBef>
              <a:spcAft>
                <a:spcPts val="0"/>
              </a:spcAft>
              <a:buClr>
                <a:srgbClr val="005AA3"/>
              </a:buClr>
              <a:buSzPts val="2400"/>
              <a:buChar char="•"/>
            </a:pPr>
            <a:r>
              <a:rPr lang="en-US"/>
              <a:t>Personal Fitness</a:t>
            </a:r>
            <a:endParaRPr/>
          </a:p>
          <a:p>
            <a:pPr marL="342900" lvl="0" indent="-342900" algn="l" rtl="0">
              <a:spcBef>
                <a:spcPts val="480"/>
              </a:spcBef>
              <a:spcAft>
                <a:spcPts val="0"/>
              </a:spcAft>
              <a:buClr>
                <a:srgbClr val="005AA3"/>
              </a:buClr>
              <a:buSzPts val="2400"/>
              <a:buChar char="•"/>
            </a:pPr>
            <a:r>
              <a:rPr lang="en-US"/>
              <a:t>Leadership development</a:t>
            </a:r>
            <a:endParaRPr/>
          </a:p>
          <a:p>
            <a:pPr marL="742950" lvl="1" indent="-158750" algn="l" rtl="0">
              <a:spcBef>
                <a:spcPts val="400"/>
              </a:spcBef>
              <a:spcAft>
                <a:spcPts val="0"/>
              </a:spcAft>
              <a:buClr>
                <a:srgbClr val="005AA3"/>
              </a:buClr>
              <a:buSzPts val="2000"/>
              <a:buNone/>
            </a:pPr>
            <a:endParaRPr/>
          </a:p>
          <a:p>
            <a:pPr marL="457200" lvl="1" indent="0" algn="l" rtl="0">
              <a:spcBef>
                <a:spcPts val="400"/>
              </a:spcBef>
              <a:spcAft>
                <a:spcPts val="0"/>
              </a:spcAft>
              <a:buClr>
                <a:srgbClr val="FF0000"/>
              </a:buClr>
              <a:buSzPts val="2000"/>
              <a:buFont typeface="Arial"/>
              <a:buNone/>
            </a:pPr>
            <a:r>
              <a:rPr lang="en-US" i="1">
                <a:solidFill>
                  <a:srgbClr val="FF0000"/>
                </a:solidFill>
              </a:rPr>
              <a:t>“Through Scouting’s Aims and Methods and with the example of their Family, Adult and Youth Leaders, boys and girls learn to become men and women of sound character”</a:t>
            </a:r>
            <a:endParaRPr/>
          </a:p>
        </p:txBody>
      </p:sp>
      <p:sp>
        <p:nvSpPr>
          <p:cNvPr id="156" name="Google Shape;156;p1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11</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2"/>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CF0031"/>
              </a:buClr>
              <a:buSzPts val="3200"/>
              <a:buFont typeface="Arial"/>
              <a:buNone/>
            </a:pPr>
            <a:r>
              <a:rPr lang="en-US">
                <a:latin typeface="Helvetica Neue"/>
                <a:ea typeface="Helvetica Neue"/>
                <a:cs typeface="Helvetica Neue"/>
                <a:sym typeface="Helvetica Neue"/>
              </a:rPr>
              <a:t>Methods of Scouting</a:t>
            </a:r>
            <a:endParaRPr/>
          </a:p>
        </p:txBody>
      </p:sp>
      <p:sp>
        <p:nvSpPr>
          <p:cNvPr id="165" name="Google Shape;165;p12"/>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t>Living the Ideals</a:t>
            </a:r>
            <a:endParaRPr/>
          </a:p>
          <a:p>
            <a:pPr marL="342900" lvl="0" indent="-342900" algn="l" rtl="0">
              <a:spcBef>
                <a:spcPts val="480"/>
              </a:spcBef>
              <a:spcAft>
                <a:spcPts val="0"/>
              </a:spcAft>
              <a:buClr>
                <a:srgbClr val="005AA3"/>
              </a:buClr>
              <a:buSzPts val="2400"/>
              <a:buChar char="•"/>
            </a:pPr>
            <a:r>
              <a:rPr lang="en-US"/>
              <a:t>Belonging to a Den</a:t>
            </a:r>
            <a:endParaRPr/>
          </a:p>
          <a:p>
            <a:pPr marL="342900" lvl="0" indent="-342900" algn="l" rtl="0">
              <a:spcBef>
                <a:spcPts val="480"/>
              </a:spcBef>
              <a:spcAft>
                <a:spcPts val="0"/>
              </a:spcAft>
              <a:buClr>
                <a:srgbClr val="005AA3"/>
              </a:buClr>
              <a:buSzPts val="2400"/>
              <a:buChar char="•"/>
            </a:pPr>
            <a:r>
              <a:rPr lang="en-US"/>
              <a:t>Using Advancement</a:t>
            </a:r>
            <a:endParaRPr/>
          </a:p>
          <a:p>
            <a:pPr marL="342900" lvl="0" indent="-342900" algn="l" rtl="0">
              <a:spcBef>
                <a:spcPts val="480"/>
              </a:spcBef>
              <a:spcAft>
                <a:spcPts val="0"/>
              </a:spcAft>
              <a:buClr>
                <a:srgbClr val="005AA3"/>
              </a:buClr>
              <a:buSzPts val="2400"/>
              <a:buChar char="•"/>
            </a:pPr>
            <a:r>
              <a:rPr lang="en-US"/>
              <a:t>Involving Family and Home</a:t>
            </a:r>
            <a:endParaRPr/>
          </a:p>
          <a:p>
            <a:pPr marL="342900" lvl="0" indent="-342900" algn="l" rtl="0">
              <a:spcBef>
                <a:spcPts val="480"/>
              </a:spcBef>
              <a:spcAft>
                <a:spcPts val="0"/>
              </a:spcAft>
              <a:buClr>
                <a:srgbClr val="005AA3"/>
              </a:buClr>
              <a:buSzPts val="2400"/>
              <a:buChar char="•"/>
            </a:pPr>
            <a:r>
              <a:rPr lang="en-US"/>
              <a:t>Participating in Activities</a:t>
            </a:r>
            <a:endParaRPr/>
          </a:p>
          <a:p>
            <a:pPr marL="342900" lvl="0" indent="-342900" algn="l" rtl="0">
              <a:spcBef>
                <a:spcPts val="480"/>
              </a:spcBef>
              <a:spcAft>
                <a:spcPts val="0"/>
              </a:spcAft>
              <a:buClr>
                <a:srgbClr val="005AA3"/>
              </a:buClr>
              <a:buSzPts val="2400"/>
              <a:buChar char="•"/>
            </a:pPr>
            <a:r>
              <a:rPr lang="en-US"/>
              <a:t>Serving Home and Neighborhood</a:t>
            </a:r>
            <a:endParaRPr/>
          </a:p>
          <a:p>
            <a:pPr marL="342900" lvl="0" indent="-342900" algn="l" rtl="0">
              <a:spcBef>
                <a:spcPts val="480"/>
              </a:spcBef>
              <a:spcAft>
                <a:spcPts val="0"/>
              </a:spcAft>
              <a:buClr>
                <a:srgbClr val="005AA3"/>
              </a:buClr>
              <a:buSzPts val="2400"/>
              <a:buChar char="•"/>
            </a:pPr>
            <a:r>
              <a:rPr lang="en-US"/>
              <a:t>Wearing the Uniform</a:t>
            </a:r>
            <a:endParaRPr/>
          </a:p>
          <a:p>
            <a:pPr marL="457200" lvl="1" indent="0" algn="l" rtl="0">
              <a:spcBef>
                <a:spcPts val="400"/>
              </a:spcBef>
              <a:spcAft>
                <a:spcPts val="0"/>
              </a:spcAft>
              <a:buClr>
                <a:srgbClr val="FF0000"/>
              </a:buClr>
              <a:buSzPts val="2000"/>
              <a:buFont typeface="Arial"/>
              <a:buNone/>
            </a:pPr>
            <a:r>
              <a:rPr lang="en-US" i="1">
                <a:solidFill>
                  <a:srgbClr val="FF0000"/>
                </a:solidFill>
              </a:rPr>
              <a:t>“These seven Methods and the four Aims, when used in Cub Scouting, helps accomplish the overall goals of building character, learning Citizenship, developing Personal Fitness and Leadership and brings Cub Scouting to life for Children and their Families.”</a:t>
            </a:r>
            <a:endParaRPr/>
          </a:p>
        </p:txBody>
      </p:sp>
      <p:sp>
        <p:nvSpPr>
          <p:cNvPr id="166" name="Google Shape;166;p1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12</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13" descr="1 Introduction to Cub Scouting. 2 Opening Ceremony. - ppt download"/>
          <p:cNvPicPr preferRelativeResize="0"/>
          <p:nvPr/>
        </p:nvPicPr>
        <p:blipFill rotWithShape="1">
          <a:blip r:embed="rId3">
            <a:alphaModFix/>
          </a:blip>
          <a:srcRect/>
          <a:stretch/>
        </p:blipFill>
        <p:spPr>
          <a:xfrm>
            <a:off x="431515" y="82918"/>
            <a:ext cx="8255285" cy="5751621"/>
          </a:xfrm>
          <a:prstGeom prst="rect">
            <a:avLst/>
          </a:prstGeom>
          <a:solidFill>
            <a:srgbClr val="FFFFFF"/>
          </a:solidFill>
          <a:ln>
            <a:noFill/>
          </a:ln>
        </p:spPr>
      </p:pic>
      <p:sp>
        <p:nvSpPr>
          <p:cNvPr id="172" name="Google Shape;172;p1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rm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13</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Pack Structure</a:t>
            </a:r>
            <a:endParaRPr/>
          </a:p>
        </p:txBody>
      </p:sp>
      <p:sp>
        <p:nvSpPr>
          <p:cNvPr id="181" name="Google Shape;181;p14"/>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Types of Packs</a:t>
            </a:r>
            <a:endParaRPr/>
          </a:p>
          <a:p>
            <a:pPr marL="742950" lvl="1" indent="-158750" algn="l" rtl="0">
              <a:spcBef>
                <a:spcPts val="400"/>
              </a:spcBef>
              <a:spcAft>
                <a:spcPts val="0"/>
              </a:spcAft>
              <a:buClr>
                <a:srgbClr val="005AA3"/>
              </a:buClr>
              <a:buSzPts val="2000"/>
              <a:buNone/>
            </a:pPr>
            <a:endParaRPr>
              <a:latin typeface="Helvetica Neue"/>
              <a:ea typeface="Helvetica Neue"/>
              <a:cs typeface="Helvetica Neue"/>
              <a:sym typeface="Helvetica Neue"/>
            </a:endParaRPr>
          </a:p>
        </p:txBody>
      </p:sp>
      <p:sp>
        <p:nvSpPr>
          <p:cNvPr id="182" name="Google Shape;182;p1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14</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5"/>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Session 1 Training</a:t>
            </a:r>
            <a:endParaRPr/>
          </a:p>
        </p:txBody>
      </p:sp>
      <p:sp>
        <p:nvSpPr>
          <p:cNvPr id="188" name="Google Shape;188;p15"/>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Types of Packs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All Girl/All Boy</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Small/Large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Mixed Grades</a:t>
            </a:r>
            <a:endParaRPr/>
          </a:p>
          <a:p>
            <a:pPr marL="742950" lvl="1" indent="-158750" algn="l" rtl="0">
              <a:spcBef>
                <a:spcPts val="400"/>
              </a:spcBef>
              <a:spcAft>
                <a:spcPts val="0"/>
              </a:spcAft>
              <a:buClr>
                <a:srgbClr val="005AA3"/>
              </a:buClr>
              <a:buSzPts val="2000"/>
              <a:buNone/>
            </a:pPr>
            <a:endParaRPr>
              <a:latin typeface="Helvetica Neue"/>
              <a:ea typeface="Helvetica Neue"/>
              <a:cs typeface="Helvetica Neue"/>
              <a:sym typeface="Helvetica Neue"/>
            </a:endParaRPr>
          </a:p>
        </p:txBody>
      </p:sp>
      <p:sp>
        <p:nvSpPr>
          <p:cNvPr id="189" name="Google Shape;189;p1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15</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6"/>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Pack Structure</a:t>
            </a:r>
            <a:endParaRPr/>
          </a:p>
        </p:txBody>
      </p:sp>
      <p:sp>
        <p:nvSpPr>
          <p:cNvPr id="198" name="Google Shape;198;p16"/>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Types of Packs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All Girl/All Boy</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Small/Large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Mixed Grades</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Types of Chartered Organizations</a:t>
            </a:r>
            <a:endParaRPr/>
          </a:p>
          <a:p>
            <a:pPr marL="742950" lvl="1" indent="-158750" algn="l" rtl="0">
              <a:spcBef>
                <a:spcPts val="400"/>
              </a:spcBef>
              <a:spcAft>
                <a:spcPts val="0"/>
              </a:spcAft>
              <a:buClr>
                <a:srgbClr val="005AA3"/>
              </a:buClr>
              <a:buSzPts val="2000"/>
              <a:buNone/>
            </a:pPr>
            <a:endParaRPr>
              <a:latin typeface="Helvetica Neue"/>
              <a:ea typeface="Helvetica Neue"/>
              <a:cs typeface="Helvetica Neue"/>
              <a:sym typeface="Helvetica Neue"/>
            </a:endParaRPr>
          </a:p>
        </p:txBody>
      </p:sp>
      <p:sp>
        <p:nvSpPr>
          <p:cNvPr id="199" name="Google Shape;199;p1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16</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7"/>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Pack Structure</a:t>
            </a:r>
            <a:endParaRPr/>
          </a:p>
        </p:txBody>
      </p:sp>
      <p:sp>
        <p:nvSpPr>
          <p:cNvPr id="208" name="Google Shape;208;p17"/>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Types of Packs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All Girl/All Boy</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Small/Large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Mixed Grades</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Types of Chartered Organizations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Church</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Business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School</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Organization</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Group of Individuals</a:t>
            </a:r>
            <a:endParaRPr/>
          </a:p>
          <a:p>
            <a:pPr marL="742950" lvl="1" indent="-158750" algn="l" rtl="0">
              <a:spcBef>
                <a:spcPts val="400"/>
              </a:spcBef>
              <a:spcAft>
                <a:spcPts val="0"/>
              </a:spcAft>
              <a:buClr>
                <a:srgbClr val="005AA3"/>
              </a:buClr>
              <a:buSzPts val="2000"/>
              <a:buNone/>
            </a:pPr>
            <a:endParaRPr>
              <a:latin typeface="Helvetica Neue"/>
              <a:ea typeface="Helvetica Neue"/>
              <a:cs typeface="Helvetica Neue"/>
              <a:sym typeface="Helvetica Neue"/>
            </a:endParaRPr>
          </a:p>
        </p:txBody>
      </p:sp>
      <p:sp>
        <p:nvSpPr>
          <p:cNvPr id="209" name="Google Shape;209;p1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17</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8"/>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Pack Structure</a:t>
            </a:r>
            <a:endParaRPr/>
          </a:p>
        </p:txBody>
      </p:sp>
      <p:sp>
        <p:nvSpPr>
          <p:cNvPr id="218" name="Google Shape;218;p18"/>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Pack Key 3</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Chartered Organization Rep*</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Committee Chair*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Cubmaster*</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Pack Committee Members/Leaders</a:t>
            </a:r>
            <a:endParaRPr/>
          </a:p>
          <a:p>
            <a:pPr marL="457200" lvl="1" indent="0" algn="l" rtl="0">
              <a:spcBef>
                <a:spcPts val="400"/>
              </a:spcBef>
              <a:spcAft>
                <a:spcPts val="0"/>
              </a:spcAft>
              <a:buClr>
                <a:srgbClr val="005AA3"/>
              </a:buClr>
              <a:buSzPts val="2000"/>
              <a:buFont typeface="Arial"/>
              <a:buNone/>
            </a:pPr>
            <a:endParaRPr>
              <a:latin typeface="Helvetica Neue"/>
              <a:ea typeface="Helvetica Neue"/>
              <a:cs typeface="Helvetica Neue"/>
              <a:sym typeface="Helvetica Neue"/>
            </a:endParaRPr>
          </a:p>
        </p:txBody>
      </p:sp>
      <p:sp>
        <p:nvSpPr>
          <p:cNvPr id="219" name="Google Shape;219;p1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18</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9"/>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Pack Structure</a:t>
            </a:r>
            <a:endParaRPr/>
          </a:p>
        </p:txBody>
      </p:sp>
      <p:sp>
        <p:nvSpPr>
          <p:cNvPr id="228" name="Google Shape;228;p19"/>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Pack Key 3</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Chartered Organization Rep*</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Committee Chair*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Cubmaster*</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Pack Committee Members/Leaders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Treasurer*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Secretary*</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Outdoor and Activities Chair(s)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Den Leaders*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Assistant Cubmaster(s)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Recruitment and Re-Charter Chair(s)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Advancement Chair								* = Required</a:t>
            </a:r>
            <a:endParaRPr/>
          </a:p>
          <a:p>
            <a:pPr marL="742950" lvl="1" indent="-158750" algn="l" rtl="0">
              <a:spcBef>
                <a:spcPts val="400"/>
              </a:spcBef>
              <a:spcAft>
                <a:spcPts val="0"/>
              </a:spcAft>
              <a:buClr>
                <a:srgbClr val="005AA3"/>
              </a:buClr>
              <a:buSzPts val="2000"/>
              <a:buNone/>
            </a:pPr>
            <a:endParaRPr>
              <a:latin typeface="Helvetica Neue"/>
              <a:ea typeface="Helvetica Neue"/>
              <a:cs typeface="Helvetica Neue"/>
              <a:sym typeface="Helvetica Neue"/>
            </a:endParaRPr>
          </a:p>
        </p:txBody>
      </p:sp>
      <p:sp>
        <p:nvSpPr>
          <p:cNvPr id="229" name="Google Shape;229;p1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19</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20"/>
          <p:cNvPicPr preferRelativeResize="0">
            <a:picLocks noGrp="1"/>
          </p:cNvPicPr>
          <p:nvPr>
            <p:ph type="body" idx="1"/>
          </p:nvPr>
        </p:nvPicPr>
        <p:blipFill rotWithShape="1">
          <a:blip r:embed="rId3">
            <a:alphaModFix/>
          </a:blip>
          <a:srcRect/>
          <a:stretch/>
        </p:blipFill>
        <p:spPr>
          <a:xfrm>
            <a:off x="833377" y="1375800"/>
            <a:ext cx="7419372" cy="5089226"/>
          </a:xfrm>
          <a:prstGeom prst="rect">
            <a:avLst/>
          </a:prstGeom>
          <a:noFill/>
          <a:ln>
            <a:noFill/>
          </a:ln>
        </p:spPr>
      </p:pic>
      <p:sp>
        <p:nvSpPr>
          <p:cNvPr id="238" name="Google Shape;238;p20"/>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Example Pack Organization Chart</a:t>
            </a:r>
            <a:endParaRPr/>
          </a:p>
        </p:txBody>
      </p:sp>
      <p:sp>
        <p:nvSpPr>
          <p:cNvPr id="239" name="Google Shape;239;p2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Pack Organization</a:t>
            </a:r>
            <a:endParaRPr/>
          </a:p>
        </p:txBody>
      </p:sp>
      <p:sp>
        <p:nvSpPr>
          <p:cNvPr id="248" name="Google Shape;248;p21"/>
          <p:cNvSpPr txBox="1">
            <a:spLocks noGrp="1"/>
          </p:cNvSpPr>
          <p:nvPr>
            <p:ph type="body" idx="1"/>
          </p:nvPr>
        </p:nvSpPr>
        <p:spPr>
          <a:xfrm>
            <a:off x="457200" y="1600201"/>
            <a:ext cx="8229600" cy="4234338"/>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t>How are your packs organized?</a:t>
            </a:r>
            <a:endParaRPr/>
          </a:p>
        </p:txBody>
      </p:sp>
      <p:sp>
        <p:nvSpPr>
          <p:cNvPr id="249" name="Google Shape;249;p2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2"/>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Child Development</a:t>
            </a:r>
            <a:endParaRPr/>
          </a:p>
        </p:txBody>
      </p:sp>
      <p:sp>
        <p:nvSpPr>
          <p:cNvPr id="258" name="Google Shape;258;p22"/>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Stages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Kindergarten to First Graders</a:t>
            </a:r>
            <a:endParaRPr/>
          </a:p>
          <a:p>
            <a:pPr marL="1143000" lvl="2" indent="-228600" algn="l" rtl="0">
              <a:spcBef>
                <a:spcPts val="360"/>
              </a:spcBef>
              <a:spcAft>
                <a:spcPts val="0"/>
              </a:spcAft>
              <a:buClr>
                <a:srgbClr val="FF0000"/>
              </a:buClr>
              <a:buSzPts val="1800"/>
              <a:buChar char="•"/>
            </a:pPr>
            <a:r>
              <a:rPr lang="en-US">
                <a:solidFill>
                  <a:srgbClr val="FF0000"/>
                </a:solidFill>
                <a:latin typeface="Helvetica Neue"/>
                <a:ea typeface="Helvetica Neue"/>
                <a:cs typeface="Helvetica Neue"/>
                <a:sym typeface="Helvetica Neue"/>
              </a:rPr>
              <a:t>Lions and Tigers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Second and Third Graders</a:t>
            </a:r>
            <a:endParaRPr/>
          </a:p>
          <a:p>
            <a:pPr marL="1143000" lvl="2" indent="-228600" algn="l" rtl="0">
              <a:spcBef>
                <a:spcPts val="360"/>
              </a:spcBef>
              <a:spcAft>
                <a:spcPts val="0"/>
              </a:spcAft>
              <a:buClr>
                <a:srgbClr val="FF0000"/>
              </a:buClr>
              <a:buSzPts val="1800"/>
              <a:buChar char="•"/>
            </a:pPr>
            <a:r>
              <a:rPr lang="en-US">
                <a:solidFill>
                  <a:srgbClr val="FF0000"/>
                </a:solidFill>
                <a:latin typeface="Helvetica Neue"/>
                <a:ea typeface="Helvetica Neue"/>
                <a:cs typeface="Helvetica Neue"/>
                <a:sym typeface="Helvetica Neue"/>
              </a:rPr>
              <a:t>Wolves and Bears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Fourth and Fifth Graders</a:t>
            </a:r>
            <a:endParaRPr/>
          </a:p>
          <a:p>
            <a:pPr marL="1143000" lvl="2" indent="-228600" algn="l" rtl="0">
              <a:spcBef>
                <a:spcPts val="360"/>
              </a:spcBef>
              <a:spcAft>
                <a:spcPts val="0"/>
              </a:spcAft>
              <a:buClr>
                <a:srgbClr val="FF0000"/>
              </a:buClr>
              <a:buSzPts val="1800"/>
              <a:buChar char="•"/>
            </a:pPr>
            <a:r>
              <a:rPr lang="en-US">
                <a:solidFill>
                  <a:srgbClr val="FF0000"/>
                </a:solidFill>
                <a:latin typeface="Helvetica Neue"/>
                <a:ea typeface="Helvetica Neue"/>
                <a:cs typeface="Helvetica Neue"/>
                <a:sym typeface="Helvetica Neue"/>
              </a:rPr>
              <a:t>Webelos and Arrow of Light</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Behaviors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Boy</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Girl</a:t>
            </a:r>
            <a:endParaRPr/>
          </a:p>
          <a:p>
            <a:pPr marL="457200" lvl="1" indent="0" algn="l" rtl="0">
              <a:spcBef>
                <a:spcPts val="400"/>
              </a:spcBef>
              <a:spcAft>
                <a:spcPts val="0"/>
              </a:spcAft>
              <a:buClr>
                <a:srgbClr val="FF0000"/>
              </a:buClr>
              <a:buSzPts val="2000"/>
              <a:buFont typeface="Arial"/>
              <a:buNone/>
            </a:pPr>
            <a:r>
              <a:rPr lang="en-US" i="1">
                <a:solidFill>
                  <a:srgbClr val="FF0000"/>
                </a:solidFill>
                <a:latin typeface="Helvetica Neue"/>
                <a:ea typeface="Helvetica Neue"/>
                <a:cs typeface="Helvetica Neue"/>
                <a:sym typeface="Helvetica Neue"/>
              </a:rPr>
              <a:t>“Children develop in different ways physically and emotionally, in social maturity and appearance, regardless of age.”</a:t>
            </a:r>
            <a:endParaRPr/>
          </a:p>
        </p:txBody>
      </p:sp>
      <p:sp>
        <p:nvSpPr>
          <p:cNvPr id="259" name="Google Shape;259;p2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22</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23"/>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highlight>
                  <a:srgbClr val="FFFF00"/>
                </a:highlight>
                <a:latin typeface="Helvetica Neue"/>
                <a:ea typeface="Helvetica Neue"/>
                <a:cs typeface="Helvetica Neue"/>
                <a:sym typeface="Helvetica Neue"/>
              </a:rPr>
              <a:t>Poll Questions &amp; Break</a:t>
            </a:r>
            <a:endParaRPr/>
          </a:p>
        </p:txBody>
      </p:sp>
      <p:sp>
        <p:nvSpPr>
          <p:cNvPr id="268" name="Google Shape;268;p23"/>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304800" algn="l" rtl="0">
              <a:spcBef>
                <a:spcPts val="0"/>
              </a:spcBef>
              <a:spcAft>
                <a:spcPts val="0"/>
              </a:spcAft>
              <a:buClr>
                <a:srgbClr val="005AA3"/>
              </a:buClr>
              <a:buSzPts val="2400"/>
              <a:buFont typeface="Calibri"/>
              <a:buNone/>
            </a:pPr>
            <a:endParaRPr>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a:latin typeface="Helvetica Neue"/>
              <a:ea typeface="Helvetica Neue"/>
              <a:cs typeface="Helvetica Neue"/>
              <a:sym typeface="Helvetica Neue"/>
            </a:endParaRPr>
          </a:p>
        </p:txBody>
      </p:sp>
      <p:sp>
        <p:nvSpPr>
          <p:cNvPr id="269" name="Google Shape;269;p2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23</a:t>
            </a:fld>
            <a:endParaRPr sz="1000" b="1" i="0" u="none" strike="noStrike" cap="none">
              <a:solidFill>
                <a:srgbClr val="95B3D7"/>
              </a:solidFill>
              <a:latin typeface="Helvetica Neue"/>
              <a:ea typeface="Helvetica Neue"/>
              <a:cs typeface="Helvetica Neue"/>
              <a:sym typeface="Helvetica Neue"/>
            </a:endParaRPr>
          </a:p>
        </p:txBody>
      </p:sp>
      <p:sp>
        <p:nvSpPr>
          <p:cNvPr id="270" name="Google Shape;270;p23"/>
          <p:cNvSpPr txBox="1"/>
          <p:nvPr/>
        </p:nvSpPr>
        <p:spPr>
          <a:xfrm>
            <a:off x="609600" y="1447800"/>
            <a:ext cx="8229600" cy="45386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5AA3"/>
              </a:buClr>
              <a:buSzPts val="2400"/>
              <a:buFont typeface="Arial"/>
              <a:buNone/>
            </a:pPr>
            <a:r>
              <a:rPr lang="en-US" sz="2400" b="1" i="0" u="none" strike="noStrike" cap="none">
                <a:solidFill>
                  <a:srgbClr val="005AA3"/>
                </a:solidFill>
                <a:latin typeface="Helvetica Neue"/>
                <a:ea typeface="Helvetica Neue"/>
                <a:cs typeface="Helvetica Neue"/>
                <a:sym typeface="Helvetica Neue"/>
              </a:rPr>
              <a:t>Answers to the poll will be discussed after the break</a:t>
            </a:r>
            <a:endParaRPr/>
          </a:p>
          <a:p>
            <a:pPr marL="0" marR="0" lvl="0" indent="0" algn="l" rtl="0">
              <a:spcBef>
                <a:spcPts val="480"/>
              </a:spcBef>
              <a:spcAft>
                <a:spcPts val="0"/>
              </a:spcAft>
              <a:buClr>
                <a:srgbClr val="005AA3"/>
              </a:buClr>
              <a:buSzPts val="2400"/>
              <a:buFont typeface="Arial"/>
              <a:buNone/>
            </a:pPr>
            <a:endParaRPr sz="2400" b="1" i="0" u="none" strike="noStrike" cap="none">
              <a:solidFill>
                <a:srgbClr val="005AA3"/>
              </a:solidFill>
              <a:latin typeface="Helvetica Neue"/>
              <a:ea typeface="Helvetica Neue"/>
              <a:cs typeface="Helvetica Neue"/>
              <a:sym typeface="Helvetica Neue"/>
            </a:endParaRPr>
          </a:p>
          <a:p>
            <a:pPr marL="0" marR="0" lvl="0" indent="0" algn="l" rtl="0">
              <a:spcBef>
                <a:spcPts val="480"/>
              </a:spcBef>
              <a:spcAft>
                <a:spcPts val="0"/>
              </a:spcAft>
              <a:buClr>
                <a:srgbClr val="005AA3"/>
              </a:buClr>
              <a:buSzPts val="2400"/>
              <a:buFont typeface="Arial"/>
              <a:buNone/>
            </a:pPr>
            <a:r>
              <a:rPr lang="en-US" sz="2400" b="1" i="0" u="none" strike="noStrike" cap="none">
                <a:solidFill>
                  <a:srgbClr val="005AA3"/>
                </a:solidFill>
                <a:latin typeface="Helvetica Neue"/>
                <a:ea typeface="Helvetica Neue"/>
                <a:cs typeface="Helvetica Neue"/>
                <a:sym typeface="Helvetica Neue"/>
              </a:rPr>
              <a:t>10 min break?</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2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276" name="Google Shape;276;p24"/>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a:pPr>
            <a:r>
              <a:rPr lang="en-US">
                <a:latin typeface="Helvetica Neue"/>
                <a:ea typeface="Helvetica Neue"/>
                <a:cs typeface="Helvetica Neue"/>
                <a:sym typeface="Helvetica Neue"/>
              </a:rPr>
              <a:t>Who do you think is more likely to express themselves more with their actions?</a:t>
            </a:r>
            <a:endParaRPr/>
          </a:p>
        </p:txBody>
      </p:sp>
      <p:sp>
        <p:nvSpPr>
          <p:cNvPr id="277" name="Google Shape;277;p2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24</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5"/>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286" name="Google Shape;286;p25"/>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a:pPr>
            <a:r>
              <a:rPr lang="en-US">
                <a:latin typeface="Helvetica Neue"/>
                <a:ea typeface="Helvetica Neue"/>
                <a:cs typeface="Helvetica Neue"/>
                <a:sym typeface="Helvetica Neue"/>
              </a:rPr>
              <a:t>Who do you think is more likely to express themselves more with their actions?</a:t>
            </a:r>
            <a:endParaRPr/>
          </a:p>
        </p:txBody>
      </p:sp>
      <p:sp>
        <p:nvSpPr>
          <p:cNvPr id="287" name="Google Shape;287;p2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25</a:t>
            </a:fld>
            <a:endParaRPr sz="1000" b="1" i="0" u="none" strike="noStrike" cap="none">
              <a:solidFill>
                <a:srgbClr val="95B3D7"/>
              </a:solidFill>
              <a:latin typeface="Helvetica Neue"/>
              <a:ea typeface="Helvetica Neue"/>
              <a:cs typeface="Helvetica Neue"/>
              <a:sym typeface="Helvetica Neue"/>
            </a:endParaRPr>
          </a:p>
        </p:txBody>
      </p:sp>
      <p:pic>
        <p:nvPicPr>
          <p:cNvPr id="288" name="Google Shape;288;p25" descr="Cub Scouts Boy Pack47 Cub Scout Popcorn Award - Clip Art Library"/>
          <p:cNvPicPr preferRelativeResize="0"/>
          <p:nvPr/>
        </p:nvPicPr>
        <p:blipFill rotWithShape="1">
          <a:blip r:embed="rId3">
            <a:alphaModFix/>
          </a:blip>
          <a:srcRect/>
          <a:stretch/>
        </p:blipFill>
        <p:spPr>
          <a:xfrm>
            <a:off x="2133600" y="2371846"/>
            <a:ext cx="4876800" cy="35909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26"/>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294" name="Google Shape;294;p26"/>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2"/>
            </a:pPr>
            <a:r>
              <a:rPr lang="en-US">
                <a:latin typeface="Helvetica Neue"/>
                <a:ea typeface="Helvetica Neue"/>
                <a:cs typeface="Helvetica Neue"/>
                <a:sym typeface="Helvetica Neue"/>
              </a:rPr>
              <a:t>Who do you think is more likely to show more social aggression, such as name-calling or excluding others?</a:t>
            </a:r>
            <a:endParaRPr/>
          </a:p>
        </p:txBody>
      </p:sp>
      <p:sp>
        <p:nvSpPr>
          <p:cNvPr id="295" name="Google Shape;295;p2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26</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27"/>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301" name="Google Shape;301;p27"/>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2"/>
            </a:pPr>
            <a:r>
              <a:rPr lang="en-US">
                <a:latin typeface="Helvetica Neue"/>
                <a:ea typeface="Helvetica Neue"/>
                <a:cs typeface="Helvetica Neue"/>
                <a:sym typeface="Helvetica Neue"/>
              </a:rPr>
              <a:t>Who do you think is more likely to show more social aggression, such as name-calling or excluding others?</a:t>
            </a:r>
            <a:endParaRPr/>
          </a:p>
        </p:txBody>
      </p:sp>
      <p:sp>
        <p:nvSpPr>
          <p:cNvPr id="302" name="Google Shape;302;p2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27</a:t>
            </a:fld>
            <a:endParaRPr sz="1000" b="1" i="0" u="none" strike="noStrike" cap="none">
              <a:solidFill>
                <a:srgbClr val="95B3D7"/>
              </a:solidFill>
              <a:latin typeface="Helvetica Neue"/>
              <a:ea typeface="Helvetica Neue"/>
              <a:cs typeface="Helvetica Neue"/>
              <a:sym typeface="Helvetica Neue"/>
            </a:endParaRPr>
          </a:p>
        </p:txBody>
      </p:sp>
      <p:pic>
        <p:nvPicPr>
          <p:cNvPr id="303" name="Google Shape;303;p27" descr="Cub Pack 2010"/>
          <p:cNvPicPr preferRelativeResize="0"/>
          <p:nvPr/>
        </p:nvPicPr>
        <p:blipFill rotWithShape="1">
          <a:blip r:embed="rId3">
            <a:alphaModFix/>
          </a:blip>
          <a:srcRect/>
          <a:stretch/>
        </p:blipFill>
        <p:spPr>
          <a:xfrm>
            <a:off x="3073079" y="2322490"/>
            <a:ext cx="2997843" cy="351157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28"/>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309" name="Google Shape;309;p28"/>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3"/>
            </a:pPr>
            <a:r>
              <a:rPr lang="en-US">
                <a:latin typeface="Helvetica Neue"/>
                <a:ea typeface="Helvetica Neue"/>
                <a:cs typeface="Helvetica Neue"/>
                <a:sym typeface="Helvetica Neue"/>
              </a:rPr>
              <a:t>Who do you think is more likely to show more physical aggression, such as hitting and kicking?</a:t>
            </a:r>
            <a:endParaRPr/>
          </a:p>
        </p:txBody>
      </p:sp>
      <p:sp>
        <p:nvSpPr>
          <p:cNvPr id="310" name="Google Shape;310;p2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28</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9"/>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319" name="Google Shape;319;p29"/>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3"/>
            </a:pPr>
            <a:r>
              <a:rPr lang="en-US">
                <a:latin typeface="Helvetica Neue"/>
                <a:ea typeface="Helvetica Neue"/>
                <a:cs typeface="Helvetica Neue"/>
                <a:sym typeface="Helvetica Neue"/>
              </a:rPr>
              <a:t>Who do you think is more likely to show more physical aggression, such as hitting and kicking?</a:t>
            </a:r>
            <a:endParaRPr/>
          </a:p>
        </p:txBody>
      </p:sp>
      <p:sp>
        <p:nvSpPr>
          <p:cNvPr id="320" name="Google Shape;320;p2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29</a:t>
            </a:fld>
            <a:endParaRPr sz="1000" b="1" i="0" u="none" strike="noStrike" cap="none">
              <a:solidFill>
                <a:srgbClr val="95B3D7"/>
              </a:solidFill>
              <a:latin typeface="Helvetica Neue"/>
              <a:ea typeface="Helvetica Neue"/>
              <a:cs typeface="Helvetica Neue"/>
              <a:sym typeface="Helvetica Neue"/>
            </a:endParaRPr>
          </a:p>
        </p:txBody>
      </p:sp>
      <p:pic>
        <p:nvPicPr>
          <p:cNvPr id="321" name="Google Shape;321;p29" descr="Cub Scouts Boy Pack47 Cub Scout Popcorn Award - Clip Art Library"/>
          <p:cNvPicPr preferRelativeResize="0"/>
          <p:nvPr/>
        </p:nvPicPr>
        <p:blipFill rotWithShape="1">
          <a:blip r:embed="rId3">
            <a:alphaModFix/>
          </a:blip>
          <a:srcRect/>
          <a:stretch/>
        </p:blipFill>
        <p:spPr>
          <a:xfrm>
            <a:off x="2133600" y="2371846"/>
            <a:ext cx="4876800" cy="35909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0"/>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330" name="Google Shape;330;p30"/>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4"/>
            </a:pPr>
            <a:r>
              <a:rPr lang="en-US">
                <a:latin typeface="Helvetica Neue"/>
                <a:ea typeface="Helvetica Neue"/>
                <a:cs typeface="Helvetica Neue"/>
                <a:sym typeface="Helvetica Neue"/>
              </a:rPr>
              <a:t>Who do you think is more likely to be better at talking about their emotions?</a:t>
            </a:r>
            <a:endParaRPr/>
          </a:p>
        </p:txBody>
      </p:sp>
      <p:sp>
        <p:nvSpPr>
          <p:cNvPr id="331" name="Google Shape;331;p3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30</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340" name="Google Shape;340;p31"/>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4"/>
            </a:pPr>
            <a:r>
              <a:rPr lang="en-US">
                <a:latin typeface="Helvetica Neue"/>
                <a:ea typeface="Helvetica Neue"/>
                <a:cs typeface="Helvetica Neue"/>
                <a:sym typeface="Helvetica Neue"/>
              </a:rPr>
              <a:t>Who do you think is more likely to be better at talking about their emotions?</a:t>
            </a:r>
            <a:endParaRPr/>
          </a:p>
        </p:txBody>
      </p:sp>
      <p:sp>
        <p:nvSpPr>
          <p:cNvPr id="341" name="Google Shape;341;p3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31</a:t>
            </a:fld>
            <a:endParaRPr sz="1000" b="1" i="0" u="none" strike="noStrike" cap="none">
              <a:solidFill>
                <a:srgbClr val="95B3D7"/>
              </a:solidFill>
              <a:latin typeface="Helvetica Neue"/>
              <a:ea typeface="Helvetica Neue"/>
              <a:cs typeface="Helvetica Neue"/>
              <a:sym typeface="Helvetica Neue"/>
            </a:endParaRPr>
          </a:p>
        </p:txBody>
      </p:sp>
      <p:pic>
        <p:nvPicPr>
          <p:cNvPr id="342" name="Google Shape;342;p31" descr="Cub Pack 2010"/>
          <p:cNvPicPr preferRelativeResize="0"/>
          <p:nvPr/>
        </p:nvPicPr>
        <p:blipFill rotWithShape="1">
          <a:blip r:embed="rId3">
            <a:alphaModFix/>
          </a:blip>
          <a:srcRect/>
          <a:stretch/>
        </p:blipFill>
        <p:spPr>
          <a:xfrm>
            <a:off x="3073079" y="2322490"/>
            <a:ext cx="2997843" cy="351157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32"/>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351" name="Google Shape;351;p32"/>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5"/>
            </a:pPr>
            <a:r>
              <a:rPr lang="en-US">
                <a:latin typeface="Helvetica Neue"/>
                <a:ea typeface="Helvetica Neue"/>
                <a:cs typeface="Helvetica Neue"/>
                <a:sym typeface="Helvetica Neue"/>
              </a:rPr>
              <a:t>Who do you think is more likely to show signs of more physical and emotional maturity and may be entering puberty at 9 to 10 years of age?</a:t>
            </a:r>
            <a:endParaRPr/>
          </a:p>
        </p:txBody>
      </p:sp>
      <p:sp>
        <p:nvSpPr>
          <p:cNvPr id="352" name="Google Shape;352;p3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32</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33"/>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361" name="Google Shape;361;p33"/>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5"/>
            </a:pPr>
            <a:r>
              <a:rPr lang="en-US">
                <a:latin typeface="Helvetica Neue"/>
                <a:ea typeface="Helvetica Neue"/>
                <a:cs typeface="Helvetica Neue"/>
                <a:sym typeface="Helvetica Neue"/>
              </a:rPr>
              <a:t>Who do you think is more likely to show signs of more physical and emotional maturity and may be entering puberty at 9 to 10 years of age?</a:t>
            </a:r>
            <a:endParaRPr/>
          </a:p>
        </p:txBody>
      </p:sp>
      <p:sp>
        <p:nvSpPr>
          <p:cNvPr id="362" name="Google Shape;362;p3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33</a:t>
            </a:fld>
            <a:endParaRPr sz="1000" b="1" i="0" u="none" strike="noStrike" cap="none">
              <a:solidFill>
                <a:srgbClr val="95B3D7"/>
              </a:solidFill>
              <a:latin typeface="Helvetica Neue"/>
              <a:ea typeface="Helvetica Neue"/>
              <a:cs typeface="Helvetica Neue"/>
              <a:sym typeface="Helvetica Neue"/>
            </a:endParaRPr>
          </a:p>
        </p:txBody>
      </p:sp>
      <p:pic>
        <p:nvPicPr>
          <p:cNvPr id="363" name="Google Shape;363;p33" descr="Cub Pack 2010"/>
          <p:cNvPicPr preferRelativeResize="0"/>
          <p:nvPr/>
        </p:nvPicPr>
        <p:blipFill rotWithShape="1">
          <a:blip r:embed="rId3">
            <a:alphaModFix/>
          </a:blip>
          <a:srcRect/>
          <a:stretch/>
        </p:blipFill>
        <p:spPr>
          <a:xfrm>
            <a:off x="3073079" y="2461390"/>
            <a:ext cx="2997843" cy="351157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372" name="Google Shape;372;p34"/>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6"/>
            </a:pPr>
            <a:r>
              <a:rPr lang="en-US">
                <a:latin typeface="Helvetica Neue"/>
                <a:ea typeface="Helvetica Neue"/>
                <a:cs typeface="Helvetica Neue"/>
                <a:sym typeface="Helvetica Neue"/>
              </a:rPr>
              <a:t>Who do you think is more likely to find it hard to talk about their emotions?</a:t>
            </a:r>
            <a:endParaRPr/>
          </a:p>
        </p:txBody>
      </p:sp>
      <p:sp>
        <p:nvSpPr>
          <p:cNvPr id="373" name="Google Shape;373;p3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34</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35"/>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382" name="Google Shape;382;p35"/>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6"/>
            </a:pPr>
            <a:r>
              <a:rPr lang="en-US">
                <a:latin typeface="Helvetica Neue"/>
                <a:ea typeface="Helvetica Neue"/>
                <a:cs typeface="Helvetica Neue"/>
                <a:sym typeface="Helvetica Neue"/>
              </a:rPr>
              <a:t>Who do you think is more likely to find it hard to talk about their emotions?</a:t>
            </a:r>
            <a:endParaRPr/>
          </a:p>
        </p:txBody>
      </p:sp>
      <p:sp>
        <p:nvSpPr>
          <p:cNvPr id="383" name="Google Shape;383;p3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35</a:t>
            </a:fld>
            <a:endParaRPr sz="1000" b="1" i="0" u="none" strike="noStrike" cap="none">
              <a:solidFill>
                <a:srgbClr val="95B3D7"/>
              </a:solidFill>
              <a:latin typeface="Helvetica Neue"/>
              <a:ea typeface="Helvetica Neue"/>
              <a:cs typeface="Helvetica Neue"/>
              <a:sym typeface="Helvetica Neue"/>
            </a:endParaRPr>
          </a:p>
        </p:txBody>
      </p:sp>
      <p:pic>
        <p:nvPicPr>
          <p:cNvPr id="384" name="Google Shape;384;p35" descr="Cub Scouts Boy Pack47 Cub Scout Popcorn Award - Clip Art Library"/>
          <p:cNvPicPr preferRelativeResize="0"/>
          <p:nvPr/>
        </p:nvPicPr>
        <p:blipFill rotWithShape="1">
          <a:blip r:embed="rId3">
            <a:alphaModFix/>
          </a:blip>
          <a:srcRect/>
          <a:stretch/>
        </p:blipFill>
        <p:spPr>
          <a:xfrm>
            <a:off x="2133600" y="2371846"/>
            <a:ext cx="4876800" cy="35909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36"/>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393" name="Google Shape;393;p36"/>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7"/>
            </a:pPr>
            <a:r>
              <a:rPr lang="en-US">
                <a:latin typeface="Helvetica Neue"/>
                <a:ea typeface="Helvetica Neue"/>
                <a:cs typeface="Helvetica Neue"/>
                <a:sym typeface="Helvetica Neue"/>
              </a:rPr>
              <a:t>Who do you think is less likely to show signs of physical and emotional maturity early?</a:t>
            </a:r>
            <a:endParaRPr/>
          </a:p>
        </p:txBody>
      </p:sp>
      <p:sp>
        <p:nvSpPr>
          <p:cNvPr id="394" name="Google Shape;394;p3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36</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37"/>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403" name="Google Shape;403;p37"/>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7"/>
            </a:pPr>
            <a:r>
              <a:rPr lang="en-US">
                <a:latin typeface="Helvetica Neue"/>
                <a:ea typeface="Helvetica Neue"/>
                <a:cs typeface="Helvetica Neue"/>
                <a:sym typeface="Helvetica Neue"/>
              </a:rPr>
              <a:t>Who do you think is less likely to show signs of physical and emotional maturity early?</a:t>
            </a:r>
            <a:endParaRPr/>
          </a:p>
        </p:txBody>
      </p:sp>
      <p:sp>
        <p:nvSpPr>
          <p:cNvPr id="404" name="Google Shape;404;p3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37</a:t>
            </a:fld>
            <a:endParaRPr sz="1000" b="1" i="0" u="none" strike="noStrike" cap="none">
              <a:solidFill>
                <a:srgbClr val="95B3D7"/>
              </a:solidFill>
              <a:latin typeface="Helvetica Neue"/>
              <a:ea typeface="Helvetica Neue"/>
              <a:cs typeface="Helvetica Neue"/>
              <a:sym typeface="Helvetica Neue"/>
            </a:endParaRPr>
          </a:p>
        </p:txBody>
      </p:sp>
      <p:pic>
        <p:nvPicPr>
          <p:cNvPr id="405" name="Google Shape;405;p37" descr="Cub Scouts Boy Pack47 Cub Scout Popcorn Award - Clip Art Library"/>
          <p:cNvPicPr preferRelativeResize="0"/>
          <p:nvPr/>
        </p:nvPicPr>
        <p:blipFill rotWithShape="1">
          <a:blip r:embed="rId3">
            <a:alphaModFix/>
          </a:blip>
          <a:srcRect/>
          <a:stretch/>
        </p:blipFill>
        <p:spPr>
          <a:xfrm>
            <a:off x="2133600" y="2371846"/>
            <a:ext cx="4876800" cy="35909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8"/>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highlight>
                <a:srgbClr val="FFFF00"/>
              </a:highlight>
              <a:latin typeface="Helvetica Neue"/>
              <a:ea typeface="Helvetica Neue"/>
              <a:cs typeface="Helvetica Neue"/>
              <a:sym typeface="Helvetica Neue"/>
            </a:endParaRPr>
          </a:p>
        </p:txBody>
      </p:sp>
      <p:sp>
        <p:nvSpPr>
          <p:cNvPr id="414" name="Google Shape;414;p38"/>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8"/>
            </a:pPr>
            <a:r>
              <a:rPr lang="en-US">
                <a:latin typeface="Helvetica Neue"/>
                <a:ea typeface="Helvetica Neue"/>
                <a:cs typeface="Helvetica Neue"/>
                <a:sym typeface="Helvetica Neue"/>
              </a:rPr>
              <a:t>Who do you think is more likely to be comfortable using words to express themselves?</a:t>
            </a:r>
            <a:endParaRPr/>
          </a:p>
        </p:txBody>
      </p:sp>
      <p:sp>
        <p:nvSpPr>
          <p:cNvPr id="415" name="Google Shape;415;p3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38</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39"/>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Eight Behavior Questions</a:t>
            </a:r>
            <a:endParaRPr/>
          </a:p>
        </p:txBody>
      </p:sp>
      <p:sp>
        <p:nvSpPr>
          <p:cNvPr id="424" name="Google Shape;424;p39"/>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startAt="8"/>
            </a:pPr>
            <a:r>
              <a:rPr lang="en-US">
                <a:latin typeface="Helvetica Neue"/>
                <a:ea typeface="Helvetica Neue"/>
                <a:cs typeface="Helvetica Neue"/>
                <a:sym typeface="Helvetica Neue"/>
              </a:rPr>
              <a:t>Who do you think is more likely to be comfortable using words to express themselves?</a:t>
            </a:r>
            <a:endParaRPr/>
          </a:p>
        </p:txBody>
      </p:sp>
      <p:sp>
        <p:nvSpPr>
          <p:cNvPr id="425" name="Google Shape;425;p3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39</a:t>
            </a:fld>
            <a:endParaRPr sz="1000" b="1" i="0" u="none" strike="noStrike" cap="none">
              <a:solidFill>
                <a:srgbClr val="95B3D7"/>
              </a:solidFill>
              <a:latin typeface="Helvetica Neue"/>
              <a:ea typeface="Helvetica Neue"/>
              <a:cs typeface="Helvetica Neue"/>
              <a:sym typeface="Helvetica Neue"/>
            </a:endParaRPr>
          </a:p>
        </p:txBody>
      </p:sp>
      <p:pic>
        <p:nvPicPr>
          <p:cNvPr id="426" name="Google Shape;426;p39" descr="Cub Pack 2010"/>
          <p:cNvPicPr preferRelativeResize="0"/>
          <p:nvPr/>
        </p:nvPicPr>
        <p:blipFill rotWithShape="1">
          <a:blip r:embed="rId3">
            <a:alphaModFix/>
          </a:blip>
          <a:srcRect/>
          <a:stretch/>
        </p:blipFill>
        <p:spPr>
          <a:xfrm>
            <a:off x="3073079" y="2461390"/>
            <a:ext cx="2997843" cy="351157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40"/>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Cub Scout Uniforms</a:t>
            </a:r>
            <a:endParaRPr/>
          </a:p>
        </p:txBody>
      </p:sp>
      <p:sp>
        <p:nvSpPr>
          <p:cNvPr id="435" name="Google Shape;435;p40"/>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Scouting Ideals that the Uniform supports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Identification</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Achievement</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Personal Commitment</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Personal Equality</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When to Wear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Meetings &amp; Outings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Special Functions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Camp</a:t>
            </a:r>
            <a:endParaRPr/>
          </a:p>
          <a:p>
            <a:pPr marL="457200" lvl="1" indent="0" algn="l" rtl="0">
              <a:spcBef>
                <a:spcPts val="400"/>
              </a:spcBef>
              <a:spcAft>
                <a:spcPts val="0"/>
              </a:spcAft>
              <a:buClr>
                <a:srgbClr val="FF0000"/>
              </a:buClr>
              <a:buSzPts val="2000"/>
              <a:buFont typeface="Arial"/>
              <a:buNone/>
            </a:pPr>
            <a:r>
              <a:rPr lang="en-US" i="1">
                <a:solidFill>
                  <a:srgbClr val="FF0000"/>
                </a:solidFill>
                <a:latin typeface="Helvetica Neue"/>
                <a:ea typeface="Helvetica Neue"/>
                <a:cs typeface="Helvetica Neue"/>
                <a:sym typeface="Helvetica Neue"/>
              </a:rPr>
              <a:t>“Set expectations early on everyone -  Leaders and Families of youth - how the uniform is a Method that reinforces the four ideals of Scouting”</a:t>
            </a:r>
            <a:endParaRPr/>
          </a:p>
        </p:txBody>
      </p:sp>
      <p:sp>
        <p:nvSpPr>
          <p:cNvPr id="436" name="Google Shape;436;p4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40</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4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Cub Scout Uniforms</a:t>
            </a:r>
            <a:endParaRPr/>
          </a:p>
        </p:txBody>
      </p:sp>
      <p:sp>
        <p:nvSpPr>
          <p:cNvPr id="442" name="Google Shape;442;p41"/>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Show slides of uniforms</a:t>
            </a:r>
            <a:endParaRPr/>
          </a:p>
        </p:txBody>
      </p:sp>
      <p:sp>
        <p:nvSpPr>
          <p:cNvPr id="443" name="Google Shape;443;p4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41</a:t>
            </a:fld>
            <a:endParaRPr sz="1000" b="1" i="0" u="none" strike="noStrike" cap="none">
              <a:solidFill>
                <a:srgbClr val="95B3D7"/>
              </a:solidFill>
              <a:latin typeface="Helvetica Neue"/>
              <a:ea typeface="Helvetica Neue"/>
              <a:cs typeface="Helvetica Neue"/>
              <a:sym typeface="Helvetica Neue"/>
            </a:endParaRPr>
          </a:p>
        </p:txBody>
      </p:sp>
      <p:pic>
        <p:nvPicPr>
          <p:cNvPr id="444" name="Google Shape;444;p41" descr="Uniforms - Pack 710Pack 710 | Sherwood, Oregon"/>
          <p:cNvPicPr preferRelativeResize="0"/>
          <p:nvPr/>
        </p:nvPicPr>
        <p:blipFill rotWithShape="1">
          <a:blip r:embed="rId3">
            <a:alphaModFix/>
          </a:blip>
          <a:srcRect/>
          <a:stretch/>
        </p:blipFill>
        <p:spPr>
          <a:xfrm>
            <a:off x="0" y="1404938"/>
            <a:ext cx="9144000" cy="44291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42"/>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Advancement</a:t>
            </a:r>
            <a:endParaRPr/>
          </a:p>
        </p:txBody>
      </p:sp>
      <p:sp>
        <p:nvSpPr>
          <p:cNvPr id="450" name="Google Shape;450;p42"/>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Goals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Grade Specific, Age Appropriate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Instills the values of the Oath and Law</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Fulfills the Mission of Scouts BSA</a:t>
            </a:r>
            <a:endParaRPr/>
          </a:p>
          <a:p>
            <a:pPr marL="1143000" lvl="2" indent="-228600" algn="l" rtl="0">
              <a:spcBef>
                <a:spcPts val="360"/>
              </a:spcBef>
              <a:spcAft>
                <a:spcPts val="0"/>
              </a:spcAft>
              <a:buClr>
                <a:srgbClr val="FF0000"/>
              </a:buClr>
              <a:buSzPts val="1800"/>
              <a:buChar char="•"/>
            </a:pPr>
            <a:r>
              <a:rPr lang="en-US">
                <a:solidFill>
                  <a:srgbClr val="FF0000"/>
                </a:solidFill>
                <a:latin typeface="Helvetica Neue"/>
                <a:ea typeface="Helvetica Neue"/>
                <a:cs typeface="Helvetica Neue"/>
                <a:sym typeface="Helvetica Neue"/>
              </a:rPr>
              <a:t>“Helps young People to make Moral and Ethical choices over their lifetimes”</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How the Scouts advance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Achieve goals through a series of developmentally appropriate and fun adventures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Develop skills and favorable dispositions related to personal fitness, good character, participatory citizenship, outdoor skills and awareness, and leadership development</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Most importantly: </a:t>
            </a:r>
            <a:r>
              <a:rPr lang="en-US" b="1">
                <a:solidFill>
                  <a:srgbClr val="FF0000"/>
                </a:solidFill>
                <a:latin typeface="Helvetica Neue"/>
                <a:ea typeface="Helvetica Neue"/>
                <a:cs typeface="Helvetica Neue"/>
                <a:sym typeface="Helvetica Neue"/>
              </a:rPr>
              <a:t>HAVE FUN! (KISMIF)</a:t>
            </a:r>
            <a:endParaRPr/>
          </a:p>
        </p:txBody>
      </p:sp>
      <p:sp>
        <p:nvSpPr>
          <p:cNvPr id="451" name="Google Shape;451;p4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42</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43"/>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Advancement</a:t>
            </a:r>
            <a:endParaRPr/>
          </a:p>
        </p:txBody>
      </p:sp>
      <p:sp>
        <p:nvSpPr>
          <p:cNvPr id="457" name="Google Shape;457;p43"/>
          <p:cNvSpPr txBox="1">
            <a:spLocks noGrp="1"/>
          </p:cNvSpPr>
          <p:nvPr>
            <p:ph type="body" idx="1"/>
          </p:nvPr>
        </p:nvSpPr>
        <p:spPr>
          <a:xfrm>
            <a:off x="457200" y="1295400"/>
            <a:ext cx="8229600" cy="47117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How tracked</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By Leader using Scout Book – Official Scouts BSA tool</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Allows leaders to record, approve and report advancement to Scout office and Scout Shop (www.scoutbook.org)</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By Leader using tally sheets or Charts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Note – Will have to transfer to online version before awards can be picked up at Scout Shop</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Using Third Party Software</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Can be transferred for free into Scout Book</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What is awarded</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Adventure loops for all Cub Scouts through third grade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Adventure Pins for Fourth and Fifth Graders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Cloth Rank Badges for all</a:t>
            </a:r>
            <a:endParaRPr/>
          </a:p>
        </p:txBody>
      </p:sp>
      <p:sp>
        <p:nvSpPr>
          <p:cNvPr id="458" name="Google Shape;458;p4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43</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4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Advancement</a:t>
            </a:r>
            <a:endParaRPr/>
          </a:p>
        </p:txBody>
      </p:sp>
      <p:sp>
        <p:nvSpPr>
          <p:cNvPr id="467" name="Google Shape;467;p4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44</a:t>
            </a:fld>
            <a:endParaRPr sz="1000" b="1" i="0" u="none" strike="noStrike" cap="none">
              <a:solidFill>
                <a:srgbClr val="95B3D7"/>
              </a:solidFill>
              <a:latin typeface="Helvetica Neue"/>
              <a:ea typeface="Helvetica Neue"/>
              <a:cs typeface="Helvetica Neue"/>
              <a:sym typeface="Helvetica Neue"/>
            </a:endParaRPr>
          </a:p>
        </p:txBody>
      </p:sp>
      <p:pic>
        <p:nvPicPr>
          <p:cNvPr id="468" name="Google Shape;468;p44" descr="Buy Cub Scout adventure loops without advancement report"/>
          <p:cNvPicPr preferRelativeResize="0"/>
          <p:nvPr/>
        </p:nvPicPr>
        <p:blipFill rotWithShape="1">
          <a:blip r:embed="rId3">
            <a:alphaModFix/>
          </a:blip>
          <a:srcRect/>
          <a:stretch/>
        </p:blipFill>
        <p:spPr>
          <a:xfrm>
            <a:off x="255009" y="1713834"/>
            <a:ext cx="6457950" cy="3248025"/>
          </a:xfrm>
          <a:prstGeom prst="rect">
            <a:avLst/>
          </a:prstGeom>
          <a:noFill/>
          <a:ln>
            <a:noFill/>
          </a:ln>
        </p:spPr>
      </p:pic>
      <p:pic>
        <p:nvPicPr>
          <p:cNvPr id="469" name="Google Shape;469;p44" descr="Cub Scout Program | Boy Scouts of America"/>
          <p:cNvPicPr preferRelativeResize="0"/>
          <p:nvPr/>
        </p:nvPicPr>
        <p:blipFill rotWithShape="1">
          <a:blip r:embed="rId4">
            <a:alphaModFix/>
          </a:blip>
          <a:srcRect/>
          <a:stretch/>
        </p:blipFill>
        <p:spPr>
          <a:xfrm>
            <a:off x="7171300" y="1322826"/>
            <a:ext cx="1439300" cy="403004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45"/>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Advancement – Updated!</a:t>
            </a:r>
            <a:endParaRPr/>
          </a:p>
        </p:txBody>
      </p:sp>
      <p:sp>
        <p:nvSpPr>
          <p:cNvPr id="478" name="Google Shape;478;p4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45</a:t>
            </a:fld>
            <a:endParaRPr sz="1000" b="1" i="0" u="none" strike="noStrike" cap="none">
              <a:solidFill>
                <a:srgbClr val="95B3D7"/>
              </a:solidFill>
              <a:latin typeface="Helvetica Neue"/>
              <a:ea typeface="Helvetica Neue"/>
              <a:cs typeface="Helvetica Neue"/>
              <a:sym typeface="Helvetica Neue"/>
            </a:endParaRPr>
          </a:p>
        </p:txBody>
      </p:sp>
      <p:pic>
        <p:nvPicPr>
          <p:cNvPr id="479" name="Google Shape;479;p45"/>
          <p:cNvPicPr preferRelativeResize="0"/>
          <p:nvPr/>
        </p:nvPicPr>
        <p:blipFill rotWithShape="1">
          <a:blip r:embed="rId3">
            <a:alphaModFix/>
          </a:blip>
          <a:srcRect/>
          <a:stretch/>
        </p:blipFill>
        <p:spPr>
          <a:xfrm>
            <a:off x="0" y="1691372"/>
            <a:ext cx="9144000" cy="4002478"/>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46"/>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Advancement – Updated!</a:t>
            </a:r>
            <a:endParaRPr/>
          </a:p>
        </p:txBody>
      </p:sp>
      <p:sp>
        <p:nvSpPr>
          <p:cNvPr id="488" name="Google Shape;488;p46"/>
          <p:cNvSpPr txBox="1">
            <a:spLocks noGrp="1"/>
          </p:cNvSpPr>
          <p:nvPr>
            <p:ph type="body" idx="1"/>
          </p:nvPr>
        </p:nvSpPr>
        <p:spPr>
          <a:xfrm>
            <a:off x="457200" y="1713834"/>
            <a:ext cx="8229600" cy="422976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Advancement</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Ranks</a:t>
            </a:r>
            <a:endParaRPr/>
          </a:p>
        </p:txBody>
      </p:sp>
      <p:sp>
        <p:nvSpPr>
          <p:cNvPr id="489" name="Google Shape;489;p4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46</a:t>
            </a:fld>
            <a:endParaRPr sz="1000" b="1" i="0" u="none" strike="noStrike" cap="none">
              <a:solidFill>
                <a:srgbClr val="95B3D7"/>
              </a:solidFill>
              <a:latin typeface="Helvetica Neue"/>
              <a:ea typeface="Helvetica Neue"/>
              <a:cs typeface="Helvetica Neue"/>
              <a:sym typeface="Helvetica Neue"/>
            </a:endParaRPr>
          </a:p>
        </p:txBody>
      </p:sp>
      <p:pic>
        <p:nvPicPr>
          <p:cNvPr id="490" name="Google Shape;490;p46"/>
          <p:cNvPicPr preferRelativeResize="0"/>
          <p:nvPr/>
        </p:nvPicPr>
        <p:blipFill rotWithShape="1">
          <a:blip r:embed="rId3">
            <a:alphaModFix/>
          </a:blip>
          <a:srcRect/>
          <a:stretch/>
        </p:blipFill>
        <p:spPr>
          <a:xfrm>
            <a:off x="0" y="1330020"/>
            <a:ext cx="9144000" cy="499739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47"/>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Advancement</a:t>
            </a:r>
            <a:endParaRPr/>
          </a:p>
        </p:txBody>
      </p:sp>
      <p:sp>
        <p:nvSpPr>
          <p:cNvPr id="499" name="Google Shape;499;p47"/>
          <p:cNvSpPr txBox="1">
            <a:spLocks noGrp="1"/>
          </p:cNvSpPr>
          <p:nvPr>
            <p:ph type="body" idx="1"/>
          </p:nvPr>
        </p:nvSpPr>
        <p:spPr>
          <a:xfrm>
            <a:off x="457200" y="1295400"/>
            <a:ext cx="8229600" cy="47117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How/When Awarded</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At All Pack Meetings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Adventure Loops and Pins Given to Scout By Den Leader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Rank awarded in special Ceremony and present to Scout and Parents by Cubmaster</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Ceremonies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Make them special, make them meaningful</a:t>
            </a:r>
            <a:endParaRPr/>
          </a:p>
          <a:p>
            <a:pPr marL="1143000" lvl="2" indent="-228600" algn="l" rtl="0">
              <a:spcBef>
                <a:spcPts val="360"/>
              </a:spcBef>
              <a:spcAft>
                <a:spcPts val="0"/>
              </a:spcAft>
              <a:buClr>
                <a:srgbClr val="FF0000"/>
              </a:buClr>
              <a:buSzPts val="1800"/>
              <a:buChar char="•"/>
            </a:pPr>
            <a:r>
              <a:rPr lang="en-US">
                <a:solidFill>
                  <a:srgbClr val="FF0000"/>
                </a:solidFill>
                <a:latin typeface="Helvetica Neue"/>
                <a:ea typeface="Helvetica Neue"/>
                <a:cs typeface="Helvetica Neue"/>
                <a:sym typeface="Helvetica Neue"/>
              </a:rPr>
              <a:t>Many resources online, in books, etc. – Make it your own</a:t>
            </a:r>
            <a:endParaRPr/>
          </a:p>
          <a:p>
            <a:pPr marL="914400" lvl="2" indent="0" algn="l" rtl="0">
              <a:spcBef>
                <a:spcPts val="360"/>
              </a:spcBef>
              <a:spcAft>
                <a:spcPts val="0"/>
              </a:spcAft>
              <a:buClr>
                <a:srgbClr val="005AA3"/>
              </a:buClr>
              <a:buSzPts val="1800"/>
              <a:buFont typeface="Arial"/>
              <a:buNone/>
            </a:pPr>
            <a:endParaRPr>
              <a:latin typeface="Helvetica Neue"/>
              <a:ea typeface="Helvetica Neue"/>
              <a:cs typeface="Helvetica Neue"/>
              <a:sym typeface="Helvetica Neue"/>
            </a:endParaRPr>
          </a:p>
          <a:p>
            <a:pPr marL="914400" lvl="2" indent="0" algn="l" rtl="0">
              <a:spcBef>
                <a:spcPts val="360"/>
              </a:spcBef>
              <a:spcAft>
                <a:spcPts val="0"/>
              </a:spcAft>
              <a:buClr>
                <a:srgbClr val="005AA3"/>
              </a:buClr>
              <a:buSzPts val="1800"/>
              <a:buFont typeface="Arial"/>
              <a:buNone/>
            </a:pP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Conclusions/Questions?</a:t>
            </a:r>
            <a:endParaRPr/>
          </a:p>
          <a:p>
            <a:pPr marL="914400" lvl="2" indent="0" algn="l" rtl="0">
              <a:spcBef>
                <a:spcPts val="360"/>
              </a:spcBef>
              <a:spcAft>
                <a:spcPts val="0"/>
              </a:spcAft>
              <a:buClr>
                <a:srgbClr val="005AA3"/>
              </a:buClr>
              <a:buSzPts val="1800"/>
              <a:buFont typeface="Arial"/>
              <a:buNone/>
            </a:pPr>
            <a:endParaRPr>
              <a:latin typeface="Helvetica Neue"/>
              <a:ea typeface="Helvetica Neue"/>
              <a:cs typeface="Helvetica Neue"/>
              <a:sym typeface="Helvetica Neue"/>
            </a:endParaRPr>
          </a:p>
          <a:p>
            <a:pPr marL="914400" lvl="2" indent="0" algn="l" rtl="0">
              <a:spcBef>
                <a:spcPts val="360"/>
              </a:spcBef>
              <a:spcAft>
                <a:spcPts val="0"/>
              </a:spcAft>
              <a:buClr>
                <a:srgbClr val="005AA3"/>
              </a:buClr>
              <a:buSzPts val="1800"/>
              <a:buFont typeface="Arial"/>
              <a:buNone/>
            </a:pPr>
            <a:endParaRPr>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a:latin typeface="Helvetica Neue"/>
              <a:ea typeface="Helvetica Neue"/>
              <a:cs typeface="Helvetica Neue"/>
              <a:sym typeface="Helvetica Neue"/>
            </a:endParaRPr>
          </a:p>
        </p:txBody>
      </p:sp>
      <p:sp>
        <p:nvSpPr>
          <p:cNvPr id="500" name="Google Shape;500;p4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47</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48"/>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Session 1 Training</a:t>
            </a:r>
            <a:endParaRPr/>
          </a:p>
        </p:txBody>
      </p:sp>
      <p:sp>
        <p:nvSpPr>
          <p:cNvPr id="506" name="Google Shape;506;p48"/>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a:t>This is the end of session 303, part 1 of 3</a:t>
            </a:r>
            <a:endParaRPr/>
          </a:p>
          <a:p>
            <a:pPr marL="0" lvl="0" indent="0" algn="l" rtl="0">
              <a:spcBef>
                <a:spcPts val="480"/>
              </a:spcBef>
              <a:spcAft>
                <a:spcPts val="0"/>
              </a:spcAft>
              <a:buClr>
                <a:srgbClr val="005AA3"/>
              </a:buClr>
              <a:buSzPts val="2400"/>
              <a:buFont typeface="Arial"/>
              <a:buNone/>
            </a:pPr>
            <a:endParaRPr b="0"/>
          </a:p>
          <a:p>
            <a:pPr marL="342900" lvl="0" indent="-342900" algn="l" rtl="0">
              <a:spcBef>
                <a:spcPts val="480"/>
              </a:spcBef>
              <a:spcAft>
                <a:spcPts val="0"/>
              </a:spcAft>
              <a:buClr>
                <a:srgbClr val="FF0000"/>
              </a:buClr>
              <a:buSzPts val="2400"/>
              <a:buChar char="•"/>
            </a:pPr>
            <a:r>
              <a:rPr lang="en-US" b="0">
                <a:solidFill>
                  <a:srgbClr val="FF0000"/>
                </a:solidFill>
              </a:rPr>
              <a:t>10 Minute Break – Move to your session rooms</a:t>
            </a:r>
            <a:endParaRPr>
              <a:solidFill>
                <a:srgbClr val="FF0000"/>
              </a:solidFill>
            </a:endParaRPr>
          </a:p>
          <a:p>
            <a:pPr marL="0" lvl="0" indent="0" algn="l" rtl="0">
              <a:spcBef>
                <a:spcPts val="480"/>
              </a:spcBef>
              <a:spcAft>
                <a:spcPts val="0"/>
              </a:spcAft>
              <a:buClr>
                <a:srgbClr val="005AA3"/>
              </a:buClr>
              <a:buSzPts val="2400"/>
              <a:buFont typeface="Arial"/>
              <a:buNone/>
            </a:pPr>
            <a:endParaRPr/>
          </a:p>
          <a:p>
            <a:pPr marL="0" lvl="0" indent="0" algn="l" rtl="0">
              <a:spcBef>
                <a:spcPts val="480"/>
              </a:spcBef>
              <a:spcAft>
                <a:spcPts val="0"/>
              </a:spcAft>
              <a:buClr>
                <a:srgbClr val="005AA3"/>
              </a:buClr>
              <a:buSzPts val="2400"/>
              <a:buFont typeface="Arial"/>
              <a:buNone/>
            </a:pPr>
            <a:r>
              <a:rPr lang="en-US"/>
              <a:t>Questions?</a:t>
            </a:r>
            <a:endParaRPr/>
          </a:p>
        </p:txBody>
      </p:sp>
      <p:sp>
        <p:nvSpPr>
          <p:cNvPr id="507" name="Google Shape;507;p4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48</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49"/>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CM/ACM Training</a:t>
            </a:r>
            <a:endParaRPr/>
          </a:p>
        </p:txBody>
      </p:sp>
      <p:sp>
        <p:nvSpPr>
          <p:cNvPr id="513" name="Google Shape;513;p49"/>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5AA3"/>
              </a:buClr>
              <a:buSzPts val="2400"/>
              <a:buFont typeface="Arial"/>
              <a:buNone/>
            </a:pPr>
            <a:r>
              <a:rPr lang="en-US">
                <a:latin typeface="Helvetica Neue"/>
                <a:ea typeface="Helvetica Neue"/>
                <a:cs typeface="Helvetica Neue"/>
                <a:sym typeface="Helvetica Neue"/>
              </a:rPr>
              <a:t>Goals of Session 2 – Cubmasters – Your Role</a:t>
            </a:r>
            <a:endParaRPr/>
          </a:p>
          <a:p>
            <a:pPr marL="457200" lvl="1" indent="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Training – The requirements</a:t>
            </a:r>
            <a:endParaRPr/>
          </a:p>
          <a:p>
            <a:pPr marL="457200" lvl="1" indent="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The Basics – Your Responsibilities</a:t>
            </a:r>
            <a:endParaRPr/>
          </a:p>
          <a:p>
            <a:pPr marL="457200" lvl="1" indent="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Den/Pack Management</a:t>
            </a:r>
            <a:endParaRPr/>
          </a:p>
          <a:p>
            <a:pPr marL="457200" lvl="1" indent="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Fiscal Policies</a:t>
            </a:r>
            <a:endParaRPr/>
          </a:p>
          <a:p>
            <a:pPr marL="457200" lvl="1" indent="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Conducting a Cub Scout Pack Meeting</a:t>
            </a:r>
            <a:endParaRPr/>
          </a:p>
          <a:p>
            <a:pPr marL="457200" lvl="1" indent="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Denner and Den Chiefs</a:t>
            </a:r>
            <a:endParaRPr/>
          </a:p>
          <a:p>
            <a:pPr marL="457200" lvl="1" indent="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Resources</a:t>
            </a:r>
            <a:endParaRPr/>
          </a:p>
          <a:p>
            <a:pPr marL="457200" lvl="1" indent="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Conclusions</a:t>
            </a:r>
            <a:endParaRPr/>
          </a:p>
        </p:txBody>
      </p:sp>
      <p:sp>
        <p:nvSpPr>
          <p:cNvPr id="514" name="Google Shape;514;p4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49</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50"/>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457200" lvl="1" indent="0" algn="l" rtl="0">
              <a:spcBef>
                <a:spcPts val="0"/>
              </a:spcBef>
              <a:spcAft>
                <a:spcPts val="0"/>
              </a:spcAft>
              <a:buClr>
                <a:srgbClr val="CF0031"/>
              </a:buClr>
              <a:buSzPts val="3200"/>
              <a:buFont typeface="Arial"/>
              <a:buNone/>
            </a:pPr>
            <a:r>
              <a:rPr lang="en-US">
                <a:latin typeface="Helvetica Neue"/>
                <a:ea typeface="Helvetica Neue"/>
                <a:cs typeface="Helvetica Neue"/>
                <a:sym typeface="Helvetica Neue"/>
              </a:rPr>
              <a:t>Training – The requirements</a:t>
            </a:r>
            <a:endParaRPr/>
          </a:p>
        </p:txBody>
      </p:sp>
      <p:sp>
        <p:nvSpPr>
          <p:cNvPr id="523" name="Google Shape;523;p50"/>
          <p:cNvSpPr txBox="1">
            <a:spLocks noGrp="1"/>
          </p:cNvSpPr>
          <p:nvPr>
            <p:ph type="body" idx="1"/>
          </p:nvPr>
        </p:nvSpPr>
        <p:spPr>
          <a:xfrm>
            <a:off x="457200" y="1328738"/>
            <a:ext cx="5723681"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	To Be Trained</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Youth Protection – Renewed each year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Cub Scout Leader Training</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Cub Scout Leader Specific Training</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Hazardous Weather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BALOO - </a:t>
            </a:r>
            <a:r>
              <a:rPr lang="en-US"/>
              <a:t>Basic Adult Leader Outdoor Orientation</a:t>
            </a: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	Tools Available</a:t>
            </a:r>
            <a:endParaRPr/>
          </a:p>
          <a:p>
            <a:pPr marL="742950" lvl="1" indent="-285750" algn="l" rtl="0">
              <a:spcBef>
                <a:spcPts val="400"/>
              </a:spcBef>
              <a:spcAft>
                <a:spcPts val="0"/>
              </a:spcAft>
              <a:buClr>
                <a:srgbClr val="005AA3"/>
              </a:buClr>
              <a:buSzPts val="2000"/>
              <a:buChar char="–"/>
            </a:pPr>
            <a:r>
              <a:rPr lang="en-US" u="sng">
                <a:solidFill>
                  <a:schemeClr val="hlink"/>
                </a:solidFill>
                <a:latin typeface="Helvetica Neue"/>
                <a:ea typeface="Helvetica Neue"/>
                <a:cs typeface="Helvetica Neue"/>
                <a:sym typeface="Helvetica Neue"/>
                <a:hlinkClick r:id="rId3"/>
              </a:rPr>
              <a:t>www.scouting.org</a:t>
            </a:r>
            <a:r>
              <a:rPr lang="en-US">
                <a:latin typeface="Helvetica Neue"/>
                <a:ea typeface="Helvetica Neue"/>
                <a:cs typeface="Helvetica Neue"/>
                <a:sym typeface="Helvetica Neue"/>
              </a:rPr>
              <a:t> or </a:t>
            </a:r>
            <a:r>
              <a:rPr lang="en-US" u="sng">
                <a:solidFill>
                  <a:schemeClr val="hlink"/>
                </a:solidFill>
                <a:latin typeface="Helvetica Neue"/>
                <a:ea typeface="Helvetica Neue"/>
                <a:cs typeface="Helvetica Neue"/>
                <a:sym typeface="Helvetica Neue"/>
                <a:hlinkClick r:id="rId4"/>
              </a:rPr>
              <a:t>www.my.scouting.org</a:t>
            </a:r>
            <a:r>
              <a:rPr lang="en-US">
                <a:latin typeface="Helvetica Neue"/>
                <a:ea typeface="Helvetica Neue"/>
                <a:cs typeface="Helvetica Neue"/>
                <a:sym typeface="Helvetica Neue"/>
              </a:rPr>
              <a:t> </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Unit Commissioner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Round Table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Council – District Executive</a:t>
            </a:r>
            <a:endParaRPr/>
          </a:p>
        </p:txBody>
      </p:sp>
      <p:sp>
        <p:nvSpPr>
          <p:cNvPr id="524" name="Google Shape;524;p5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50</a:t>
            </a:fld>
            <a:endParaRPr sz="1000" b="1" i="0" u="none" strike="noStrike" cap="none">
              <a:solidFill>
                <a:srgbClr val="95B3D7"/>
              </a:solidFill>
              <a:latin typeface="Helvetica Neue"/>
              <a:ea typeface="Helvetica Neue"/>
              <a:cs typeface="Helvetica Neue"/>
              <a:sym typeface="Helvetica Neue"/>
            </a:endParaRPr>
          </a:p>
        </p:txBody>
      </p:sp>
      <p:pic>
        <p:nvPicPr>
          <p:cNvPr id="525" name="Google Shape;525;p50" descr="Youth Protection – Montana Council"/>
          <p:cNvPicPr preferRelativeResize="0"/>
          <p:nvPr/>
        </p:nvPicPr>
        <p:blipFill rotWithShape="1">
          <a:blip r:embed="rId5">
            <a:alphaModFix/>
          </a:blip>
          <a:srcRect/>
          <a:stretch/>
        </p:blipFill>
        <p:spPr>
          <a:xfrm>
            <a:off x="6829441" y="2224009"/>
            <a:ext cx="1293465" cy="1600823"/>
          </a:xfrm>
          <a:prstGeom prst="rect">
            <a:avLst/>
          </a:prstGeom>
          <a:noFill/>
          <a:ln>
            <a:noFill/>
          </a:ln>
        </p:spPr>
      </p:pic>
      <p:pic>
        <p:nvPicPr>
          <p:cNvPr id="526" name="Google Shape;526;p50" descr="Cub Scout Leader Book - BSA CAC Scout Shop"/>
          <p:cNvPicPr preferRelativeResize="0"/>
          <p:nvPr/>
        </p:nvPicPr>
        <p:blipFill rotWithShape="1">
          <a:blip r:embed="rId6">
            <a:alphaModFix/>
          </a:blip>
          <a:srcRect/>
          <a:stretch/>
        </p:blipFill>
        <p:spPr>
          <a:xfrm>
            <a:off x="6745900" y="3847187"/>
            <a:ext cx="1460551" cy="1897975"/>
          </a:xfrm>
          <a:prstGeom prst="rect">
            <a:avLst/>
          </a:prstGeom>
          <a:noFill/>
          <a:ln w="9525" cap="flat" cmpd="sng">
            <a:solidFill>
              <a:schemeClr val="dk1"/>
            </a:solidFill>
            <a:prstDash val="solid"/>
            <a:round/>
            <a:headEnd type="none" w="sm" len="sm"/>
            <a:tailEnd type="none" w="sm" len="sm"/>
          </a:ln>
        </p:spPr>
      </p:pic>
      <p:pic>
        <p:nvPicPr>
          <p:cNvPr id="527" name="Google Shape;527;p50" descr="Trained Leader Strip | Boy Scouts of America"/>
          <p:cNvPicPr preferRelativeResize="0"/>
          <p:nvPr/>
        </p:nvPicPr>
        <p:blipFill rotWithShape="1">
          <a:blip r:embed="rId7">
            <a:alphaModFix/>
          </a:blip>
          <a:srcRect/>
          <a:stretch/>
        </p:blipFill>
        <p:spPr>
          <a:xfrm>
            <a:off x="6207489" y="1255553"/>
            <a:ext cx="2537371" cy="97161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5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CM/ACM Training</a:t>
            </a:r>
            <a:endParaRPr/>
          </a:p>
        </p:txBody>
      </p:sp>
      <p:sp>
        <p:nvSpPr>
          <p:cNvPr id="533" name="Google Shape;533;p51"/>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742950" lvl="1" indent="-285750" algn="l" rtl="0">
              <a:spcBef>
                <a:spcPts val="0"/>
              </a:spcBef>
              <a:spcAft>
                <a:spcPts val="0"/>
              </a:spcAft>
              <a:buClr>
                <a:srgbClr val="005AA3"/>
              </a:buClr>
              <a:buSzPts val="2300"/>
              <a:buFont typeface="Arial"/>
              <a:buNone/>
            </a:pPr>
            <a:r>
              <a:rPr lang="en-US" sz="2300">
                <a:latin typeface="Helvetica Neue"/>
                <a:ea typeface="Helvetica Neue"/>
                <a:cs typeface="Helvetica Neue"/>
                <a:sym typeface="Helvetica Neue"/>
              </a:rPr>
              <a:t>- Work Directly with Den Leaders, Pack Trainer, Committee Chair and Committee members to ensure Dens are functioning well.</a:t>
            </a:r>
            <a:endParaRPr/>
          </a:p>
          <a:p>
            <a:pPr marL="742950" lvl="1" indent="-285750" algn="l" rtl="0">
              <a:spcBef>
                <a:spcPts val="460"/>
              </a:spcBef>
              <a:spcAft>
                <a:spcPts val="0"/>
              </a:spcAft>
              <a:buClr>
                <a:srgbClr val="005AA3"/>
              </a:buClr>
              <a:buSzPts val="2300"/>
              <a:buFont typeface="Arial"/>
              <a:buNone/>
            </a:pPr>
            <a:r>
              <a:rPr lang="en-US" sz="2300">
                <a:latin typeface="Helvetica Neue"/>
                <a:ea typeface="Helvetica Neue"/>
                <a:cs typeface="Helvetica Neue"/>
                <a:sym typeface="Helvetica Neue"/>
              </a:rPr>
              <a:t>- Ensure all direct contact Leaders have completed Youth Protection and Leader Specific Training.</a:t>
            </a:r>
            <a:endParaRPr/>
          </a:p>
          <a:p>
            <a:pPr marL="742950" lvl="1" indent="-285750" algn="l" rtl="0">
              <a:spcBef>
                <a:spcPts val="460"/>
              </a:spcBef>
              <a:spcAft>
                <a:spcPts val="0"/>
              </a:spcAft>
              <a:buClr>
                <a:srgbClr val="005AA3"/>
              </a:buClr>
              <a:buSzPts val="2300"/>
              <a:buFont typeface="Arial"/>
              <a:buNone/>
            </a:pPr>
            <a:r>
              <a:rPr lang="en-US" sz="2300">
                <a:latin typeface="Helvetica Neue"/>
                <a:ea typeface="Helvetica Neue"/>
                <a:cs typeface="Helvetica Neue"/>
                <a:sym typeface="Helvetica Neue"/>
              </a:rPr>
              <a:t>- Work as a team with Committee Chair, Den leaders, Pack Trainer to recruit, educate, guide, support, motivate and inspire the other adult leaders.	</a:t>
            </a:r>
            <a:endParaRPr/>
          </a:p>
          <a:p>
            <a:pPr marL="742950" lvl="1" indent="-285750" algn="l" rtl="0">
              <a:spcBef>
                <a:spcPts val="460"/>
              </a:spcBef>
              <a:spcAft>
                <a:spcPts val="0"/>
              </a:spcAft>
              <a:buClr>
                <a:srgbClr val="005AA3"/>
              </a:buClr>
              <a:buSzPts val="2300"/>
              <a:buFont typeface="Arial"/>
              <a:buNone/>
            </a:pPr>
            <a:r>
              <a:rPr lang="en-US" sz="2300">
                <a:latin typeface="Helvetica Neue"/>
                <a:ea typeface="Helvetica Neue"/>
                <a:cs typeface="Helvetica Neue"/>
                <a:sym typeface="Helvetica Neue"/>
              </a:rPr>
              <a:t>- With the help of other leaders, plan quality, year-round Pack and Den programs filled with fun and activities.</a:t>
            </a:r>
            <a:endParaRPr/>
          </a:p>
          <a:p>
            <a:pPr marL="742950" lvl="1" indent="-285750" algn="l" rtl="0">
              <a:spcBef>
                <a:spcPts val="460"/>
              </a:spcBef>
              <a:spcAft>
                <a:spcPts val="0"/>
              </a:spcAft>
              <a:buClr>
                <a:srgbClr val="005AA3"/>
              </a:buClr>
              <a:buSzPts val="2300"/>
              <a:buFont typeface="Arial"/>
              <a:buNone/>
            </a:pPr>
            <a:r>
              <a:rPr lang="en-US" sz="2300">
                <a:latin typeface="Helvetica Neue"/>
                <a:ea typeface="Helvetica Neue"/>
                <a:cs typeface="Helvetica Neue"/>
                <a:sym typeface="Helvetica Neue"/>
              </a:rPr>
              <a:t>- Lead the monthly Pack Meetings with the help of others, involving all dens in some way.</a:t>
            </a:r>
            <a:endParaRPr/>
          </a:p>
        </p:txBody>
      </p:sp>
      <p:sp>
        <p:nvSpPr>
          <p:cNvPr id="534" name="Google Shape;534;p5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51</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52"/>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The Basics – Your Responsibilities</a:t>
            </a:r>
            <a:endParaRPr/>
          </a:p>
        </p:txBody>
      </p:sp>
      <p:sp>
        <p:nvSpPr>
          <p:cNvPr id="543" name="Google Shape;543;p5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52</a:t>
            </a:fld>
            <a:endParaRPr sz="1000" b="1" i="0" u="none" strike="noStrike" cap="none">
              <a:solidFill>
                <a:srgbClr val="95B3D7"/>
              </a:solidFill>
              <a:latin typeface="Helvetica Neue"/>
              <a:ea typeface="Helvetica Neue"/>
              <a:cs typeface="Helvetica Neue"/>
              <a:sym typeface="Helvetica Neue"/>
            </a:endParaRPr>
          </a:p>
        </p:txBody>
      </p:sp>
      <p:pic>
        <p:nvPicPr>
          <p:cNvPr id="544" name="Google Shape;544;p52" descr="My 7 Favorite Cub Scout Crossover Ceremonies ~ Cub Scout Ideas"/>
          <p:cNvPicPr preferRelativeResize="0"/>
          <p:nvPr/>
        </p:nvPicPr>
        <p:blipFill rotWithShape="1">
          <a:blip r:embed="rId3">
            <a:alphaModFix/>
          </a:blip>
          <a:srcRect/>
          <a:stretch/>
        </p:blipFill>
        <p:spPr>
          <a:xfrm>
            <a:off x="250825" y="1696856"/>
            <a:ext cx="1743075" cy="2619375"/>
          </a:xfrm>
          <a:prstGeom prst="rect">
            <a:avLst/>
          </a:prstGeom>
          <a:noFill/>
          <a:ln>
            <a:noFill/>
          </a:ln>
        </p:spPr>
      </p:pic>
      <p:pic>
        <p:nvPicPr>
          <p:cNvPr id="545" name="Google Shape;545;p52" descr="Pack Recruitment Resources — Sam Houston Area Council"/>
          <p:cNvPicPr preferRelativeResize="0"/>
          <p:nvPr/>
        </p:nvPicPr>
        <p:blipFill rotWithShape="1">
          <a:blip r:embed="rId4">
            <a:alphaModFix/>
          </a:blip>
          <a:srcRect/>
          <a:stretch/>
        </p:blipFill>
        <p:spPr>
          <a:xfrm>
            <a:off x="2151926" y="3809418"/>
            <a:ext cx="2085975" cy="2190750"/>
          </a:xfrm>
          <a:prstGeom prst="rect">
            <a:avLst/>
          </a:prstGeom>
          <a:noFill/>
          <a:ln>
            <a:noFill/>
          </a:ln>
        </p:spPr>
      </p:pic>
      <p:pic>
        <p:nvPicPr>
          <p:cNvPr id="546" name="Google Shape;546;p52" descr="Objectives To learn the fundamentals of Cub Scouting - ppt download"/>
          <p:cNvPicPr preferRelativeResize="0"/>
          <p:nvPr/>
        </p:nvPicPr>
        <p:blipFill rotWithShape="1">
          <a:blip r:embed="rId5">
            <a:alphaModFix/>
          </a:blip>
          <a:srcRect/>
          <a:stretch/>
        </p:blipFill>
        <p:spPr>
          <a:xfrm>
            <a:off x="4342584" y="1417638"/>
            <a:ext cx="3354759" cy="2512831"/>
          </a:xfrm>
          <a:prstGeom prst="rect">
            <a:avLst/>
          </a:prstGeom>
          <a:noFill/>
          <a:ln>
            <a:noFill/>
          </a:ln>
        </p:spPr>
      </p:pic>
      <p:pic>
        <p:nvPicPr>
          <p:cNvPr id="547" name="Google Shape;547;p52" descr="Den Chief | Boy Scouts of America"/>
          <p:cNvPicPr preferRelativeResize="0"/>
          <p:nvPr/>
        </p:nvPicPr>
        <p:blipFill rotWithShape="1">
          <a:blip r:embed="rId6">
            <a:alphaModFix/>
          </a:blip>
          <a:srcRect/>
          <a:stretch/>
        </p:blipFill>
        <p:spPr>
          <a:xfrm>
            <a:off x="6285013" y="3989690"/>
            <a:ext cx="2133600" cy="21431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53"/>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The Basics – Your Responsibilities</a:t>
            </a:r>
            <a:endParaRPr/>
          </a:p>
        </p:txBody>
      </p:sp>
      <p:sp>
        <p:nvSpPr>
          <p:cNvPr id="556" name="Google Shape;556;p5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53</a:t>
            </a:fld>
            <a:endParaRPr sz="1000" b="1" i="0" u="none" strike="noStrike" cap="none">
              <a:solidFill>
                <a:srgbClr val="95B3D7"/>
              </a:solidFill>
              <a:latin typeface="Helvetica Neue"/>
              <a:ea typeface="Helvetica Neue"/>
              <a:cs typeface="Helvetica Neue"/>
              <a:sym typeface="Helvetica Neue"/>
            </a:endParaRPr>
          </a:p>
        </p:txBody>
      </p:sp>
      <p:pic>
        <p:nvPicPr>
          <p:cNvPr id="557" name="Google Shape;557;p53" descr="Webelos to Scout Transition - Northern Lights Council | Boy Scouts of  America"/>
          <p:cNvPicPr preferRelativeResize="0"/>
          <p:nvPr/>
        </p:nvPicPr>
        <p:blipFill rotWithShape="1">
          <a:blip r:embed="rId3">
            <a:alphaModFix/>
          </a:blip>
          <a:srcRect/>
          <a:stretch/>
        </p:blipFill>
        <p:spPr>
          <a:xfrm>
            <a:off x="2152952" y="1662413"/>
            <a:ext cx="3533775" cy="1295400"/>
          </a:xfrm>
          <a:prstGeom prst="rect">
            <a:avLst/>
          </a:prstGeom>
          <a:noFill/>
          <a:ln w="9525" cap="flat" cmpd="sng">
            <a:solidFill>
              <a:schemeClr val="dk1"/>
            </a:solidFill>
            <a:prstDash val="solid"/>
            <a:round/>
            <a:headEnd type="none" w="sm" len="sm"/>
            <a:tailEnd type="none" w="sm" len="sm"/>
          </a:ln>
        </p:spPr>
      </p:pic>
      <p:pic>
        <p:nvPicPr>
          <p:cNvPr id="558" name="Google Shape;558;p53" descr="Cub Scout Roundtable"/>
          <p:cNvPicPr preferRelativeResize="0"/>
          <p:nvPr/>
        </p:nvPicPr>
        <p:blipFill rotWithShape="1">
          <a:blip r:embed="rId4">
            <a:alphaModFix/>
          </a:blip>
          <a:srcRect/>
          <a:stretch/>
        </p:blipFill>
        <p:spPr>
          <a:xfrm>
            <a:off x="6624116" y="3000736"/>
            <a:ext cx="2257486" cy="2257486"/>
          </a:xfrm>
          <a:prstGeom prst="rect">
            <a:avLst/>
          </a:prstGeom>
          <a:noFill/>
          <a:ln>
            <a:noFill/>
          </a:ln>
        </p:spPr>
      </p:pic>
      <p:pic>
        <p:nvPicPr>
          <p:cNvPr id="559" name="Google Shape;559;p53" descr="Cub Scouts Ceremonies for Den &amp; Packs | Boy Scouts of America"/>
          <p:cNvPicPr preferRelativeResize="0"/>
          <p:nvPr/>
        </p:nvPicPr>
        <p:blipFill rotWithShape="1">
          <a:blip r:embed="rId5">
            <a:alphaModFix/>
          </a:blip>
          <a:srcRect/>
          <a:stretch/>
        </p:blipFill>
        <p:spPr>
          <a:xfrm>
            <a:off x="169069" y="3061024"/>
            <a:ext cx="1876425" cy="2438400"/>
          </a:xfrm>
          <a:prstGeom prst="rect">
            <a:avLst/>
          </a:prstGeom>
          <a:noFill/>
          <a:ln w="9525" cap="flat" cmpd="sng">
            <a:solidFill>
              <a:schemeClr val="dk1"/>
            </a:solidFill>
            <a:prstDash val="solid"/>
            <a:round/>
            <a:headEnd type="none" w="sm" len="sm"/>
            <a:tailEnd type="none" w="sm" len="sm"/>
          </a:ln>
        </p:spPr>
      </p:pic>
      <p:pic>
        <p:nvPicPr>
          <p:cNvPr id="560" name="Google Shape;560;p53" descr="Cub Scout Leader Book - BSA CAC Scout Shop"/>
          <p:cNvPicPr preferRelativeResize="0"/>
          <p:nvPr/>
        </p:nvPicPr>
        <p:blipFill rotWithShape="1">
          <a:blip r:embed="rId6">
            <a:alphaModFix/>
          </a:blip>
          <a:srcRect/>
          <a:stretch/>
        </p:blipFill>
        <p:spPr>
          <a:xfrm>
            <a:off x="2395467" y="3049390"/>
            <a:ext cx="1876425" cy="2438400"/>
          </a:xfrm>
          <a:prstGeom prst="rect">
            <a:avLst/>
          </a:prstGeom>
          <a:noFill/>
          <a:ln w="9525" cap="flat" cmpd="sng">
            <a:solidFill>
              <a:schemeClr val="dk1"/>
            </a:solidFill>
            <a:prstDash val="solid"/>
            <a:round/>
            <a:headEnd type="none" w="sm" len="sm"/>
            <a:tailEnd type="none" w="sm" len="sm"/>
          </a:ln>
        </p:spPr>
      </p:pic>
      <p:pic>
        <p:nvPicPr>
          <p:cNvPr id="561" name="Google Shape;561;p53" descr="Cub Scouts® Leader How-To Handbook | Boy Scouts Of America"/>
          <p:cNvPicPr preferRelativeResize="0"/>
          <p:nvPr/>
        </p:nvPicPr>
        <p:blipFill rotWithShape="1">
          <a:blip r:embed="rId7">
            <a:alphaModFix/>
          </a:blip>
          <a:srcRect/>
          <a:stretch/>
        </p:blipFill>
        <p:spPr>
          <a:xfrm>
            <a:off x="4557859" y="3073137"/>
            <a:ext cx="1876425" cy="243840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5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Den and Pack Management</a:t>
            </a:r>
            <a:endParaRPr/>
          </a:p>
        </p:txBody>
      </p:sp>
      <p:sp>
        <p:nvSpPr>
          <p:cNvPr id="570" name="Google Shape;570;p54"/>
          <p:cNvSpPr txBox="1">
            <a:spLocks noGrp="1"/>
          </p:cNvSpPr>
          <p:nvPr>
            <p:ph type="body" idx="1"/>
          </p:nvPr>
        </p:nvSpPr>
        <p:spPr>
          <a:xfrm>
            <a:off x="457200" y="1317625"/>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Scout/Youth Behavior </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Child Development</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Stages and Behaviors</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Methods of Control of Behavior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Scout Sign</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Set expectations when sign is up</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Do your Best</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Be Prepared</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Code of Conduct</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Agreed upon by Scouts, Leaders, Families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Use method of positive reinforcement for behavior you want to encourage</a:t>
            </a:r>
            <a:endParaRPr/>
          </a:p>
        </p:txBody>
      </p:sp>
      <p:sp>
        <p:nvSpPr>
          <p:cNvPr id="571" name="Google Shape;571;p5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54</a:t>
            </a:fld>
            <a:endParaRPr sz="1000" b="1" i="0" u="none" strike="noStrike" cap="none">
              <a:solidFill>
                <a:srgbClr val="95B3D7"/>
              </a:solidFill>
              <a:latin typeface="Helvetica Neue"/>
              <a:ea typeface="Helvetica Neue"/>
              <a:cs typeface="Helvetica Neue"/>
              <a:sym typeface="Helvetica Neue"/>
            </a:endParaRPr>
          </a:p>
        </p:txBody>
      </p:sp>
      <p:pic>
        <p:nvPicPr>
          <p:cNvPr id="572" name="Google Shape;572;p54"/>
          <p:cNvPicPr preferRelativeResize="0"/>
          <p:nvPr/>
        </p:nvPicPr>
        <p:blipFill rotWithShape="1">
          <a:blip r:embed="rId3">
            <a:alphaModFix/>
          </a:blip>
          <a:srcRect/>
          <a:stretch/>
        </p:blipFill>
        <p:spPr>
          <a:xfrm>
            <a:off x="6504973" y="1258064"/>
            <a:ext cx="1354238" cy="2555166"/>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55"/>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Den and Pack Management</a:t>
            </a:r>
            <a:endParaRPr/>
          </a:p>
        </p:txBody>
      </p:sp>
      <p:sp>
        <p:nvSpPr>
          <p:cNvPr id="581" name="Google Shape;581;p55"/>
          <p:cNvSpPr txBox="1">
            <a:spLocks noGrp="1"/>
          </p:cNvSpPr>
          <p:nvPr>
            <p:ph type="body" idx="1"/>
          </p:nvPr>
        </p:nvSpPr>
        <p:spPr>
          <a:xfrm>
            <a:off x="457200" y="1317625"/>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Cub Scouting is fun, but sometimes the fun can get interrupted by behavioral problems in the den. </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The first method, the Cub Scout sign, you have already learned is used as a way to get everyone’s attention without yelling or raising your voice or even using any words. </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Preventing behavioral problems is the first step but being prepared with a plan of action when behavioral problems arise will keep situations from escalating and disrupting the flow of the meeting. </a:t>
            </a:r>
            <a:endParaRPr/>
          </a:p>
          <a:p>
            <a:pPr marL="342900" lvl="0" indent="-190500" algn="l" rtl="0">
              <a:spcBef>
                <a:spcPts val="480"/>
              </a:spcBef>
              <a:spcAft>
                <a:spcPts val="0"/>
              </a:spcAft>
              <a:buClr>
                <a:srgbClr val="005AA3"/>
              </a:buClr>
              <a:buSzPts val="2400"/>
              <a:buNone/>
            </a:pPr>
            <a:endParaRPr>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a:latin typeface="Helvetica Neue"/>
              <a:ea typeface="Helvetica Neue"/>
              <a:cs typeface="Helvetica Neue"/>
              <a:sym typeface="Helvetica Neue"/>
            </a:endParaRPr>
          </a:p>
        </p:txBody>
      </p:sp>
      <p:sp>
        <p:nvSpPr>
          <p:cNvPr id="582" name="Google Shape;582;p5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55</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56"/>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Den and Pack Management</a:t>
            </a:r>
            <a:endParaRPr/>
          </a:p>
        </p:txBody>
      </p:sp>
      <p:sp>
        <p:nvSpPr>
          <p:cNvPr id="591" name="Google Shape;591;p56"/>
          <p:cNvSpPr txBox="1">
            <a:spLocks noGrp="1"/>
          </p:cNvSpPr>
          <p:nvPr>
            <p:ph type="body" idx="1"/>
          </p:nvPr>
        </p:nvSpPr>
        <p:spPr>
          <a:xfrm>
            <a:off x="457200" y="1317625"/>
            <a:ext cx="8409008"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Reinforcement Methods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Talking Stick</a:t>
            </a:r>
            <a:endParaRPr/>
          </a:p>
          <a:p>
            <a:pPr marL="1600200" lvl="3" indent="-139700" algn="l" rtl="0">
              <a:spcBef>
                <a:spcPts val="280"/>
              </a:spcBef>
              <a:spcAft>
                <a:spcPts val="0"/>
              </a:spcAft>
              <a:buClr>
                <a:srgbClr val="CF0031"/>
              </a:buClr>
              <a:buSzPts val="1400"/>
              <a:buNone/>
            </a:pPr>
            <a:endParaRPr>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a:latin typeface="Helvetica Neue"/>
              <a:ea typeface="Helvetica Neue"/>
              <a:cs typeface="Helvetica Neue"/>
              <a:sym typeface="Helvetica Neue"/>
            </a:endParaRPr>
          </a:p>
        </p:txBody>
      </p:sp>
      <p:sp>
        <p:nvSpPr>
          <p:cNvPr id="592" name="Google Shape;592;p5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56</a:t>
            </a:fld>
            <a:endParaRPr sz="1000" b="1" i="0" u="none" strike="noStrike" cap="none">
              <a:solidFill>
                <a:srgbClr val="95B3D7"/>
              </a:solidFill>
              <a:latin typeface="Helvetica Neue"/>
              <a:ea typeface="Helvetica Neue"/>
              <a:cs typeface="Helvetica Neue"/>
              <a:sym typeface="Helvetica Neue"/>
            </a:endParaRPr>
          </a:p>
        </p:txBody>
      </p:sp>
      <p:pic>
        <p:nvPicPr>
          <p:cNvPr id="593" name="Google Shape;593;p56" descr="Mystical Talking Stick for Cub Scouts - by Tom O'Brien @ LumberJocks.com ~  woodworking community"/>
          <p:cNvPicPr preferRelativeResize="0"/>
          <p:nvPr/>
        </p:nvPicPr>
        <p:blipFill rotWithShape="1">
          <a:blip r:embed="rId3">
            <a:alphaModFix/>
          </a:blip>
          <a:srcRect/>
          <a:stretch/>
        </p:blipFill>
        <p:spPr>
          <a:xfrm>
            <a:off x="467178" y="2665071"/>
            <a:ext cx="2500312" cy="3333749"/>
          </a:xfrm>
          <a:prstGeom prst="rect">
            <a:avLst/>
          </a:prstGeom>
          <a:noFill/>
          <a:ln>
            <a:noFill/>
          </a:ln>
        </p:spPr>
      </p:pic>
      <p:pic>
        <p:nvPicPr>
          <p:cNvPr id="594" name="Google Shape;594;p56" descr="Make a Native American Talking Stick | Teaching native american history,  Native american history activities, Native american projects"/>
          <p:cNvPicPr preferRelativeResize="0"/>
          <p:nvPr/>
        </p:nvPicPr>
        <p:blipFill rotWithShape="1">
          <a:blip r:embed="rId4">
            <a:alphaModFix/>
          </a:blip>
          <a:srcRect/>
          <a:stretch/>
        </p:blipFill>
        <p:spPr>
          <a:xfrm>
            <a:off x="3162844" y="2665071"/>
            <a:ext cx="2651846" cy="3333749"/>
          </a:xfrm>
          <a:prstGeom prst="rect">
            <a:avLst/>
          </a:prstGeom>
          <a:noFill/>
          <a:ln>
            <a:noFill/>
          </a:ln>
        </p:spPr>
      </p:pic>
      <p:pic>
        <p:nvPicPr>
          <p:cNvPr id="595" name="Google Shape;595;p56" descr="Talking stick | 80+ ideas | talking sticks, stick, painted sticks"/>
          <p:cNvPicPr preferRelativeResize="0"/>
          <p:nvPr/>
        </p:nvPicPr>
        <p:blipFill rotWithShape="1">
          <a:blip r:embed="rId5">
            <a:alphaModFix/>
          </a:blip>
          <a:srcRect/>
          <a:stretch/>
        </p:blipFill>
        <p:spPr>
          <a:xfrm>
            <a:off x="6017630" y="2665070"/>
            <a:ext cx="2581560" cy="3434787"/>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57"/>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Den and Pack Management</a:t>
            </a:r>
            <a:endParaRPr/>
          </a:p>
        </p:txBody>
      </p:sp>
      <p:sp>
        <p:nvSpPr>
          <p:cNvPr id="604" name="Google Shape;604;p57"/>
          <p:cNvSpPr txBox="1">
            <a:spLocks noGrp="1"/>
          </p:cNvSpPr>
          <p:nvPr>
            <p:ph type="body" idx="1"/>
          </p:nvPr>
        </p:nvSpPr>
        <p:spPr>
          <a:xfrm>
            <a:off x="457200" y="1317625"/>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Reinforcement Methods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Talking Stick</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Conduct Candle</a:t>
            </a:r>
            <a:endParaRPr/>
          </a:p>
          <a:p>
            <a:pPr marL="1600200" lvl="3" indent="-139700" algn="l" rtl="0">
              <a:spcBef>
                <a:spcPts val="280"/>
              </a:spcBef>
              <a:spcAft>
                <a:spcPts val="0"/>
              </a:spcAft>
              <a:buClr>
                <a:srgbClr val="CF0031"/>
              </a:buClr>
              <a:buSzPts val="1400"/>
              <a:buNone/>
            </a:pPr>
            <a:endParaRPr>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a:latin typeface="Helvetica Neue"/>
              <a:ea typeface="Helvetica Neue"/>
              <a:cs typeface="Helvetica Neue"/>
              <a:sym typeface="Helvetica Neue"/>
            </a:endParaRPr>
          </a:p>
        </p:txBody>
      </p:sp>
      <p:sp>
        <p:nvSpPr>
          <p:cNvPr id="605" name="Google Shape;605;p5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57</a:t>
            </a:fld>
            <a:endParaRPr sz="1000" b="1" i="0" u="none" strike="noStrike" cap="none">
              <a:solidFill>
                <a:srgbClr val="95B3D7"/>
              </a:solidFill>
              <a:latin typeface="Helvetica Neue"/>
              <a:ea typeface="Helvetica Neue"/>
              <a:cs typeface="Helvetica Neue"/>
              <a:sym typeface="Helvetica Neue"/>
            </a:endParaRPr>
          </a:p>
        </p:txBody>
      </p:sp>
      <p:pic>
        <p:nvPicPr>
          <p:cNvPr id="606" name="Google Shape;606;p57" descr="Taper Candles 6 Inch – Skye Gardens"/>
          <p:cNvPicPr preferRelativeResize="0"/>
          <p:nvPr/>
        </p:nvPicPr>
        <p:blipFill rotWithShape="1">
          <a:blip r:embed="rId3">
            <a:alphaModFix/>
          </a:blip>
          <a:srcRect/>
          <a:stretch/>
        </p:blipFill>
        <p:spPr>
          <a:xfrm>
            <a:off x="5425632" y="2005550"/>
            <a:ext cx="3554875" cy="3554875"/>
          </a:xfrm>
          <a:prstGeom prst="rect">
            <a:avLst/>
          </a:prstGeom>
          <a:noFill/>
          <a:ln>
            <a:noFill/>
          </a:ln>
        </p:spPr>
      </p:pic>
      <p:pic>
        <p:nvPicPr>
          <p:cNvPr id="607" name="Google Shape;607;p57" descr="How a 'good conduct candle' can improve den meeting behavior"/>
          <p:cNvPicPr preferRelativeResize="0"/>
          <p:nvPr/>
        </p:nvPicPr>
        <p:blipFill rotWithShape="1">
          <a:blip r:embed="rId4">
            <a:alphaModFix/>
          </a:blip>
          <a:srcRect/>
          <a:stretch/>
        </p:blipFill>
        <p:spPr>
          <a:xfrm>
            <a:off x="457200" y="2833140"/>
            <a:ext cx="5194829" cy="272728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58"/>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Den and Pack Management</a:t>
            </a:r>
            <a:endParaRPr/>
          </a:p>
        </p:txBody>
      </p:sp>
      <p:sp>
        <p:nvSpPr>
          <p:cNvPr id="616" name="Google Shape;616;p58"/>
          <p:cNvSpPr txBox="1">
            <a:spLocks noGrp="1"/>
          </p:cNvSpPr>
          <p:nvPr>
            <p:ph type="body" idx="1"/>
          </p:nvPr>
        </p:nvSpPr>
        <p:spPr>
          <a:xfrm>
            <a:off x="457200" y="1317625"/>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Reinforcement Methods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Talking Stick</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Conduct Candle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Mason Jar and Marbles</a:t>
            </a:r>
            <a:endParaRPr/>
          </a:p>
          <a:p>
            <a:pPr marL="1600200" lvl="3" indent="-139700" algn="l" rtl="0">
              <a:spcBef>
                <a:spcPts val="280"/>
              </a:spcBef>
              <a:spcAft>
                <a:spcPts val="0"/>
              </a:spcAft>
              <a:buClr>
                <a:srgbClr val="CF0031"/>
              </a:buClr>
              <a:buSzPts val="1400"/>
              <a:buNone/>
            </a:pPr>
            <a:endParaRPr>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a:latin typeface="Helvetica Neue"/>
              <a:ea typeface="Helvetica Neue"/>
              <a:cs typeface="Helvetica Neue"/>
              <a:sym typeface="Helvetica Neue"/>
            </a:endParaRPr>
          </a:p>
        </p:txBody>
      </p:sp>
      <p:sp>
        <p:nvSpPr>
          <p:cNvPr id="617" name="Google Shape;617;p5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58</a:t>
            </a:fld>
            <a:endParaRPr sz="1000" b="1" i="0" u="none" strike="noStrike" cap="none">
              <a:solidFill>
                <a:srgbClr val="95B3D7"/>
              </a:solidFill>
              <a:latin typeface="Helvetica Neue"/>
              <a:ea typeface="Helvetica Neue"/>
              <a:cs typeface="Helvetica Neue"/>
              <a:sym typeface="Helvetica Neue"/>
            </a:endParaRPr>
          </a:p>
        </p:txBody>
      </p:sp>
      <p:pic>
        <p:nvPicPr>
          <p:cNvPr id="618" name="Google Shape;618;p58"/>
          <p:cNvPicPr preferRelativeResize="0"/>
          <p:nvPr/>
        </p:nvPicPr>
        <p:blipFill rotWithShape="1">
          <a:blip r:embed="rId3">
            <a:alphaModFix/>
          </a:blip>
          <a:srcRect/>
          <a:stretch/>
        </p:blipFill>
        <p:spPr>
          <a:xfrm>
            <a:off x="5036373" y="2646040"/>
            <a:ext cx="2581275" cy="3333750"/>
          </a:xfrm>
          <a:prstGeom prst="rect">
            <a:avLst/>
          </a:prstGeom>
          <a:noFill/>
          <a:ln>
            <a:noFill/>
          </a:ln>
        </p:spPr>
      </p:pic>
      <p:pic>
        <p:nvPicPr>
          <p:cNvPr id="619" name="Google Shape;619;p58"/>
          <p:cNvPicPr preferRelativeResize="0"/>
          <p:nvPr/>
        </p:nvPicPr>
        <p:blipFill rotWithShape="1">
          <a:blip r:embed="rId4">
            <a:alphaModFix/>
          </a:blip>
          <a:srcRect/>
          <a:stretch/>
        </p:blipFill>
        <p:spPr>
          <a:xfrm>
            <a:off x="1388841" y="3155669"/>
            <a:ext cx="2578381" cy="257838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59"/>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Den and Pack Management</a:t>
            </a:r>
            <a:endParaRPr/>
          </a:p>
        </p:txBody>
      </p:sp>
      <p:sp>
        <p:nvSpPr>
          <p:cNvPr id="625" name="Google Shape;625;p59"/>
          <p:cNvSpPr txBox="1">
            <a:spLocks noGrp="1"/>
          </p:cNvSpPr>
          <p:nvPr>
            <p:ph type="body" idx="1"/>
          </p:nvPr>
        </p:nvSpPr>
        <p:spPr>
          <a:xfrm>
            <a:off x="457200" y="1317625"/>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Reinforcement Methods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Talking Stick</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Conduct Candle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Mason Jar and Marbles</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Consequences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Refer to Code of Conduct</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Warnings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Time Outs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Parent Take away</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Extreme Conduct</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Pack Dismissal</a:t>
            </a:r>
            <a:endParaRPr/>
          </a:p>
          <a:p>
            <a:pPr marL="1600200" lvl="3" indent="-139700" algn="l" rtl="0">
              <a:spcBef>
                <a:spcPts val="280"/>
              </a:spcBef>
              <a:spcAft>
                <a:spcPts val="0"/>
              </a:spcAft>
              <a:buClr>
                <a:srgbClr val="CF0031"/>
              </a:buClr>
              <a:buSzPts val="1400"/>
              <a:buNone/>
            </a:pPr>
            <a:endParaRPr>
              <a:latin typeface="Helvetica Neue"/>
              <a:ea typeface="Helvetica Neue"/>
              <a:cs typeface="Helvetica Neue"/>
              <a:sym typeface="Helvetica Neue"/>
            </a:endParaRPr>
          </a:p>
          <a:p>
            <a:pPr marL="1143000" lvl="2" indent="-114300" algn="l" rtl="0">
              <a:spcBef>
                <a:spcPts val="360"/>
              </a:spcBef>
              <a:spcAft>
                <a:spcPts val="0"/>
              </a:spcAft>
              <a:buClr>
                <a:srgbClr val="005AA3"/>
              </a:buClr>
              <a:buSzPts val="1800"/>
              <a:buNone/>
            </a:pPr>
            <a:endParaRPr>
              <a:latin typeface="Helvetica Neue"/>
              <a:ea typeface="Helvetica Neue"/>
              <a:cs typeface="Helvetica Neue"/>
              <a:sym typeface="Helvetica Neue"/>
            </a:endParaRPr>
          </a:p>
        </p:txBody>
      </p:sp>
      <p:sp>
        <p:nvSpPr>
          <p:cNvPr id="626" name="Google Shape;626;p5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59</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60"/>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Fiscal Policies</a:t>
            </a:r>
            <a:endParaRPr/>
          </a:p>
        </p:txBody>
      </p:sp>
      <p:sp>
        <p:nvSpPr>
          <p:cNvPr id="632" name="Google Shape;632;p60"/>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000"/>
              <a:buNone/>
            </a:pPr>
            <a:r>
              <a:rPr lang="en-US" sz="2000">
                <a:latin typeface="Helvetica Neue"/>
                <a:ea typeface="Helvetica Neue"/>
                <a:cs typeface="Helvetica Neue"/>
                <a:sym typeface="Helvetica Neue"/>
              </a:rPr>
              <a:t>- All units need a Checking and Savings account to deposit yearly dues, registration fees and fundraising monies.  All purchases, reimbursements and payments to be run through these accounts.</a:t>
            </a:r>
            <a:endParaRPr/>
          </a:p>
          <a:p>
            <a:pPr marL="342900" lvl="0" indent="-342900" algn="l" rtl="0">
              <a:spcBef>
                <a:spcPts val="400"/>
              </a:spcBef>
              <a:spcAft>
                <a:spcPts val="0"/>
              </a:spcAft>
              <a:buClr>
                <a:srgbClr val="005AA3"/>
              </a:buClr>
              <a:buSzPts val="2000"/>
              <a:buNone/>
            </a:pPr>
            <a:r>
              <a:rPr lang="en-US" sz="2000">
                <a:latin typeface="Helvetica Neue"/>
                <a:ea typeface="Helvetica Neue"/>
                <a:cs typeface="Helvetica Neue"/>
                <a:sym typeface="Helvetica Neue"/>
              </a:rPr>
              <a:t>- Units could have a Tax ID number by completing IRS Form SS-4. See </a:t>
            </a:r>
            <a:r>
              <a:rPr lang="en-US" sz="2000" u="sng">
                <a:solidFill>
                  <a:schemeClr val="hlink"/>
                </a:solidFill>
                <a:latin typeface="Helvetica Neue"/>
                <a:ea typeface="Helvetica Neue"/>
                <a:cs typeface="Helvetica Neue"/>
                <a:sym typeface="Helvetica Neue"/>
                <a:hlinkClick r:id="rId3"/>
              </a:rPr>
              <a:t>www.irs.gov</a:t>
            </a:r>
            <a:r>
              <a:rPr lang="en-US" sz="2000">
                <a:latin typeface="Helvetica Neue"/>
                <a:ea typeface="Helvetica Neue"/>
                <a:cs typeface="Helvetica Neue"/>
                <a:sym typeface="Helvetica Neue"/>
              </a:rPr>
              <a:t> or call 800-829-4933.</a:t>
            </a:r>
            <a:endParaRPr/>
          </a:p>
          <a:p>
            <a:pPr marL="342900" lvl="0" indent="-342900" algn="l" rtl="0">
              <a:spcBef>
                <a:spcPts val="400"/>
              </a:spcBef>
              <a:spcAft>
                <a:spcPts val="0"/>
              </a:spcAft>
              <a:buClr>
                <a:srgbClr val="005AA3"/>
              </a:buClr>
              <a:buSzPts val="2000"/>
              <a:buNone/>
            </a:pPr>
            <a:r>
              <a:rPr lang="en-US" sz="2000">
                <a:latin typeface="Helvetica Neue"/>
                <a:ea typeface="Helvetica Neue"/>
                <a:cs typeface="Helvetica Neue"/>
                <a:sym typeface="Helvetica Neue"/>
              </a:rPr>
              <a:t>- Committee Chair is in charge of all accounts. Best practice would be to recruit and assign a Treasurer to handle all accounts. It is recommended that you have two signatories on the accounts.</a:t>
            </a:r>
            <a:endParaRPr/>
          </a:p>
          <a:p>
            <a:pPr marL="342900" lvl="0" indent="-342900" algn="l" rtl="0">
              <a:spcBef>
                <a:spcPts val="400"/>
              </a:spcBef>
              <a:spcAft>
                <a:spcPts val="0"/>
              </a:spcAft>
              <a:buClr>
                <a:srgbClr val="005AA3"/>
              </a:buClr>
              <a:buSzPts val="2000"/>
              <a:buNone/>
            </a:pPr>
            <a:r>
              <a:rPr lang="en-US" sz="2000">
                <a:latin typeface="Helvetica Neue"/>
                <a:ea typeface="Helvetica Neue"/>
                <a:cs typeface="Helvetica Neue"/>
                <a:sym typeface="Helvetica Neue"/>
              </a:rPr>
              <a:t>- All unit fundraising requires approval of Scouts BSA’s Money Earning Application by Council and Chartered Organization.</a:t>
            </a:r>
            <a:endParaRPr/>
          </a:p>
        </p:txBody>
      </p:sp>
      <p:sp>
        <p:nvSpPr>
          <p:cNvPr id="633" name="Google Shape;633;p6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60</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6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61</a:t>
            </a:fld>
            <a:endParaRPr sz="1000" b="1" i="0" u="none" strike="noStrike" cap="none">
              <a:solidFill>
                <a:srgbClr val="95B3D7"/>
              </a:solidFill>
              <a:latin typeface="Helvetica Neue"/>
              <a:ea typeface="Helvetica Neue"/>
              <a:cs typeface="Helvetica Neue"/>
              <a:sym typeface="Helvetica Neue"/>
            </a:endParaRPr>
          </a:p>
        </p:txBody>
      </p:sp>
      <p:pic>
        <p:nvPicPr>
          <p:cNvPr id="642" name="Google Shape;642;p61" descr="Free Cub Scout Pack Meeting Planner ~ Cub Scout Ideas"/>
          <p:cNvPicPr preferRelativeResize="0"/>
          <p:nvPr/>
        </p:nvPicPr>
        <p:blipFill rotWithShape="1">
          <a:blip r:embed="rId3">
            <a:alphaModFix/>
          </a:blip>
          <a:srcRect/>
          <a:stretch/>
        </p:blipFill>
        <p:spPr>
          <a:xfrm>
            <a:off x="3855435" y="0"/>
            <a:ext cx="5299075" cy="6858000"/>
          </a:xfrm>
          <a:prstGeom prst="rect">
            <a:avLst/>
          </a:prstGeom>
          <a:noFill/>
          <a:ln>
            <a:noFill/>
          </a:ln>
        </p:spPr>
      </p:pic>
      <p:sp>
        <p:nvSpPr>
          <p:cNvPr id="643" name="Google Shape;643;p61"/>
          <p:cNvSpPr txBox="1">
            <a:spLocks noGrp="1"/>
          </p:cNvSpPr>
          <p:nvPr>
            <p:ph type="body" idx="1"/>
          </p:nvPr>
        </p:nvSpPr>
        <p:spPr>
          <a:xfrm>
            <a:off x="457200" y="1264525"/>
            <a:ext cx="3686537"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Monthly Meeting Plan</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Before Meeting Starts</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Gathering Time Activities</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Opening</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Program</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Recognition</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	Boys/Girls</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	Adults</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Closing</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After The Meeting</a:t>
            </a:r>
            <a:endParaRPr/>
          </a:p>
          <a:p>
            <a:pPr marL="742950" lvl="1" indent="-285750" algn="l" rtl="0">
              <a:spcBef>
                <a:spcPts val="400"/>
              </a:spcBef>
              <a:spcAft>
                <a:spcPts val="0"/>
              </a:spcAft>
              <a:buClr>
                <a:srgbClr val="005AA3"/>
              </a:buClr>
              <a:buSzPts val="2000"/>
              <a:buNone/>
            </a:pPr>
            <a:r>
              <a:rPr lang="en-US">
                <a:latin typeface="Helvetica Neue"/>
                <a:ea typeface="Helvetica Neue"/>
                <a:cs typeface="Helvetica Neue"/>
                <a:sym typeface="Helvetica Neue"/>
              </a:rPr>
              <a:t>Have Plan, To the Point, Variety, Motivational, KISMIF</a:t>
            </a:r>
            <a:endParaRPr/>
          </a:p>
          <a:p>
            <a:pPr marL="342900" lvl="0" indent="-34290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1600200" lvl="3" indent="-228600" algn="l" rtl="0">
              <a:spcBef>
                <a:spcPts val="280"/>
              </a:spcBef>
              <a:spcAft>
                <a:spcPts val="0"/>
              </a:spcAft>
              <a:buClr>
                <a:srgbClr val="CF0031"/>
              </a:buClr>
              <a:buSzPts val="1400"/>
              <a:buFont typeface="Arial"/>
              <a:buNone/>
            </a:pPr>
            <a:endParaRPr>
              <a:latin typeface="Helvetica Neue"/>
              <a:ea typeface="Helvetica Neue"/>
              <a:cs typeface="Helvetica Neue"/>
              <a:sym typeface="Helvetica Neue"/>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62"/>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Denner and Den Chiefs</a:t>
            </a:r>
            <a:endParaRPr/>
          </a:p>
        </p:txBody>
      </p:sp>
      <p:sp>
        <p:nvSpPr>
          <p:cNvPr id="652" name="Google Shape;652;p6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62</a:t>
            </a:fld>
            <a:endParaRPr sz="1000" b="1" i="0" u="none" strike="noStrike" cap="none">
              <a:solidFill>
                <a:srgbClr val="95B3D7"/>
              </a:solidFill>
              <a:latin typeface="Helvetica Neue"/>
              <a:ea typeface="Helvetica Neue"/>
              <a:cs typeface="Helvetica Neue"/>
              <a:sym typeface="Helvetica Neue"/>
            </a:endParaRPr>
          </a:p>
        </p:txBody>
      </p:sp>
      <p:sp>
        <p:nvSpPr>
          <p:cNvPr id="653" name="Google Shape;653;p62"/>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Why a Denner?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Develop Leadership Skills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Develop Confidence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Experience working with Adults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First Leadership Role</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Why Den Chiefs?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Scout Leadership Role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Helps Den Leader Run Meeting</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Encourages Scouts to continue into Scouting</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Sets the example for Leadership and Service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Acts as a recruiter for the Scouts Troop</a:t>
            </a:r>
            <a:endParaRPr/>
          </a:p>
          <a:p>
            <a:pPr marL="342900" lvl="1" indent="-342900" algn="l" rtl="0">
              <a:spcBef>
                <a:spcPts val="400"/>
              </a:spcBef>
              <a:spcAft>
                <a:spcPts val="0"/>
              </a:spcAft>
              <a:buClr>
                <a:srgbClr val="005AA3"/>
              </a:buClr>
              <a:buSzPts val="2000"/>
              <a:buFont typeface="Arial"/>
              <a:buNone/>
            </a:pP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1600200" lvl="3" indent="-228600" algn="l" rtl="0">
              <a:spcBef>
                <a:spcPts val="280"/>
              </a:spcBef>
              <a:spcAft>
                <a:spcPts val="0"/>
              </a:spcAft>
              <a:buClr>
                <a:srgbClr val="CF0031"/>
              </a:buClr>
              <a:buSzPts val="1400"/>
              <a:buFont typeface="Arial"/>
              <a:buNone/>
            </a:pPr>
            <a:endParaRPr>
              <a:latin typeface="Helvetica Neue"/>
              <a:ea typeface="Helvetica Neue"/>
              <a:cs typeface="Helvetica Neue"/>
              <a:sym typeface="Helvetica Neue"/>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63"/>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Denner and Den Chiefs</a:t>
            </a:r>
            <a:endParaRPr/>
          </a:p>
        </p:txBody>
      </p:sp>
      <p:sp>
        <p:nvSpPr>
          <p:cNvPr id="662" name="Google Shape;662;p6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63</a:t>
            </a:fld>
            <a:endParaRPr sz="1000" b="1" i="0" u="none" strike="noStrike" cap="none">
              <a:solidFill>
                <a:srgbClr val="95B3D7"/>
              </a:solidFill>
              <a:latin typeface="Helvetica Neue"/>
              <a:ea typeface="Helvetica Neue"/>
              <a:cs typeface="Helvetica Neue"/>
              <a:sym typeface="Helvetica Neue"/>
            </a:endParaRPr>
          </a:p>
        </p:txBody>
      </p:sp>
      <p:sp>
        <p:nvSpPr>
          <p:cNvPr id="663" name="Google Shape;663;p63"/>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How to select a Denner?</a:t>
            </a:r>
            <a:endParaRPr/>
          </a:p>
          <a:p>
            <a:pPr marL="342900" lvl="1" indent="-342900" algn="l" rtl="0">
              <a:spcBef>
                <a:spcPts val="400"/>
              </a:spcBef>
              <a:spcAft>
                <a:spcPts val="0"/>
              </a:spcAft>
              <a:buClr>
                <a:srgbClr val="005AA3"/>
              </a:buClr>
              <a:buSzPts val="2000"/>
              <a:buFont typeface="Arial"/>
              <a:buNone/>
            </a:pP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1600200" lvl="3" indent="-228600" algn="l" rtl="0">
              <a:spcBef>
                <a:spcPts val="280"/>
              </a:spcBef>
              <a:spcAft>
                <a:spcPts val="0"/>
              </a:spcAft>
              <a:buClr>
                <a:srgbClr val="CF0031"/>
              </a:buClr>
              <a:buSzPts val="1400"/>
              <a:buFont typeface="Arial"/>
              <a:buNone/>
            </a:pPr>
            <a:endParaRPr>
              <a:latin typeface="Helvetica Neue"/>
              <a:ea typeface="Helvetica Neue"/>
              <a:cs typeface="Helvetica Neue"/>
              <a:sym typeface="Helvetica Neue"/>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6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Denner and Den Chiefs</a:t>
            </a:r>
            <a:endParaRPr/>
          </a:p>
        </p:txBody>
      </p:sp>
      <p:sp>
        <p:nvSpPr>
          <p:cNvPr id="672" name="Google Shape;672;p6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64</a:t>
            </a:fld>
            <a:endParaRPr sz="1000" b="1" i="0" u="none" strike="noStrike" cap="none">
              <a:solidFill>
                <a:srgbClr val="95B3D7"/>
              </a:solidFill>
              <a:latin typeface="Helvetica Neue"/>
              <a:ea typeface="Helvetica Neue"/>
              <a:cs typeface="Helvetica Neue"/>
              <a:sym typeface="Helvetica Neue"/>
            </a:endParaRPr>
          </a:p>
        </p:txBody>
      </p:sp>
      <p:sp>
        <p:nvSpPr>
          <p:cNvPr id="673" name="Google Shape;673;p64"/>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How to select a Denner?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Multiple ways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Height, age, last name, birthday, etc.</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Rotate so all den members get a chance to be a Denner</a:t>
            </a:r>
            <a:endParaRPr>
              <a:latin typeface="Helvetica Neue"/>
              <a:ea typeface="Helvetica Neue"/>
              <a:cs typeface="Helvetica Neue"/>
              <a:sym typeface="Helvetica Neue"/>
            </a:endParaRPr>
          </a:p>
          <a:p>
            <a:pPr marL="342900" lvl="1" indent="-342900" algn="l" rtl="0">
              <a:spcBef>
                <a:spcPts val="400"/>
              </a:spcBef>
              <a:spcAft>
                <a:spcPts val="0"/>
              </a:spcAft>
              <a:buClr>
                <a:srgbClr val="005AA3"/>
              </a:buClr>
              <a:buSzPts val="2000"/>
              <a:buFont typeface="Arial"/>
              <a:buNone/>
            </a:pP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1600200" lvl="3" indent="-228600" algn="l" rtl="0">
              <a:spcBef>
                <a:spcPts val="280"/>
              </a:spcBef>
              <a:spcAft>
                <a:spcPts val="0"/>
              </a:spcAft>
              <a:buClr>
                <a:srgbClr val="CF0031"/>
              </a:buClr>
              <a:buSzPts val="1400"/>
              <a:buFont typeface="Arial"/>
              <a:buNone/>
            </a:pPr>
            <a:endParaRPr>
              <a:latin typeface="Helvetica Neue"/>
              <a:ea typeface="Helvetica Neue"/>
              <a:cs typeface="Helvetica Neue"/>
              <a:sym typeface="Helvetica Neue"/>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65"/>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Denner and Den Chiefs</a:t>
            </a:r>
            <a:endParaRPr/>
          </a:p>
        </p:txBody>
      </p:sp>
      <p:sp>
        <p:nvSpPr>
          <p:cNvPr id="682" name="Google Shape;682;p6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65</a:t>
            </a:fld>
            <a:endParaRPr sz="1000" b="1" i="0" u="none" strike="noStrike" cap="none">
              <a:solidFill>
                <a:srgbClr val="95B3D7"/>
              </a:solidFill>
              <a:latin typeface="Helvetica Neue"/>
              <a:ea typeface="Helvetica Neue"/>
              <a:cs typeface="Helvetica Neue"/>
              <a:sym typeface="Helvetica Neue"/>
            </a:endParaRPr>
          </a:p>
        </p:txBody>
      </p:sp>
      <p:sp>
        <p:nvSpPr>
          <p:cNvPr id="683" name="Google Shape;683;p65"/>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How to select a Denner?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Multiple ways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Height, age, last name, birthday, etc.</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Rotate so all den members get a chance to be a Denner</a:t>
            </a: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Where do Den Chiefs come from?</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Troop, Crew, Ship</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Are to go through Den Chief Training</a:t>
            </a:r>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Den Chief Don’ts?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Be left alone with Den</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Be part of any discipline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Be in charge of the Den Meeting</a:t>
            </a:r>
            <a:endParaRPr/>
          </a:p>
          <a:p>
            <a:pPr marL="342900" lvl="1" indent="-342900" algn="l" rtl="0">
              <a:spcBef>
                <a:spcPts val="400"/>
              </a:spcBef>
              <a:spcAft>
                <a:spcPts val="0"/>
              </a:spcAft>
              <a:buClr>
                <a:srgbClr val="005AA3"/>
              </a:buClr>
              <a:buSzPts val="2000"/>
              <a:buFont typeface="Arial"/>
              <a:buNone/>
            </a:pP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1600200" lvl="3" indent="-228600" algn="l" rtl="0">
              <a:spcBef>
                <a:spcPts val="280"/>
              </a:spcBef>
              <a:spcAft>
                <a:spcPts val="0"/>
              </a:spcAft>
              <a:buClr>
                <a:srgbClr val="CF0031"/>
              </a:buClr>
              <a:buSzPts val="1400"/>
              <a:buFont typeface="Arial"/>
              <a:buNone/>
            </a:pPr>
            <a:endParaRPr>
              <a:latin typeface="Helvetica Neue"/>
              <a:ea typeface="Helvetica Neue"/>
              <a:cs typeface="Helvetica Neue"/>
              <a:sym typeface="Helvetica Neue"/>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66"/>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Resources</a:t>
            </a:r>
            <a:endParaRPr/>
          </a:p>
        </p:txBody>
      </p:sp>
      <p:sp>
        <p:nvSpPr>
          <p:cNvPr id="689" name="Google Shape;689;p66"/>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Local</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Roundtable – 2</a:t>
            </a:r>
            <a:r>
              <a:rPr lang="en-US" baseline="30000">
                <a:latin typeface="Helvetica Neue"/>
                <a:ea typeface="Helvetica Neue"/>
                <a:cs typeface="Helvetica Neue"/>
                <a:sym typeface="Helvetica Neue"/>
              </a:rPr>
              <a:t>nd</a:t>
            </a:r>
            <a:r>
              <a:rPr lang="en-US">
                <a:latin typeface="Helvetica Neue"/>
                <a:ea typeface="Helvetica Neue"/>
                <a:cs typeface="Helvetica Neue"/>
                <a:sym typeface="Helvetica Neue"/>
              </a:rPr>
              <a:t> Thursday every Month</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Unit Commissioner</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District Commissioner</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District Executive</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Chartered Org Rep</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Scoutmaster of Local Troop</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Program Training Conference</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Scout Shop – Printed Leader Guides</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Pack Committee Members</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Pack Members</a:t>
            </a:r>
            <a:endParaRPr/>
          </a:p>
          <a:p>
            <a:pPr marL="0" lvl="0" indent="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p:txBody>
      </p:sp>
      <p:sp>
        <p:nvSpPr>
          <p:cNvPr id="690" name="Google Shape;690;p6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66</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67"/>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Resources</a:t>
            </a:r>
            <a:endParaRPr/>
          </a:p>
        </p:txBody>
      </p:sp>
      <p:sp>
        <p:nvSpPr>
          <p:cNvPr id="696" name="Google Shape;696;p67"/>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Other</a:t>
            </a:r>
            <a:endParaRPr/>
          </a:p>
          <a:p>
            <a:pPr marL="742950" lvl="1" indent="-285750" algn="l" rtl="0">
              <a:spcBef>
                <a:spcPts val="400"/>
              </a:spcBef>
              <a:spcAft>
                <a:spcPts val="0"/>
              </a:spcAft>
              <a:buClr>
                <a:srgbClr val="005AA3"/>
              </a:buClr>
              <a:buSzPts val="2000"/>
              <a:buFont typeface="Arial"/>
              <a:buNone/>
            </a:pPr>
            <a:r>
              <a:rPr lang="en-US" u="sng">
                <a:solidFill>
                  <a:schemeClr val="hlink"/>
                </a:solidFill>
                <a:latin typeface="Helvetica Neue"/>
                <a:ea typeface="Helvetica Neue"/>
                <a:cs typeface="Helvetica Neue"/>
                <a:sym typeface="Helvetica Neue"/>
                <a:hlinkClick r:id="rId3"/>
              </a:rPr>
              <a:t>www.Scouting.org/CubScouts</a:t>
            </a:r>
            <a:endParaRPr>
              <a:latin typeface="Helvetica Neue"/>
              <a:ea typeface="Helvetica Neue"/>
              <a:cs typeface="Helvetica Neue"/>
              <a:sym typeface="Helvetica Neue"/>
            </a:endParaRPr>
          </a:p>
          <a:p>
            <a:pPr marL="742950" lvl="1" indent="-285750" algn="l" rtl="0">
              <a:spcBef>
                <a:spcPts val="400"/>
              </a:spcBef>
              <a:spcAft>
                <a:spcPts val="0"/>
              </a:spcAft>
              <a:buClr>
                <a:srgbClr val="005AA3"/>
              </a:buClr>
              <a:buSzPts val="2000"/>
              <a:buFont typeface="Arial"/>
              <a:buNone/>
            </a:pPr>
            <a:r>
              <a:rPr lang="en-US" u="sng">
                <a:solidFill>
                  <a:schemeClr val="hlink"/>
                </a:solidFill>
                <a:latin typeface="Helvetica Neue"/>
                <a:ea typeface="Helvetica Neue"/>
                <a:cs typeface="Helvetica Neue"/>
                <a:sym typeface="Helvetica Neue"/>
                <a:hlinkClick r:id="rId4"/>
              </a:rPr>
              <a:t>www.Scouting.org/scoutsource/Cubscouts</a:t>
            </a:r>
            <a:r>
              <a:rPr lang="en-US">
                <a:latin typeface="Helvetica Neue"/>
                <a:ea typeface="Helvetica Neue"/>
                <a:cs typeface="Helvetica Neue"/>
                <a:sym typeface="Helvetica Neue"/>
              </a:rPr>
              <a:t> </a:t>
            </a:r>
            <a:endParaRPr/>
          </a:p>
          <a:p>
            <a:pPr marL="742950" lvl="1" indent="-285750" algn="l" rtl="0">
              <a:spcBef>
                <a:spcPts val="400"/>
              </a:spcBef>
              <a:spcAft>
                <a:spcPts val="0"/>
              </a:spcAft>
              <a:buClr>
                <a:srgbClr val="005AA3"/>
              </a:buClr>
              <a:buSzPts val="2000"/>
              <a:buFont typeface="Arial"/>
              <a:buNone/>
            </a:pPr>
            <a:r>
              <a:rPr lang="en-US" u="sng">
                <a:solidFill>
                  <a:schemeClr val="hlink"/>
                </a:solidFill>
                <a:latin typeface="Helvetica Neue"/>
                <a:ea typeface="Helvetica Neue"/>
                <a:cs typeface="Helvetica Neue"/>
                <a:sym typeface="Helvetica Neue"/>
                <a:hlinkClick r:id="rId5"/>
              </a:rPr>
              <a:t>www.Scouting.org/Training</a:t>
            </a:r>
            <a:endParaRPr>
              <a:latin typeface="Helvetica Neue"/>
              <a:ea typeface="Helvetica Neue"/>
              <a:cs typeface="Helvetica Neue"/>
              <a:sym typeface="Helvetica Neue"/>
            </a:endParaRPr>
          </a:p>
          <a:p>
            <a:pPr marL="742950" lvl="1" indent="-285750" algn="l" rtl="0">
              <a:spcBef>
                <a:spcPts val="400"/>
              </a:spcBef>
              <a:spcAft>
                <a:spcPts val="0"/>
              </a:spcAft>
              <a:buClr>
                <a:srgbClr val="005AA3"/>
              </a:buClr>
              <a:buSzPts val="2000"/>
              <a:buFont typeface="Arial"/>
              <a:buNone/>
            </a:pPr>
            <a:r>
              <a:rPr lang="en-US" u="sng">
                <a:solidFill>
                  <a:schemeClr val="hlink"/>
                </a:solidFill>
                <a:latin typeface="Helvetica Neue"/>
                <a:ea typeface="Helvetica Neue"/>
                <a:cs typeface="Helvetica Neue"/>
                <a:sym typeface="Helvetica Neue"/>
                <a:hlinkClick r:id="rId6"/>
              </a:rPr>
              <a:t>www.my.scouting.org</a:t>
            </a:r>
            <a:endParaRPr>
              <a:latin typeface="Helvetica Neue"/>
              <a:ea typeface="Helvetica Neue"/>
              <a:cs typeface="Helvetica Neue"/>
              <a:sym typeface="Helvetica Neue"/>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Boys Life Magazine</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Scouting Magazine – blog.scoutingmagazine.org</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Bryan on Scouting - official blog for Scouting magazine</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Facebook, Pinterest, You Tube, etc.</a:t>
            </a:r>
            <a:endParaRPr/>
          </a:p>
          <a:p>
            <a:pPr marL="742950" lvl="1" indent="-285750" algn="l" rtl="0">
              <a:spcBef>
                <a:spcPts val="400"/>
              </a:spcBef>
              <a:spcAft>
                <a:spcPts val="0"/>
              </a:spcAft>
              <a:buClr>
                <a:srgbClr val="005AA3"/>
              </a:buClr>
              <a:buSzPts val="2000"/>
              <a:buFont typeface="Arial"/>
              <a:buNone/>
            </a:pPr>
            <a:r>
              <a:rPr lang="en-US" u="sng">
                <a:solidFill>
                  <a:schemeClr val="hlink"/>
                </a:solidFill>
                <a:latin typeface="Helvetica Neue"/>
                <a:ea typeface="Helvetica Neue"/>
                <a:cs typeface="Helvetica Neue"/>
                <a:sym typeface="Helvetica Neue"/>
                <a:hlinkClick r:id="rId7"/>
              </a:rPr>
              <a:t>www.usscouter.com/bbuglar.asp</a:t>
            </a: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Font typeface="Arial"/>
              <a:buNone/>
            </a:pPr>
            <a:r>
              <a:rPr lang="en-US">
                <a:latin typeface="Helvetica Neue"/>
                <a:ea typeface="Helvetica Neue"/>
                <a:cs typeface="Helvetica Neue"/>
                <a:sym typeface="Helvetica Neue"/>
              </a:rPr>
              <a:t>	 </a:t>
            </a:r>
            <a:r>
              <a:rPr lang="en-US" sz="2000" b="0">
                <a:latin typeface="Helvetica Neue"/>
                <a:ea typeface="Helvetica Neue"/>
                <a:cs typeface="Helvetica Neue"/>
                <a:sym typeface="Helvetica Neue"/>
              </a:rPr>
              <a:t>Numerous Websites – Type in ”Cub Scouts” = 1.2 million hits</a:t>
            </a:r>
            <a:endParaRPr/>
          </a:p>
        </p:txBody>
      </p:sp>
      <p:sp>
        <p:nvSpPr>
          <p:cNvPr id="697" name="Google Shape;697;p6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67</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68"/>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Conclusions</a:t>
            </a:r>
            <a:endParaRPr/>
          </a:p>
        </p:txBody>
      </p:sp>
      <p:sp>
        <p:nvSpPr>
          <p:cNvPr id="706" name="Google Shape;706;p6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68</a:t>
            </a:fld>
            <a:endParaRPr sz="1000" b="1" i="0" u="none" strike="noStrike" cap="none">
              <a:solidFill>
                <a:srgbClr val="95B3D7"/>
              </a:solidFill>
              <a:latin typeface="Helvetica Neue"/>
              <a:ea typeface="Helvetica Neue"/>
              <a:cs typeface="Helvetica Neue"/>
              <a:sym typeface="Helvetica Neue"/>
            </a:endParaRPr>
          </a:p>
        </p:txBody>
      </p:sp>
      <p:sp>
        <p:nvSpPr>
          <p:cNvPr id="707" name="Google Shape;707;p68"/>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Font typeface="Arial"/>
              <a:buNone/>
            </a:pPr>
            <a:r>
              <a:rPr lang="en-US">
                <a:latin typeface="Helvetica Neue"/>
                <a:ea typeface="Helvetica Neue"/>
                <a:cs typeface="Helvetica Neue"/>
                <a:sym typeface="Helvetica Neue"/>
              </a:rPr>
              <a:t>-   Remember, everything we do, we do for the kids</a:t>
            </a:r>
            <a:endParaRPr/>
          </a:p>
          <a:p>
            <a:pPr marL="342900" lvl="0" indent="-342900" algn="l" rtl="0">
              <a:spcBef>
                <a:spcPts val="480"/>
              </a:spcBef>
              <a:spcAft>
                <a:spcPts val="0"/>
              </a:spcAft>
              <a:buClr>
                <a:srgbClr val="005AA3"/>
              </a:buClr>
              <a:buSzPts val="2400"/>
              <a:buFont typeface="Helvetica Neue"/>
              <a:buChar char="-"/>
            </a:pPr>
            <a:r>
              <a:rPr lang="en-US">
                <a:latin typeface="Helvetica Neue"/>
                <a:ea typeface="Helvetica Neue"/>
                <a:cs typeface="Helvetica Neue"/>
                <a:sym typeface="Helvetica Neue"/>
              </a:rPr>
              <a:t>Encourage all leaders to be trained</a:t>
            </a:r>
            <a:endParaRPr/>
          </a:p>
          <a:p>
            <a:pPr marL="342900" lvl="0" indent="-342900" algn="l" rtl="0">
              <a:spcBef>
                <a:spcPts val="480"/>
              </a:spcBef>
              <a:spcAft>
                <a:spcPts val="0"/>
              </a:spcAft>
              <a:buClr>
                <a:srgbClr val="005AA3"/>
              </a:buClr>
              <a:buSzPts val="2400"/>
              <a:buFont typeface="Helvetica Neue"/>
              <a:buChar char="-"/>
            </a:pPr>
            <a:r>
              <a:rPr lang="en-US">
                <a:latin typeface="Helvetica Neue"/>
                <a:ea typeface="Helvetica Neue"/>
                <a:cs typeface="Helvetica Neue"/>
                <a:sym typeface="Helvetica Neue"/>
              </a:rPr>
              <a:t>Always start with the uniform</a:t>
            </a:r>
            <a:endParaRPr/>
          </a:p>
          <a:p>
            <a:pPr marL="342900" lvl="0" indent="-342900" algn="l" rtl="0">
              <a:spcBef>
                <a:spcPts val="480"/>
              </a:spcBef>
              <a:spcAft>
                <a:spcPts val="0"/>
              </a:spcAft>
              <a:buClr>
                <a:srgbClr val="005AA3"/>
              </a:buClr>
              <a:buSzPts val="2400"/>
              <a:buFont typeface="Helvetica Neue"/>
              <a:buChar char="-"/>
            </a:pPr>
            <a:r>
              <a:rPr lang="en-US">
                <a:latin typeface="Helvetica Neue"/>
                <a:ea typeface="Helvetica Neue"/>
                <a:cs typeface="Helvetica Neue"/>
                <a:sym typeface="Helvetica Neue"/>
              </a:rPr>
              <a:t>Communication with leaders and parents is key</a:t>
            </a:r>
            <a:endParaRPr/>
          </a:p>
          <a:p>
            <a:pPr marL="342900" lvl="0" indent="-342900" algn="l" rtl="0">
              <a:spcBef>
                <a:spcPts val="480"/>
              </a:spcBef>
              <a:spcAft>
                <a:spcPts val="0"/>
              </a:spcAft>
              <a:buClr>
                <a:srgbClr val="005AA3"/>
              </a:buClr>
              <a:buSzPts val="2400"/>
              <a:buFont typeface="Helvetica Neue"/>
              <a:buChar char="-"/>
            </a:pPr>
            <a:r>
              <a:rPr lang="en-US">
                <a:latin typeface="Helvetica Neue"/>
                <a:ea typeface="Helvetica Neue"/>
                <a:cs typeface="Helvetica Neue"/>
                <a:sym typeface="Helvetica Neue"/>
              </a:rPr>
              <a:t>Planning, planning, planning</a:t>
            </a:r>
            <a:endParaRPr/>
          </a:p>
          <a:p>
            <a:pPr marL="342900" lvl="0" indent="-342900" algn="l" rtl="0">
              <a:spcBef>
                <a:spcPts val="480"/>
              </a:spcBef>
              <a:spcAft>
                <a:spcPts val="0"/>
              </a:spcAft>
              <a:buClr>
                <a:srgbClr val="005AA3"/>
              </a:buClr>
              <a:buSzPts val="2400"/>
              <a:buFont typeface="Helvetica Neue"/>
              <a:buChar char="-"/>
            </a:pPr>
            <a:r>
              <a:rPr lang="en-US">
                <a:latin typeface="Helvetica Neue"/>
                <a:ea typeface="Helvetica Neue"/>
                <a:cs typeface="Helvetica Neue"/>
                <a:sym typeface="Helvetica Neue"/>
              </a:rPr>
              <a:t>Age-appropriate activities</a:t>
            </a:r>
            <a:endParaRPr/>
          </a:p>
          <a:p>
            <a:pPr marL="342900" lvl="0" indent="-342900" algn="l" rtl="0">
              <a:spcBef>
                <a:spcPts val="480"/>
              </a:spcBef>
              <a:spcAft>
                <a:spcPts val="0"/>
              </a:spcAft>
              <a:buClr>
                <a:srgbClr val="005AA3"/>
              </a:buClr>
              <a:buSzPts val="2400"/>
              <a:buFont typeface="Helvetica Neue"/>
              <a:buChar char="-"/>
            </a:pPr>
            <a:r>
              <a:rPr lang="en-US">
                <a:latin typeface="Helvetica Neue"/>
                <a:ea typeface="Helvetica Neue"/>
                <a:cs typeface="Helvetica Neue"/>
                <a:sym typeface="Helvetica Neue"/>
              </a:rPr>
              <a:t>You are not alone, use resources available to you</a:t>
            </a:r>
            <a:endParaRPr/>
          </a:p>
          <a:p>
            <a:pPr marL="342900" lvl="0" indent="-342900" algn="l" rtl="0">
              <a:spcBef>
                <a:spcPts val="480"/>
              </a:spcBef>
              <a:spcAft>
                <a:spcPts val="0"/>
              </a:spcAft>
              <a:buClr>
                <a:srgbClr val="005AA3"/>
              </a:buClr>
              <a:buSzPts val="2400"/>
              <a:buFont typeface="Helvetica Neue"/>
              <a:buChar char="-"/>
            </a:pPr>
            <a:r>
              <a:rPr lang="en-US">
                <a:latin typeface="Helvetica Neue"/>
                <a:ea typeface="Helvetica Neue"/>
                <a:cs typeface="Helvetica Neue"/>
                <a:sym typeface="Helvetica Neue"/>
              </a:rPr>
              <a:t>Remember – Scouting is Fun with a Purpose</a:t>
            </a:r>
            <a:endParaRPr/>
          </a:p>
          <a:p>
            <a:pPr marL="342900" lvl="0" indent="-342900" algn="l" rtl="0">
              <a:spcBef>
                <a:spcPts val="480"/>
              </a:spcBef>
              <a:spcAft>
                <a:spcPts val="0"/>
              </a:spcAft>
              <a:buClr>
                <a:srgbClr val="005AA3"/>
              </a:buClr>
              <a:buSzPts val="2400"/>
              <a:buFont typeface="Helvetica Neue"/>
              <a:buChar char="-"/>
            </a:pPr>
            <a:r>
              <a:rPr lang="en-US">
                <a:latin typeface="Helvetica Neue"/>
                <a:ea typeface="Helvetica Neue"/>
                <a:cs typeface="Helvetica Neue"/>
                <a:sym typeface="Helvetica Neue"/>
              </a:rPr>
              <a:t>KISMIF</a:t>
            </a:r>
            <a:endParaRPr/>
          </a:p>
          <a:p>
            <a:pPr marL="342900" lvl="1" indent="-34290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					</a:t>
            </a:r>
            <a:endParaRPr/>
          </a:p>
          <a:p>
            <a:pPr marL="342900" lvl="0" indent="-34290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1600200" lvl="3" indent="-228600" algn="l" rtl="0">
              <a:spcBef>
                <a:spcPts val="280"/>
              </a:spcBef>
              <a:spcAft>
                <a:spcPts val="0"/>
              </a:spcAft>
              <a:buClr>
                <a:srgbClr val="CF0031"/>
              </a:buClr>
              <a:buSzPts val="1400"/>
              <a:buFont typeface="Arial"/>
              <a:buNone/>
            </a:pPr>
            <a:endParaRPr>
              <a:latin typeface="Helvetica Neue"/>
              <a:ea typeface="Helvetica Neue"/>
              <a:cs typeface="Helvetica Neue"/>
              <a:sym typeface="Helvetica Neue"/>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69"/>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CM/ACM  Training</a:t>
            </a:r>
            <a:endParaRPr/>
          </a:p>
        </p:txBody>
      </p:sp>
      <p:sp>
        <p:nvSpPr>
          <p:cNvPr id="713" name="Google Shape;713;p69"/>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b="0"/>
              <a:t>This is the end of session 101, part 2 of 3</a:t>
            </a:r>
            <a:endParaRPr/>
          </a:p>
          <a:p>
            <a:pPr marL="0" lvl="0" indent="0" algn="l" rtl="0">
              <a:spcBef>
                <a:spcPts val="480"/>
              </a:spcBef>
              <a:spcAft>
                <a:spcPts val="0"/>
              </a:spcAft>
              <a:buClr>
                <a:srgbClr val="005AA3"/>
              </a:buClr>
              <a:buSzPts val="2400"/>
              <a:buFont typeface="Arial"/>
              <a:buNone/>
            </a:pPr>
            <a:endParaRPr b="0"/>
          </a:p>
          <a:p>
            <a:pPr marL="342900" lvl="0" indent="-342900" algn="l" rtl="0">
              <a:spcBef>
                <a:spcPts val="480"/>
              </a:spcBef>
              <a:spcAft>
                <a:spcPts val="0"/>
              </a:spcAft>
              <a:buClr>
                <a:srgbClr val="005AA3"/>
              </a:buClr>
              <a:buSzPts val="2400"/>
              <a:buChar char="•"/>
            </a:pPr>
            <a:r>
              <a:rPr lang="en-US"/>
              <a:t>10 Minute Break</a:t>
            </a:r>
            <a:endParaRPr/>
          </a:p>
          <a:p>
            <a:pPr marL="342900" lvl="0" indent="-190500" algn="l" rtl="0">
              <a:spcBef>
                <a:spcPts val="480"/>
              </a:spcBef>
              <a:spcAft>
                <a:spcPts val="0"/>
              </a:spcAft>
              <a:buClr>
                <a:srgbClr val="005AA3"/>
              </a:buClr>
              <a:buSzPts val="2400"/>
              <a:buNone/>
            </a:pPr>
            <a:endParaRPr/>
          </a:p>
          <a:p>
            <a:pPr marL="342900" lvl="0" indent="-342900" algn="l" rtl="0">
              <a:spcBef>
                <a:spcPts val="480"/>
              </a:spcBef>
              <a:spcAft>
                <a:spcPts val="0"/>
              </a:spcAft>
              <a:buClr>
                <a:srgbClr val="005AA3"/>
              </a:buClr>
              <a:buSzPts val="2400"/>
              <a:buChar char="•"/>
            </a:pPr>
            <a:r>
              <a:rPr lang="en-US"/>
              <a:t>Questions?</a:t>
            </a:r>
            <a:endParaRPr/>
          </a:p>
        </p:txBody>
      </p:sp>
      <p:sp>
        <p:nvSpPr>
          <p:cNvPr id="714" name="Google Shape;714;p6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69</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70"/>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CM/ACM Training</a:t>
            </a:r>
            <a:endParaRPr/>
          </a:p>
        </p:txBody>
      </p:sp>
      <p:sp>
        <p:nvSpPr>
          <p:cNvPr id="720" name="Google Shape;720;p70"/>
          <p:cNvSpPr txBox="1">
            <a:spLocks noGrp="1"/>
          </p:cNvSpPr>
          <p:nvPr>
            <p:ph type="body" idx="1"/>
          </p:nvPr>
        </p:nvSpPr>
        <p:spPr>
          <a:xfrm>
            <a:off x="406400" y="1430338"/>
            <a:ext cx="8229600" cy="4416425"/>
          </a:xfrm>
          <a:prstGeom prst="rect">
            <a:avLst/>
          </a:prstGeom>
          <a:noFill/>
          <a:ln>
            <a:noFill/>
          </a:ln>
        </p:spPr>
        <p:txBody>
          <a:bodyPr spcFirstLastPara="1" wrap="square" lIns="91425" tIns="45700" rIns="91425" bIns="45700" anchor="t" anchorCtr="0">
            <a:noAutofit/>
          </a:bodyPr>
          <a:lstStyle/>
          <a:p>
            <a:pPr marL="4572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Goals of Session 3 – Outdoors, Safety, Volunteers, Continuing the Journey</a:t>
            </a:r>
            <a:endParaRPr/>
          </a:p>
          <a:p>
            <a:pPr marL="742950" lvl="1" indent="-285750" algn="l" rtl="0">
              <a:spcBef>
                <a:spcPts val="400"/>
              </a:spcBef>
              <a:spcAft>
                <a:spcPts val="0"/>
              </a:spcAft>
              <a:buClr>
                <a:srgbClr val="005AA3"/>
              </a:buClr>
              <a:buSzPts val="2000"/>
              <a:buFont typeface="Arial"/>
              <a:buNone/>
            </a:pPr>
            <a:endParaRPr>
              <a:latin typeface="Helvetica Neue"/>
              <a:ea typeface="Helvetica Neue"/>
              <a:cs typeface="Helvetica Neue"/>
              <a:sym typeface="Helvetica Neue"/>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Pack Camping</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Keeping Cub Scouting Safe</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Journey to Excellence</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Volunteers</a:t>
            </a:r>
            <a:endParaRPr/>
          </a:p>
          <a:p>
            <a:pPr marL="742950" lvl="1" indent="-285750" algn="l" rtl="0">
              <a:spcBef>
                <a:spcPts val="400"/>
              </a:spcBef>
              <a:spcAft>
                <a:spcPts val="0"/>
              </a:spcAft>
              <a:buClr>
                <a:srgbClr val="005AA3"/>
              </a:buClr>
              <a:buSzPts val="2000"/>
              <a:buFont typeface="Arial"/>
              <a:buNone/>
            </a:pPr>
            <a:r>
              <a:rPr lang="en-US">
                <a:latin typeface="Helvetica Neue"/>
                <a:ea typeface="Helvetica Neue"/>
                <a:cs typeface="Helvetica Neue"/>
                <a:sym typeface="Helvetica Neue"/>
              </a:rPr>
              <a:t>Continuing the Journey</a:t>
            </a:r>
            <a:endParaRPr/>
          </a:p>
        </p:txBody>
      </p:sp>
      <p:sp>
        <p:nvSpPr>
          <p:cNvPr id="721" name="Google Shape;721;p7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70</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7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Pack Camping – Preparation!</a:t>
            </a:r>
            <a:endParaRPr/>
          </a:p>
        </p:txBody>
      </p:sp>
      <p:sp>
        <p:nvSpPr>
          <p:cNvPr id="730" name="Google Shape;730;p7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71</a:t>
            </a:fld>
            <a:endParaRPr sz="1000" b="1" i="0" u="none" strike="noStrike" cap="none">
              <a:solidFill>
                <a:srgbClr val="95B3D7"/>
              </a:solidFill>
              <a:latin typeface="Helvetica Neue"/>
              <a:ea typeface="Helvetica Neue"/>
              <a:cs typeface="Helvetica Neue"/>
              <a:sym typeface="Helvetica Neue"/>
            </a:endParaRPr>
          </a:p>
        </p:txBody>
      </p:sp>
      <p:pic>
        <p:nvPicPr>
          <p:cNvPr id="731" name="Google Shape;731;p71" descr="Campout Planner  Scout Troop Guide and Planner image 0"/>
          <p:cNvPicPr preferRelativeResize="0"/>
          <p:nvPr/>
        </p:nvPicPr>
        <p:blipFill rotWithShape="1">
          <a:blip r:embed="rId3">
            <a:alphaModFix/>
          </a:blip>
          <a:srcRect/>
          <a:stretch/>
        </p:blipFill>
        <p:spPr>
          <a:xfrm>
            <a:off x="1773820" y="1094953"/>
            <a:ext cx="5596359" cy="5596359"/>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72"/>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Pack Camping</a:t>
            </a:r>
            <a:endParaRPr/>
          </a:p>
        </p:txBody>
      </p:sp>
      <p:sp>
        <p:nvSpPr>
          <p:cNvPr id="740" name="Google Shape;740;p72"/>
          <p:cNvSpPr txBox="1">
            <a:spLocks noGrp="1"/>
          </p:cNvSpPr>
          <p:nvPr>
            <p:ph type="sldNum" idx="12"/>
          </p:nvPr>
        </p:nvSpPr>
        <p:spPr>
          <a:xfrm>
            <a:off x="8686800" y="6184658"/>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72</a:t>
            </a:fld>
            <a:endParaRPr sz="1000" b="1" i="0" u="none" strike="noStrike" cap="none">
              <a:solidFill>
                <a:srgbClr val="95B3D7"/>
              </a:solidFill>
              <a:latin typeface="Helvetica Neue"/>
              <a:ea typeface="Helvetica Neue"/>
              <a:cs typeface="Helvetica Neue"/>
              <a:sym typeface="Helvetica Neue"/>
            </a:endParaRPr>
          </a:p>
        </p:txBody>
      </p:sp>
      <p:pic>
        <p:nvPicPr>
          <p:cNvPr id="741" name="Google Shape;741;p72"/>
          <p:cNvPicPr preferRelativeResize="0"/>
          <p:nvPr/>
        </p:nvPicPr>
        <p:blipFill rotWithShape="1">
          <a:blip r:embed="rId3">
            <a:alphaModFix/>
          </a:blip>
          <a:srcRect/>
          <a:stretch/>
        </p:blipFill>
        <p:spPr>
          <a:xfrm>
            <a:off x="457200" y="1802260"/>
            <a:ext cx="1657464" cy="1474924"/>
          </a:xfrm>
          <a:prstGeom prst="rect">
            <a:avLst/>
          </a:prstGeom>
          <a:noFill/>
          <a:ln>
            <a:noFill/>
          </a:ln>
        </p:spPr>
      </p:pic>
      <p:pic>
        <p:nvPicPr>
          <p:cNvPr id="742" name="Google Shape;742;p72" descr="Camping Tents for Cyclists - Bikepacking Gear"/>
          <p:cNvPicPr preferRelativeResize="0"/>
          <p:nvPr/>
        </p:nvPicPr>
        <p:blipFill rotWithShape="1">
          <a:blip r:embed="rId4">
            <a:alphaModFix/>
          </a:blip>
          <a:srcRect/>
          <a:stretch/>
        </p:blipFill>
        <p:spPr>
          <a:xfrm>
            <a:off x="2710279" y="1848349"/>
            <a:ext cx="3028950" cy="1514475"/>
          </a:xfrm>
          <a:prstGeom prst="rect">
            <a:avLst/>
          </a:prstGeom>
          <a:noFill/>
          <a:ln>
            <a:noFill/>
          </a:ln>
        </p:spPr>
      </p:pic>
      <p:pic>
        <p:nvPicPr>
          <p:cNvPr id="743" name="Google Shape;743;p72" descr="The Fun of Cooking With Kids - Scouting magazine"/>
          <p:cNvPicPr preferRelativeResize="0"/>
          <p:nvPr/>
        </p:nvPicPr>
        <p:blipFill rotWithShape="1">
          <a:blip r:embed="rId5">
            <a:alphaModFix/>
          </a:blip>
          <a:srcRect/>
          <a:stretch/>
        </p:blipFill>
        <p:spPr>
          <a:xfrm>
            <a:off x="6289227" y="1458603"/>
            <a:ext cx="2314575" cy="1971675"/>
          </a:xfrm>
          <a:prstGeom prst="rect">
            <a:avLst/>
          </a:prstGeom>
          <a:noFill/>
          <a:ln>
            <a:noFill/>
          </a:ln>
        </p:spPr>
      </p:pic>
      <p:pic>
        <p:nvPicPr>
          <p:cNvPr id="744" name="Google Shape;744;p72" descr="Scouting: Cub Scouts enjoy CSI Day Camp at LDS Church"/>
          <p:cNvPicPr preferRelativeResize="0"/>
          <p:nvPr/>
        </p:nvPicPr>
        <p:blipFill rotWithShape="1">
          <a:blip r:embed="rId6">
            <a:alphaModFix/>
          </a:blip>
          <a:srcRect/>
          <a:stretch/>
        </p:blipFill>
        <p:spPr>
          <a:xfrm>
            <a:off x="1064871" y="3651147"/>
            <a:ext cx="3349967" cy="1893460"/>
          </a:xfrm>
          <a:prstGeom prst="rect">
            <a:avLst/>
          </a:prstGeom>
          <a:noFill/>
          <a:ln>
            <a:noFill/>
          </a:ln>
        </p:spPr>
      </p:pic>
      <p:pic>
        <p:nvPicPr>
          <p:cNvPr id="745" name="Google Shape;745;p72" descr="LEAD 2018: DECADE CAMPFIRE PLANNING"/>
          <p:cNvPicPr preferRelativeResize="0"/>
          <p:nvPr/>
        </p:nvPicPr>
        <p:blipFill rotWithShape="1">
          <a:blip r:embed="rId7">
            <a:alphaModFix/>
          </a:blip>
          <a:srcRect/>
          <a:stretch/>
        </p:blipFill>
        <p:spPr>
          <a:xfrm>
            <a:off x="5034987" y="3429862"/>
            <a:ext cx="3782449" cy="2091619"/>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73"/>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The Six Essentials</a:t>
            </a:r>
            <a:endParaRPr/>
          </a:p>
        </p:txBody>
      </p:sp>
      <p:sp>
        <p:nvSpPr>
          <p:cNvPr id="754" name="Google Shape;754;p73"/>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3600"/>
              <a:buChar char="•"/>
            </a:pPr>
            <a:r>
              <a:rPr lang="en-US" sz="3600">
                <a:latin typeface="Helvetica Neue"/>
                <a:ea typeface="Helvetica Neue"/>
                <a:cs typeface="Helvetica Neue"/>
                <a:sym typeface="Helvetica Neue"/>
              </a:rPr>
              <a:t>Can anyone name all of them???</a:t>
            </a:r>
            <a:endParaRPr/>
          </a:p>
        </p:txBody>
      </p:sp>
      <p:sp>
        <p:nvSpPr>
          <p:cNvPr id="755" name="Google Shape;755;p7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73</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7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Keeping Cub Scouting Safe</a:t>
            </a:r>
            <a:endParaRPr/>
          </a:p>
        </p:txBody>
      </p:sp>
      <p:sp>
        <p:nvSpPr>
          <p:cNvPr id="764" name="Google Shape;764;p74"/>
          <p:cNvSpPr txBox="1">
            <a:spLocks noGrp="1"/>
          </p:cNvSpPr>
          <p:nvPr>
            <p:ph type="body" idx="1"/>
          </p:nvPr>
        </p:nvSpPr>
        <p:spPr>
          <a:xfrm>
            <a:off x="457201" y="1404938"/>
            <a:ext cx="4346294" cy="2638425"/>
          </a:xfrm>
          <a:prstGeom prst="rect">
            <a:avLst/>
          </a:prstGeom>
          <a:noFill/>
          <a:ln>
            <a:noFill/>
          </a:ln>
        </p:spPr>
        <p:txBody>
          <a:bodyPr spcFirstLastPara="1" wrap="square" lIns="91425" tIns="45700" rIns="91425" bIns="45700" anchor="t" anchorCtr="0">
            <a:noAutofit/>
          </a:bodyPr>
          <a:lstStyle/>
          <a:p>
            <a:pPr marL="742950" lvl="1" indent="-285750" algn="l" rtl="0">
              <a:spcBef>
                <a:spcPts val="0"/>
              </a:spcBef>
              <a:spcAft>
                <a:spcPts val="0"/>
              </a:spcAft>
              <a:buClr>
                <a:srgbClr val="005AA3"/>
              </a:buClr>
              <a:buSzPts val="2000"/>
              <a:buChar char="–"/>
            </a:pPr>
            <a:r>
              <a:rPr lang="en-US">
                <a:latin typeface="Helvetica Neue"/>
                <a:ea typeface="Helvetica Neue"/>
                <a:cs typeface="Helvetica Neue"/>
                <a:sym typeface="Helvetica Neue"/>
              </a:rPr>
              <a:t>Health Forms – Youth and Adult</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Age-Appropriate Activities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Buddy System</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Incident Reporting</a:t>
            </a:r>
            <a:endParaRPr/>
          </a:p>
        </p:txBody>
      </p:sp>
      <p:sp>
        <p:nvSpPr>
          <p:cNvPr id="765" name="Google Shape;765;p7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74</a:t>
            </a:fld>
            <a:endParaRPr sz="1000" b="1" i="0" u="none" strike="noStrike" cap="none">
              <a:solidFill>
                <a:srgbClr val="95B3D7"/>
              </a:solidFill>
              <a:latin typeface="Helvetica Neue"/>
              <a:ea typeface="Helvetica Neue"/>
              <a:cs typeface="Helvetica Neue"/>
              <a:sym typeface="Helvetica Neue"/>
            </a:endParaRPr>
          </a:p>
        </p:txBody>
      </p:sp>
      <p:pic>
        <p:nvPicPr>
          <p:cNvPr id="766" name="Google Shape;766;p74" descr="Basic Adult Leader Outdoor Orientation (BALOO) | Highlander District"/>
          <p:cNvPicPr preferRelativeResize="0"/>
          <p:nvPr/>
        </p:nvPicPr>
        <p:blipFill rotWithShape="1">
          <a:blip r:embed="rId3">
            <a:alphaModFix/>
          </a:blip>
          <a:srcRect/>
          <a:stretch/>
        </p:blipFill>
        <p:spPr>
          <a:xfrm>
            <a:off x="6791084" y="1357894"/>
            <a:ext cx="1905000" cy="1905000"/>
          </a:xfrm>
          <a:prstGeom prst="rect">
            <a:avLst/>
          </a:prstGeom>
          <a:noFill/>
          <a:ln>
            <a:noFill/>
          </a:ln>
        </p:spPr>
      </p:pic>
      <p:pic>
        <p:nvPicPr>
          <p:cNvPr id="767" name="Google Shape;767;p74" descr="Hazardous Weather Training: Required for all Direct Contact Leaders -  Michigan Crossroads Council | Boy Scouts of America"/>
          <p:cNvPicPr preferRelativeResize="0"/>
          <p:nvPr/>
        </p:nvPicPr>
        <p:blipFill rotWithShape="1">
          <a:blip r:embed="rId4">
            <a:alphaModFix/>
          </a:blip>
          <a:srcRect/>
          <a:stretch/>
        </p:blipFill>
        <p:spPr>
          <a:xfrm>
            <a:off x="387273" y="3562791"/>
            <a:ext cx="2324100" cy="1971675"/>
          </a:xfrm>
          <a:prstGeom prst="rect">
            <a:avLst/>
          </a:prstGeom>
          <a:noFill/>
          <a:ln>
            <a:noFill/>
          </a:ln>
        </p:spPr>
      </p:pic>
      <p:pic>
        <p:nvPicPr>
          <p:cNvPr id="768" name="Google Shape;768;p74" descr="Safe Boating BSA"/>
          <p:cNvPicPr preferRelativeResize="0"/>
          <p:nvPr/>
        </p:nvPicPr>
        <p:blipFill rotWithShape="1">
          <a:blip r:embed="rId5">
            <a:alphaModFix/>
          </a:blip>
          <a:srcRect/>
          <a:stretch/>
        </p:blipFill>
        <p:spPr>
          <a:xfrm>
            <a:off x="3086101" y="3965413"/>
            <a:ext cx="2381250" cy="1228725"/>
          </a:xfrm>
          <a:prstGeom prst="rect">
            <a:avLst/>
          </a:prstGeom>
          <a:noFill/>
          <a:ln>
            <a:noFill/>
          </a:ln>
        </p:spPr>
      </p:pic>
      <p:pic>
        <p:nvPicPr>
          <p:cNvPr id="769" name="Google Shape;769;p74" descr="Safe Swim Defense and Safety Afloat – The Scouter Digest"/>
          <p:cNvPicPr preferRelativeResize="0"/>
          <p:nvPr/>
        </p:nvPicPr>
        <p:blipFill rotWithShape="1">
          <a:blip r:embed="rId6">
            <a:alphaModFix/>
          </a:blip>
          <a:srcRect/>
          <a:stretch/>
        </p:blipFill>
        <p:spPr>
          <a:xfrm>
            <a:off x="5895853" y="3733916"/>
            <a:ext cx="2971800" cy="1543050"/>
          </a:xfrm>
          <a:prstGeom prst="rect">
            <a:avLst/>
          </a:prstGeom>
          <a:noFill/>
          <a:ln>
            <a:noFill/>
          </a:ln>
        </p:spPr>
      </p:pic>
      <p:pic>
        <p:nvPicPr>
          <p:cNvPr id="770" name="Google Shape;770;p74" descr="Youth Protection – Montana Council"/>
          <p:cNvPicPr preferRelativeResize="0"/>
          <p:nvPr/>
        </p:nvPicPr>
        <p:blipFill rotWithShape="1">
          <a:blip r:embed="rId7">
            <a:alphaModFix/>
          </a:blip>
          <a:srcRect/>
          <a:stretch/>
        </p:blipFill>
        <p:spPr>
          <a:xfrm>
            <a:off x="4572000" y="1119769"/>
            <a:ext cx="1924050" cy="23812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p75"/>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Incident Reporting</a:t>
            </a:r>
            <a:endParaRPr/>
          </a:p>
        </p:txBody>
      </p:sp>
      <p:sp>
        <p:nvSpPr>
          <p:cNvPr id="776" name="Google Shape;776;p75"/>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742950" lvl="1" indent="-285750" algn="l" rtl="0">
              <a:spcBef>
                <a:spcPts val="0"/>
              </a:spcBef>
              <a:spcAft>
                <a:spcPts val="0"/>
              </a:spcAft>
              <a:buClr>
                <a:srgbClr val="005AA3"/>
              </a:buClr>
              <a:buSzPts val="2000"/>
              <a:buChar char="–"/>
            </a:pPr>
            <a:r>
              <a:rPr lang="en-US">
                <a:latin typeface="Helvetica Neue"/>
                <a:ea typeface="Helvetica Neue"/>
                <a:cs typeface="Helvetica Neue"/>
                <a:sym typeface="Helvetica Neue"/>
              </a:rPr>
              <a:t>All persons participating in Scouting programs are mandated reporters of child abuse. Reports must be made to local law enforcement and child protective services. State law may require additional reporting. This reporting duty cannot be delegated to any other person.</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Reporting to the Scout Executive or Scouts First Helpline ensures that follow-up can occur for the safety of our youth. Scout Executives and Scouts First coordinate follow-up actions.</a:t>
            </a:r>
            <a:endParaRPr/>
          </a:p>
        </p:txBody>
      </p:sp>
      <p:sp>
        <p:nvSpPr>
          <p:cNvPr id="777" name="Google Shape;777;p7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75</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p76"/>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Scouts First Helpline</a:t>
            </a:r>
            <a:endParaRPr/>
          </a:p>
        </p:txBody>
      </p:sp>
      <p:sp>
        <p:nvSpPr>
          <p:cNvPr id="786" name="Google Shape;786;p76"/>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742950" lvl="1" indent="-285750" algn="l" rtl="0">
              <a:spcBef>
                <a:spcPts val="0"/>
              </a:spcBef>
              <a:spcAft>
                <a:spcPts val="0"/>
              </a:spcAft>
              <a:buClr>
                <a:srgbClr val="005AA3"/>
              </a:buClr>
              <a:buSzPts val="2000"/>
              <a:buChar char="–"/>
            </a:pPr>
            <a:r>
              <a:rPr lang="en-US">
                <a:latin typeface="Helvetica Neue"/>
                <a:ea typeface="Helvetica Neue"/>
                <a:cs typeface="Helvetica Neue"/>
                <a:sym typeface="Helvetica Neue"/>
              </a:rPr>
              <a:t>As part of its “Scouts First” approach to the protection and safety of youth, Scouts BSA has established a dedicated 24-hour helpline to receive reports of known or suspected abuse or behavior that might put a youth at risk.</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1-844-SCOUTS1 (1-844-726-8871)</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When to use it: </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Anytime you believe a youth has been harmed or their safety and wellbeing is at risk, and you cannot immediately reach your Scout executive or local council.</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If a youth is bullied because of race, color, national origin, religion, sexual orientation, or disability, and local help is unable to resolve the problem.</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If someone is at immediate risk of harm, always call 911.</a:t>
            </a:r>
            <a:endParaRPr/>
          </a:p>
        </p:txBody>
      </p:sp>
      <p:sp>
        <p:nvSpPr>
          <p:cNvPr id="787" name="Google Shape;787;p76"/>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76</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77"/>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Journey to Excellence (JTE)</a:t>
            </a:r>
            <a:endParaRPr/>
          </a:p>
        </p:txBody>
      </p:sp>
      <p:sp>
        <p:nvSpPr>
          <p:cNvPr id="793" name="Google Shape;793;p77"/>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742950" lvl="1" indent="-285750" algn="l" rtl="0">
              <a:spcBef>
                <a:spcPts val="0"/>
              </a:spcBef>
              <a:spcAft>
                <a:spcPts val="0"/>
              </a:spcAft>
              <a:buClr>
                <a:srgbClr val="005AA3"/>
              </a:buClr>
              <a:buSzPts val="2000"/>
              <a:buChar char="–"/>
            </a:pPr>
            <a:r>
              <a:rPr lang="en-US">
                <a:latin typeface="Helvetica Neue"/>
                <a:ea typeface="Helvetica Neue"/>
                <a:cs typeface="Helvetica Neue"/>
                <a:sym typeface="Helvetica Neue"/>
              </a:rPr>
              <a:t>Performance and Recognition Program</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Various Metrics that are used to help plan program year, also</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To review successes and challenges at the end of  the year</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Helps determine what you are doing well and what you need to work on for a quality program</a:t>
            </a:r>
            <a:endParaRPr/>
          </a:p>
        </p:txBody>
      </p:sp>
      <p:sp>
        <p:nvSpPr>
          <p:cNvPr id="794" name="Google Shape;794;p77"/>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77</a:t>
            </a:fld>
            <a:endParaRPr sz="1000" b="1" i="0" u="none" strike="noStrike" cap="none">
              <a:solidFill>
                <a:srgbClr val="95B3D7"/>
              </a:solidFill>
              <a:latin typeface="Helvetica Neue"/>
              <a:ea typeface="Helvetica Neue"/>
              <a:cs typeface="Helvetica Neue"/>
              <a:sym typeface="Helvetica Neue"/>
            </a:endParaRPr>
          </a:p>
        </p:txBody>
      </p:sp>
      <p:pic>
        <p:nvPicPr>
          <p:cNvPr id="795" name="Google Shape;795;p77" descr="Who can wear the Journey to Excellence patch on their uniform?"/>
          <p:cNvPicPr preferRelativeResize="0"/>
          <p:nvPr/>
        </p:nvPicPr>
        <p:blipFill rotWithShape="1">
          <a:blip r:embed="rId3">
            <a:alphaModFix/>
          </a:blip>
          <a:srcRect/>
          <a:stretch/>
        </p:blipFill>
        <p:spPr>
          <a:xfrm>
            <a:off x="2777924" y="3945520"/>
            <a:ext cx="3588152" cy="188378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p78"/>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t>Volunteers</a:t>
            </a:r>
            <a:endParaRPr/>
          </a:p>
        </p:txBody>
      </p:sp>
      <p:sp>
        <p:nvSpPr>
          <p:cNvPr id="804" name="Google Shape;804;p7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005AA3"/>
              </a:buClr>
              <a:buSzPts val="3200"/>
              <a:buChar char="•"/>
            </a:pPr>
            <a:r>
              <a:rPr lang="en-US" sz="3200"/>
              <a:t>How you get adults involved?</a:t>
            </a:r>
            <a:endParaRPr/>
          </a:p>
          <a:p>
            <a:pPr marL="742950" lvl="1" indent="-285750" algn="l" rtl="0">
              <a:spcBef>
                <a:spcPts val="640"/>
              </a:spcBef>
              <a:spcAft>
                <a:spcPts val="0"/>
              </a:spcAft>
              <a:buClr>
                <a:srgbClr val="005AA3"/>
              </a:buClr>
              <a:buSzPts val="3200"/>
              <a:buChar char="–"/>
            </a:pPr>
            <a:r>
              <a:rPr lang="en-US" sz="3200"/>
              <a:t>Talent Survey</a:t>
            </a:r>
            <a:endParaRPr/>
          </a:p>
          <a:p>
            <a:pPr marL="742950" lvl="1" indent="-285750" algn="l" rtl="0">
              <a:spcBef>
                <a:spcPts val="640"/>
              </a:spcBef>
              <a:spcAft>
                <a:spcPts val="0"/>
              </a:spcAft>
              <a:buClr>
                <a:srgbClr val="005AA3"/>
              </a:buClr>
              <a:buSzPts val="3200"/>
              <a:buChar char="–"/>
            </a:pPr>
            <a:r>
              <a:rPr lang="en-US" sz="3200"/>
              <a:t>Present a “Friendly, Courteous and Kind” atmosphere</a:t>
            </a:r>
            <a:endParaRPr/>
          </a:p>
          <a:p>
            <a:pPr marL="1143000" lvl="2" indent="-50800" algn="l" rtl="0">
              <a:spcBef>
                <a:spcPts val="560"/>
              </a:spcBef>
              <a:spcAft>
                <a:spcPts val="0"/>
              </a:spcAft>
              <a:buClr>
                <a:srgbClr val="005AA3"/>
              </a:buClr>
              <a:buSzPts val="2800"/>
              <a:buNone/>
            </a:pPr>
            <a:endParaRPr sz="2800"/>
          </a:p>
        </p:txBody>
      </p:sp>
      <p:pic>
        <p:nvPicPr>
          <p:cNvPr id="805" name="Google Shape;805;p78" descr="Cub Scout Family Talent Survey | Scouting | Psychological Concepts"/>
          <p:cNvPicPr preferRelativeResize="0"/>
          <p:nvPr/>
        </p:nvPicPr>
        <p:blipFill rotWithShape="1">
          <a:blip r:embed="rId3">
            <a:alphaModFix/>
          </a:blip>
          <a:srcRect/>
          <a:stretch/>
        </p:blipFill>
        <p:spPr>
          <a:xfrm>
            <a:off x="4495800" y="269962"/>
            <a:ext cx="4590323" cy="6319192"/>
          </a:xfrm>
          <a:prstGeom prst="rect">
            <a:avLst/>
          </a:prstGeom>
          <a:solidFill>
            <a:srgbClr val="FFFFFF"/>
          </a:solidFill>
          <a:ln>
            <a:noFill/>
          </a:ln>
        </p:spPr>
      </p:pic>
      <p:sp>
        <p:nvSpPr>
          <p:cNvPr id="806" name="Google Shape;806;p78"/>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rm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78</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p79"/>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CM/ACM Training</a:t>
            </a:r>
            <a:endParaRPr/>
          </a:p>
        </p:txBody>
      </p:sp>
      <p:sp>
        <p:nvSpPr>
          <p:cNvPr id="815" name="Google Shape;815;p79"/>
          <p:cNvSpPr txBox="1">
            <a:spLocks noGrp="1"/>
          </p:cNvSpPr>
          <p:nvPr>
            <p:ph type="body" idx="1"/>
          </p:nvPr>
        </p:nvSpPr>
        <p:spPr>
          <a:xfrm>
            <a:off x="457200" y="1417638"/>
            <a:ext cx="8229600" cy="465296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Volunteers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First Parent Meeting Agenda - Cont</a:t>
            </a:r>
            <a:endParaRPr>
              <a:latin typeface="Helvetica Neue"/>
              <a:ea typeface="Helvetica Neue"/>
              <a:cs typeface="Helvetica Neue"/>
              <a:sym typeface="Helvetica Neue"/>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Pack Finances</a:t>
            </a:r>
            <a:endParaRPr/>
          </a:p>
          <a:p>
            <a:pPr marL="1600200" lvl="3" indent="-228600" algn="l" rtl="0">
              <a:spcBef>
                <a:spcPts val="280"/>
              </a:spcBef>
              <a:spcAft>
                <a:spcPts val="0"/>
              </a:spcAft>
              <a:buClr>
                <a:srgbClr val="CF0031"/>
              </a:buClr>
              <a:buSzPts val="1400"/>
              <a:buChar char="–"/>
            </a:pPr>
            <a:r>
              <a:rPr lang="en-US">
                <a:latin typeface="Helvetica Neue"/>
                <a:ea typeface="Helvetica Neue"/>
                <a:cs typeface="Helvetica Neue"/>
                <a:sym typeface="Helvetica Neue"/>
              </a:rPr>
              <a:t>Budget, fees, Fund raising expectations, What monies are spent for</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Pack Communication</a:t>
            </a:r>
            <a:endParaRPr/>
          </a:p>
          <a:p>
            <a:pPr marL="1600200" lvl="3" indent="-228600" algn="l" rtl="0">
              <a:spcBef>
                <a:spcPts val="280"/>
              </a:spcBef>
              <a:spcAft>
                <a:spcPts val="0"/>
              </a:spcAft>
              <a:buClr>
                <a:srgbClr val="CF0031"/>
              </a:buClr>
              <a:buSzPts val="1400"/>
              <a:buChar char="–"/>
            </a:pPr>
            <a:r>
              <a:rPr lang="en-US">
                <a:latin typeface="Helvetica Neue"/>
                <a:ea typeface="Helvetica Neue"/>
                <a:cs typeface="Helvetica Neue"/>
                <a:sym typeface="Helvetica Neue"/>
              </a:rPr>
              <a:t>Pack Manual, Email, Text, Social Media</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Expected Adult/Family Participation</a:t>
            </a:r>
            <a:endParaRPr/>
          </a:p>
          <a:p>
            <a:pPr marL="1600200" lvl="3" indent="-228600" algn="l" rtl="0">
              <a:spcBef>
                <a:spcPts val="280"/>
              </a:spcBef>
              <a:spcAft>
                <a:spcPts val="0"/>
              </a:spcAft>
              <a:buClr>
                <a:srgbClr val="CF0031"/>
              </a:buClr>
              <a:buSzPts val="1400"/>
              <a:buChar char="–"/>
            </a:pPr>
            <a:r>
              <a:rPr lang="en-US">
                <a:latin typeface="Helvetica Neue"/>
                <a:ea typeface="Helvetica Neue"/>
                <a:cs typeface="Helvetica Neue"/>
                <a:sym typeface="Helvetica Neue"/>
              </a:rPr>
              <a:t>Application, YPT, Training</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Positions Needing to be filled</a:t>
            </a:r>
            <a:endParaRPr/>
          </a:p>
          <a:p>
            <a:pPr marL="1600200" lvl="3" indent="-228600" algn="l" rtl="0">
              <a:spcBef>
                <a:spcPts val="280"/>
              </a:spcBef>
              <a:spcAft>
                <a:spcPts val="0"/>
              </a:spcAft>
              <a:buClr>
                <a:srgbClr val="CF0031"/>
              </a:buClr>
              <a:buSzPts val="1400"/>
              <a:buChar char="–"/>
            </a:pPr>
            <a:r>
              <a:rPr lang="en-US">
                <a:latin typeface="Helvetica Neue"/>
                <a:ea typeface="Helvetica Neue"/>
                <a:cs typeface="Helvetica Neue"/>
                <a:sym typeface="Helvetica Neue"/>
              </a:rPr>
              <a:t>Written Descriptions handed out for all positions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Ask</a:t>
            </a:r>
            <a:endParaRPr/>
          </a:p>
          <a:p>
            <a:pPr marL="1600200" lvl="3" indent="-228600" algn="l" rtl="0">
              <a:spcBef>
                <a:spcPts val="280"/>
              </a:spcBef>
              <a:spcAft>
                <a:spcPts val="0"/>
              </a:spcAft>
              <a:buClr>
                <a:srgbClr val="CF0031"/>
              </a:buClr>
              <a:buSzPts val="1400"/>
              <a:buChar char="–"/>
            </a:pPr>
            <a:r>
              <a:rPr lang="en-US">
                <a:latin typeface="Helvetica Neue"/>
                <a:ea typeface="Helvetica Neue"/>
                <a:cs typeface="Helvetica Neue"/>
                <a:sym typeface="Helvetica Neue"/>
              </a:rPr>
              <a:t>If “no” ask why?</a:t>
            </a:r>
            <a:endParaRPr/>
          </a:p>
          <a:p>
            <a:pPr marL="457200" lvl="1" indent="0" algn="l" rtl="0">
              <a:spcBef>
                <a:spcPts val="240"/>
              </a:spcBef>
              <a:spcAft>
                <a:spcPts val="0"/>
              </a:spcAft>
              <a:buClr>
                <a:srgbClr val="005AA3"/>
              </a:buClr>
              <a:buSzPts val="1200"/>
              <a:buFont typeface="Arial"/>
              <a:buNone/>
            </a:pPr>
            <a:endParaRPr sz="1200" b="1" i="1">
              <a:solidFill>
                <a:srgbClr val="FF0000"/>
              </a:solidFill>
              <a:latin typeface="Helvetica Neue"/>
              <a:ea typeface="Helvetica Neue"/>
              <a:cs typeface="Helvetica Neue"/>
              <a:sym typeface="Helvetica Neue"/>
            </a:endParaRPr>
          </a:p>
          <a:p>
            <a:pPr marL="457200" lvl="1" indent="0" algn="l" rtl="0">
              <a:spcBef>
                <a:spcPts val="360"/>
              </a:spcBef>
              <a:spcAft>
                <a:spcPts val="0"/>
              </a:spcAft>
              <a:buClr>
                <a:srgbClr val="FF0000"/>
              </a:buClr>
              <a:buSzPts val="1800"/>
              <a:buFont typeface="Arial"/>
              <a:buNone/>
            </a:pPr>
            <a:r>
              <a:rPr lang="en-US" sz="1800" b="1" i="1">
                <a:solidFill>
                  <a:srgbClr val="FF0000"/>
                </a:solidFill>
                <a:latin typeface="Helvetica Neue"/>
                <a:ea typeface="Helvetica Neue"/>
                <a:cs typeface="Helvetica Neue"/>
                <a:sym typeface="Helvetica Neue"/>
              </a:rPr>
              <a:t>“Why did you volunteer to be a Scout Leader and Participate in the Pack with your Child?”</a:t>
            </a:r>
            <a:endParaRPr/>
          </a:p>
          <a:p>
            <a:pPr marL="1143000" lvl="2" indent="-114300" algn="l" rtl="0">
              <a:spcBef>
                <a:spcPts val="360"/>
              </a:spcBef>
              <a:spcAft>
                <a:spcPts val="0"/>
              </a:spcAft>
              <a:buClr>
                <a:srgbClr val="005AA3"/>
              </a:buClr>
              <a:buSzPts val="1800"/>
              <a:buNone/>
            </a:pPr>
            <a:endParaRPr>
              <a:latin typeface="Helvetica Neue"/>
              <a:ea typeface="Helvetica Neue"/>
              <a:cs typeface="Helvetica Neue"/>
              <a:sym typeface="Helvetica Neue"/>
            </a:endParaRPr>
          </a:p>
        </p:txBody>
      </p:sp>
      <p:sp>
        <p:nvSpPr>
          <p:cNvPr id="816" name="Google Shape;816;p79"/>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79</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80"/>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CM/ACM Training</a:t>
            </a:r>
            <a:endParaRPr/>
          </a:p>
        </p:txBody>
      </p:sp>
      <p:sp>
        <p:nvSpPr>
          <p:cNvPr id="822" name="Google Shape;822;p80"/>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Volunteers</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Resources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Roundtable </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Unit Commissioner</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District Commissioner</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District Executive</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Chartered Org Rep</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Scoutmaster of Local Troop</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Program Training Conference</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Scout Shop – Printed Leader Guides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Scouting Magazine </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Internet Blogs – Scout Websites – Voice of the Scout</a:t>
            </a:r>
            <a:endParaRPr/>
          </a:p>
        </p:txBody>
      </p:sp>
      <p:sp>
        <p:nvSpPr>
          <p:cNvPr id="823" name="Google Shape;823;p80"/>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80</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81"/>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CM/ACM Training</a:t>
            </a:r>
            <a:endParaRPr/>
          </a:p>
        </p:txBody>
      </p:sp>
      <p:sp>
        <p:nvSpPr>
          <p:cNvPr id="829" name="Google Shape;829;p81"/>
          <p:cNvSpPr txBox="1">
            <a:spLocks noGrp="1"/>
          </p:cNvSpPr>
          <p:nvPr>
            <p:ph type="body" idx="1"/>
          </p:nvPr>
        </p:nvSpPr>
        <p:spPr>
          <a:xfrm>
            <a:off x="457200" y="1600200"/>
            <a:ext cx="8229600" cy="42338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5AA3"/>
              </a:buClr>
              <a:buSzPts val="2400"/>
              <a:buChar char="•"/>
            </a:pPr>
            <a:r>
              <a:rPr lang="en-US">
                <a:latin typeface="Helvetica Neue"/>
                <a:ea typeface="Helvetica Neue"/>
                <a:cs typeface="Helvetica Neue"/>
                <a:sym typeface="Helvetica Neue"/>
              </a:rPr>
              <a:t>Continuing the Journey</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Advanced Training</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Wood Badge</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Acknowledge your Adults!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Adult Recognitions</a:t>
            </a:r>
            <a:endParaRPr/>
          </a:p>
          <a:p>
            <a:pPr marL="1600200" lvl="3" indent="-228600" algn="l" rtl="0">
              <a:spcBef>
                <a:spcPts val="280"/>
              </a:spcBef>
              <a:spcAft>
                <a:spcPts val="0"/>
              </a:spcAft>
              <a:buClr>
                <a:srgbClr val="CF0031"/>
              </a:buClr>
              <a:buSzPts val="1400"/>
              <a:buChar char="–"/>
            </a:pPr>
            <a:r>
              <a:rPr lang="en-US">
                <a:latin typeface="Helvetica Neue"/>
                <a:ea typeface="Helvetica Neue"/>
                <a:cs typeface="Helvetica Neue"/>
                <a:sym typeface="Helvetica Neue"/>
              </a:rPr>
              <a:t>Den Leader Training Award</a:t>
            </a:r>
            <a:endParaRPr/>
          </a:p>
          <a:p>
            <a:pPr marL="1600200" lvl="3" indent="-228600" algn="l" rtl="0">
              <a:spcBef>
                <a:spcPts val="280"/>
              </a:spcBef>
              <a:spcAft>
                <a:spcPts val="0"/>
              </a:spcAft>
              <a:buClr>
                <a:srgbClr val="CF0031"/>
              </a:buClr>
              <a:buSzPts val="1400"/>
              <a:buChar char="–"/>
            </a:pPr>
            <a:r>
              <a:rPr lang="en-US">
                <a:latin typeface="Helvetica Neue"/>
                <a:ea typeface="Helvetica Neue"/>
                <a:cs typeface="Helvetica Neue"/>
                <a:sym typeface="Helvetica Neue"/>
              </a:rPr>
              <a:t>Cubmasters Key and Unit Leader of Merit Award</a:t>
            </a:r>
            <a:endParaRPr/>
          </a:p>
          <a:p>
            <a:pPr marL="1600200" lvl="3" indent="-228600" algn="l" rtl="0">
              <a:spcBef>
                <a:spcPts val="280"/>
              </a:spcBef>
              <a:spcAft>
                <a:spcPts val="0"/>
              </a:spcAft>
              <a:buClr>
                <a:srgbClr val="CF0031"/>
              </a:buClr>
              <a:buSzPts val="1400"/>
              <a:buChar char="–"/>
            </a:pPr>
            <a:r>
              <a:rPr lang="en-US">
                <a:latin typeface="Helvetica Neue"/>
                <a:ea typeface="Helvetica Neue"/>
                <a:cs typeface="Helvetica Neue"/>
                <a:sym typeface="Helvetica Neue"/>
              </a:rPr>
              <a:t>Scouters Training Award</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District/Council Recognitions</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Leader Award of Merit</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District Award of Merit</a:t>
            </a:r>
            <a:endParaRPr/>
          </a:p>
          <a:p>
            <a:pPr marL="1143000" lvl="2" indent="-228600" algn="l" rtl="0">
              <a:spcBef>
                <a:spcPts val="360"/>
              </a:spcBef>
              <a:spcAft>
                <a:spcPts val="0"/>
              </a:spcAft>
              <a:buClr>
                <a:srgbClr val="005AA3"/>
              </a:buClr>
              <a:buSzPts val="1800"/>
              <a:buChar char="•"/>
            </a:pPr>
            <a:r>
              <a:rPr lang="en-US">
                <a:latin typeface="Helvetica Neue"/>
                <a:ea typeface="Helvetica Neue"/>
                <a:cs typeface="Helvetica Neue"/>
                <a:sym typeface="Helvetica Neue"/>
              </a:rPr>
              <a:t>Silver Beaver</a:t>
            </a:r>
            <a:endParaRPr/>
          </a:p>
          <a:p>
            <a:pPr marL="1600200" lvl="3" indent="-139700" algn="l" rtl="0">
              <a:spcBef>
                <a:spcPts val="280"/>
              </a:spcBef>
              <a:spcAft>
                <a:spcPts val="0"/>
              </a:spcAft>
              <a:buClr>
                <a:srgbClr val="CF0031"/>
              </a:buClr>
              <a:buSzPts val="1400"/>
              <a:buNone/>
            </a:pPr>
            <a:endParaRPr>
              <a:latin typeface="Helvetica Neue"/>
              <a:ea typeface="Helvetica Neue"/>
              <a:cs typeface="Helvetica Neue"/>
              <a:sym typeface="Helvetica Neue"/>
            </a:endParaRPr>
          </a:p>
        </p:txBody>
      </p:sp>
      <p:sp>
        <p:nvSpPr>
          <p:cNvPr id="830" name="Google Shape;830;p81"/>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81</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82"/>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CM/ACM Training – Forms to Use</a:t>
            </a:r>
            <a:endParaRPr/>
          </a:p>
        </p:txBody>
      </p:sp>
      <p:sp>
        <p:nvSpPr>
          <p:cNvPr id="836" name="Google Shape;836;p82"/>
          <p:cNvSpPr txBox="1">
            <a:spLocks noGrp="1"/>
          </p:cNvSpPr>
          <p:nvPr>
            <p:ph type="body" idx="1"/>
          </p:nvPr>
        </p:nvSpPr>
        <p:spPr>
          <a:xfrm>
            <a:off x="457200" y="1417638"/>
            <a:ext cx="8229600" cy="442436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“So, You’re a New Cubmaster” Flier</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Characteristics of Cub Scouts</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Uniform Inspection Sheets -  Youth &amp; Adult</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Family Talent Survey Sheet</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Pack Meeting Planning Sheet</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Flag Ceremony  - Opening and Retiring</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Pack &amp; Scouter  - Code of Conduct Forms</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Parent Orientation/First Meeting Sample Agenda</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Age-Appropriate Guidelines for Scouting Activities</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Den Leader  and Scouters Training Award forms</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Cubmaster Key Progress Record Award Form</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Den Advancement Forms</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Journey to Excellence form</a:t>
            </a:r>
            <a:endParaRPr/>
          </a:p>
          <a:p>
            <a:pPr marL="342900" lvl="0" indent="-342900" algn="l" rtl="0">
              <a:spcBef>
                <a:spcPts val="320"/>
              </a:spcBef>
              <a:spcAft>
                <a:spcPts val="0"/>
              </a:spcAft>
              <a:buClr>
                <a:srgbClr val="002060"/>
              </a:buClr>
              <a:buSzPts val="1600"/>
              <a:buChar char="•"/>
            </a:pPr>
            <a:r>
              <a:rPr lang="en-US" sz="1600">
                <a:solidFill>
                  <a:srgbClr val="002060"/>
                </a:solidFill>
                <a:latin typeface="Helvetica Neue"/>
                <a:ea typeface="Helvetica Neue"/>
                <a:cs typeface="Helvetica Neue"/>
                <a:sym typeface="Helvetica Neue"/>
              </a:rPr>
              <a:t>Pack Budget Work Sheet and Fund-Raising Application</a:t>
            </a:r>
            <a:endParaRPr/>
          </a:p>
          <a:p>
            <a:pPr marL="0" lvl="0" indent="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p:txBody>
      </p:sp>
      <p:sp>
        <p:nvSpPr>
          <p:cNvPr id="837" name="Google Shape;837;p82"/>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82</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83"/>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Helvetica Neue"/>
                <a:ea typeface="Helvetica Neue"/>
                <a:cs typeface="Helvetica Neue"/>
                <a:sym typeface="Helvetica Neue"/>
              </a:rPr>
              <a:t>CM/ACM Training</a:t>
            </a:r>
            <a:endParaRPr/>
          </a:p>
        </p:txBody>
      </p:sp>
      <p:sp>
        <p:nvSpPr>
          <p:cNvPr id="846" name="Google Shape;846;p83"/>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83</a:t>
            </a:fld>
            <a:endParaRPr sz="1000" b="1" i="0" u="none" strike="noStrike" cap="none">
              <a:solidFill>
                <a:srgbClr val="95B3D7"/>
              </a:solidFill>
              <a:latin typeface="Helvetica Neue"/>
              <a:ea typeface="Helvetica Neue"/>
              <a:cs typeface="Helvetica Neue"/>
              <a:sym typeface="Helvetica Neue"/>
            </a:endParaRPr>
          </a:p>
        </p:txBody>
      </p:sp>
      <p:sp>
        <p:nvSpPr>
          <p:cNvPr id="847" name="Google Shape;847;p83"/>
          <p:cNvSpPr txBox="1">
            <a:spLocks noGrp="1"/>
          </p:cNvSpPr>
          <p:nvPr>
            <p:ph type="body" idx="1"/>
          </p:nvPr>
        </p:nvSpPr>
        <p:spPr>
          <a:xfrm>
            <a:off x="457200" y="1417638"/>
            <a:ext cx="8229600" cy="4416425"/>
          </a:xfrm>
          <a:prstGeom prst="rect">
            <a:avLst/>
          </a:prstGeom>
          <a:noFill/>
          <a:ln>
            <a:noFill/>
          </a:ln>
        </p:spPr>
        <p:txBody>
          <a:bodyPr spcFirstLastPara="1" wrap="square" lIns="91425" tIns="45700" rIns="91425" bIns="45700" anchor="t" anchorCtr="0">
            <a:noAutofit/>
          </a:bodyPr>
          <a:lstStyle/>
          <a:p>
            <a:pPr marL="342900" lvl="0" indent="-342900" algn="ctr" rtl="0">
              <a:spcBef>
                <a:spcPts val="0"/>
              </a:spcBef>
              <a:spcAft>
                <a:spcPts val="0"/>
              </a:spcAft>
              <a:buClr>
                <a:srgbClr val="005AA3"/>
              </a:buClr>
              <a:buSzPts val="2400"/>
              <a:buFont typeface="Arial"/>
              <a:buNone/>
            </a:pPr>
            <a:r>
              <a:rPr lang="en-US">
                <a:latin typeface="Helvetica Neue"/>
                <a:ea typeface="Helvetica Neue"/>
                <a:cs typeface="Helvetica Neue"/>
                <a:sym typeface="Helvetica Neue"/>
              </a:rPr>
              <a:t>THANK YOU!!</a:t>
            </a:r>
            <a:endParaRPr/>
          </a:p>
          <a:p>
            <a:pPr marL="342900" lvl="0" indent="-342900" algn="ctr"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342900" lvl="0" indent="-342900" algn="ctr" rtl="0">
              <a:spcBef>
                <a:spcPts val="480"/>
              </a:spcBef>
              <a:spcAft>
                <a:spcPts val="0"/>
              </a:spcAft>
              <a:buClr>
                <a:srgbClr val="005AA3"/>
              </a:buClr>
              <a:buSzPts val="2400"/>
              <a:buFont typeface="Arial"/>
              <a:buNone/>
            </a:pPr>
            <a:r>
              <a:rPr lang="en-US">
                <a:latin typeface="Helvetica Neue"/>
                <a:ea typeface="Helvetica Neue"/>
                <a:cs typeface="Helvetica Neue"/>
                <a:sym typeface="Helvetica Neue"/>
              </a:rPr>
              <a:t>Thank you for your commitment to becoming a trained Cub Scout Leader. 	</a:t>
            </a:r>
            <a:endParaRPr/>
          </a:p>
          <a:p>
            <a:pPr marL="342900" lvl="0" indent="-34290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Char char="•"/>
            </a:pPr>
            <a:r>
              <a:rPr lang="en-US">
                <a:latin typeface="Helvetica Neue"/>
                <a:ea typeface="Helvetica Neue"/>
                <a:cs typeface="Helvetica Neue"/>
                <a:sym typeface="Helvetica Neue"/>
              </a:rPr>
              <a:t>Still have questions, need help, looking for advice, please feel free to write:</a:t>
            </a:r>
            <a:endParaRPr/>
          </a:p>
          <a:p>
            <a:pPr marL="342900" lvl="0" indent="-342900" algn="l" rtl="0">
              <a:spcBef>
                <a:spcPts val="480"/>
              </a:spcBef>
              <a:spcAft>
                <a:spcPts val="0"/>
              </a:spcAft>
              <a:buClr>
                <a:srgbClr val="005AA3"/>
              </a:buClr>
              <a:buSzPts val="2400"/>
              <a:buFont typeface="Arial"/>
              <a:buNone/>
            </a:pPr>
            <a:r>
              <a:rPr lang="en-US">
                <a:latin typeface="Helvetica Neue"/>
                <a:ea typeface="Helvetica Neue"/>
                <a:cs typeface="Helvetica Neue"/>
                <a:sym typeface="Helvetica Neue"/>
              </a:rPr>
              <a:t>David Bader – </a:t>
            </a:r>
            <a:r>
              <a:rPr lang="en-US" u="sng">
                <a:solidFill>
                  <a:schemeClr val="hlink"/>
                </a:solidFill>
                <a:latin typeface="Helvetica Neue"/>
                <a:ea typeface="Helvetica Neue"/>
                <a:cs typeface="Helvetica Neue"/>
                <a:sym typeface="Helvetica Neue"/>
                <a:hlinkClick r:id="rId3"/>
              </a:rPr>
              <a:t>davidbader23@gmail.com</a:t>
            </a: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342900" lvl="0" indent="-342900" algn="l" rtl="0">
              <a:spcBef>
                <a:spcPts val="480"/>
              </a:spcBef>
              <a:spcAft>
                <a:spcPts val="0"/>
              </a:spcAft>
              <a:buClr>
                <a:srgbClr val="005AA3"/>
              </a:buClr>
              <a:buSzPts val="2400"/>
              <a:buFont typeface="Arial"/>
              <a:buNone/>
            </a:pPr>
            <a:r>
              <a:rPr lang="en-US">
                <a:latin typeface="Helvetica Neue"/>
                <a:ea typeface="Helvetica Neue"/>
                <a:cs typeface="Helvetica Neue"/>
                <a:sym typeface="Helvetica Neue"/>
              </a:rPr>
              <a:t>			</a:t>
            </a:r>
            <a:endParaRPr/>
          </a:p>
          <a:p>
            <a:pPr marL="342900" lvl="0" indent="-342900" algn="l" rtl="0">
              <a:spcBef>
                <a:spcPts val="480"/>
              </a:spcBef>
              <a:spcAft>
                <a:spcPts val="0"/>
              </a:spcAft>
              <a:buClr>
                <a:srgbClr val="005AA3"/>
              </a:buClr>
              <a:buSzPts val="2400"/>
              <a:buFont typeface="Arial"/>
              <a:buNone/>
            </a:pPr>
            <a:endParaRPr>
              <a:latin typeface="Helvetica Neue"/>
              <a:ea typeface="Helvetica Neue"/>
              <a:cs typeface="Helvetica Neue"/>
              <a:sym typeface="Helvetica Neue"/>
            </a:endParaRPr>
          </a:p>
          <a:p>
            <a:pPr marL="1600200" lvl="3" indent="-228600" algn="l" rtl="0">
              <a:spcBef>
                <a:spcPts val="280"/>
              </a:spcBef>
              <a:spcAft>
                <a:spcPts val="0"/>
              </a:spcAft>
              <a:buClr>
                <a:srgbClr val="CF0031"/>
              </a:buClr>
              <a:buSzPts val="1400"/>
              <a:buFont typeface="Arial"/>
              <a:buNone/>
            </a:pPr>
            <a:endParaRPr>
              <a:latin typeface="Helvetica Neue"/>
              <a:ea typeface="Helvetica Neue"/>
              <a:cs typeface="Helvetica Neue"/>
              <a:sym typeface="Helvetica Neue"/>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p84"/>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Appendix</a:t>
            </a:r>
            <a:endParaRPr/>
          </a:p>
        </p:txBody>
      </p:sp>
      <p:sp>
        <p:nvSpPr>
          <p:cNvPr id="853" name="Google Shape;853;p84"/>
          <p:cNvSpPr txBox="1">
            <a:spLocks noGrp="1"/>
          </p:cNvSpPr>
          <p:nvPr>
            <p:ph type="body" idx="1"/>
          </p:nvPr>
        </p:nvSpPr>
        <p:spPr>
          <a:xfrm>
            <a:off x="457200" y="1600201"/>
            <a:ext cx="8229600" cy="4234338"/>
          </a:xfrm>
          <a:prstGeom prst="rect">
            <a:avLst/>
          </a:prstGeom>
          <a:noFill/>
          <a:ln>
            <a:noFill/>
          </a:ln>
        </p:spPr>
        <p:txBody>
          <a:bodyPr spcFirstLastPara="1" wrap="square" lIns="91425" tIns="45700" rIns="91425" bIns="45700" anchor="t" anchorCtr="0">
            <a:noAutofit/>
          </a:bodyPr>
          <a:lstStyle/>
          <a:p>
            <a:pPr marL="342900" lvl="0" indent="-190500" algn="l" rtl="0">
              <a:spcBef>
                <a:spcPts val="0"/>
              </a:spcBef>
              <a:spcAft>
                <a:spcPts val="0"/>
              </a:spcAft>
              <a:buClr>
                <a:srgbClr val="005AA3"/>
              </a:buClr>
              <a:buSzPts val="2400"/>
              <a:buNone/>
            </a:pPr>
            <a:endParaRPr/>
          </a:p>
        </p:txBody>
      </p:sp>
      <p:sp>
        <p:nvSpPr>
          <p:cNvPr id="854" name="Google Shape;854;p84"/>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84</a:t>
            </a:fld>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p85"/>
          <p:cNvSpPr txBox="1">
            <a:spLocks noGrp="1"/>
          </p:cNvSpPr>
          <p:nvPr>
            <p:ph type="title"/>
          </p:nvPr>
        </p:nvSpPr>
        <p:spPr>
          <a:xfrm>
            <a:off x="1566863" y="274638"/>
            <a:ext cx="704373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highlight>
                  <a:srgbClr val="FFFF00"/>
                </a:highlight>
                <a:latin typeface="Helvetica Neue"/>
                <a:ea typeface="Helvetica Neue"/>
                <a:cs typeface="Helvetica Neue"/>
                <a:sym typeface="Helvetica Neue"/>
              </a:rPr>
              <a:t>Poll Questions</a:t>
            </a:r>
            <a:endParaRPr/>
          </a:p>
        </p:txBody>
      </p:sp>
      <p:sp>
        <p:nvSpPr>
          <p:cNvPr id="863" name="Google Shape;863;p85"/>
          <p:cNvSpPr txBox="1">
            <a:spLocks noGrp="1"/>
          </p:cNvSpPr>
          <p:nvPr>
            <p:ph type="body" idx="1"/>
          </p:nvPr>
        </p:nvSpPr>
        <p:spPr>
          <a:xfrm>
            <a:off x="457200" y="1295400"/>
            <a:ext cx="8229600" cy="4538663"/>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rgbClr val="005AA3"/>
              </a:buClr>
              <a:buSzPts val="2400"/>
              <a:buFont typeface="Calibri"/>
              <a:buAutoNum type="arabicPeriod"/>
            </a:pPr>
            <a:r>
              <a:rPr lang="en-US">
                <a:latin typeface="Helvetica Neue"/>
                <a:ea typeface="Helvetica Neue"/>
                <a:cs typeface="Helvetica Neue"/>
                <a:sym typeface="Helvetica Neue"/>
              </a:rPr>
              <a:t>Which “ranks” have short attention spans and may become easily bored?</a:t>
            </a:r>
            <a:endParaRPr/>
          </a:p>
          <a:p>
            <a:pPr marL="742950" lvl="1" indent="-285750" algn="l" rtl="0">
              <a:spcBef>
                <a:spcPts val="400"/>
              </a:spcBef>
              <a:spcAft>
                <a:spcPts val="0"/>
              </a:spcAft>
              <a:buClr>
                <a:srgbClr val="005AA3"/>
              </a:buClr>
              <a:buSzPts val="2000"/>
              <a:buChar char="–"/>
            </a:pPr>
            <a:r>
              <a:rPr lang="en-US">
                <a:latin typeface="Helvetica Neue"/>
                <a:ea typeface="Helvetica Neue"/>
                <a:cs typeface="Helvetica Neue"/>
                <a:sym typeface="Helvetica Neue"/>
              </a:rPr>
              <a:t>Lions &amp; Tigers</a:t>
            </a:r>
            <a:endParaRPr/>
          </a:p>
          <a:p>
            <a:pPr marL="457200" lvl="0" indent="-457200" algn="l" rtl="0">
              <a:spcBef>
                <a:spcPts val="480"/>
              </a:spcBef>
              <a:spcAft>
                <a:spcPts val="0"/>
              </a:spcAft>
              <a:buClr>
                <a:srgbClr val="005AA3"/>
              </a:buClr>
              <a:buSzPts val="2400"/>
              <a:buFont typeface="Calibri"/>
              <a:buAutoNum type="arabicPeriod"/>
            </a:pPr>
            <a:r>
              <a:rPr lang="en-US">
                <a:latin typeface="Helvetica Neue"/>
                <a:ea typeface="Helvetica Neue"/>
                <a:cs typeface="Helvetica Neue"/>
                <a:sym typeface="Helvetica Neue"/>
              </a:rPr>
              <a:t>Which “ranks” have vivid imaginations and will protest if they think someone is cheating?</a:t>
            </a:r>
            <a:endParaRPr/>
          </a:p>
          <a:p>
            <a:pPr marL="857250" lvl="1" indent="-457200" algn="l" rtl="0">
              <a:spcBef>
                <a:spcPts val="400"/>
              </a:spcBef>
              <a:spcAft>
                <a:spcPts val="0"/>
              </a:spcAft>
              <a:buClr>
                <a:srgbClr val="005AA3"/>
              </a:buClr>
              <a:buSzPts val="2000"/>
              <a:buChar char="–"/>
            </a:pPr>
            <a:r>
              <a:rPr lang="en-US">
                <a:latin typeface="Helvetica Neue"/>
                <a:ea typeface="Helvetica Neue"/>
                <a:cs typeface="Helvetica Neue"/>
                <a:sym typeface="Helvetica Neue"/>
              </a:rPr>
              <a:t>Wolves &amp; Bears</a:t>
            </a:r>
            <a:endParaRPr/>
          </a:p>
          <a:p>
            <a:pPr marL="457200" lvl="0" indent="-457200" algn="l" rtl="0">
              <a:spcBef>
                <a:spcPts val="480"/>
              </a:spcBef>
              <a:spcAft>
                <a:spcPts val="0"/>
              </a:spcAft>
              <a:buClr>
                <a:srgbClr val="005AA3"/>
              </a:buClr>
              <a:buSzPts val="2400"/>
              <a:buFont typeface="Calibri"/>
              <a:buAutoNum type="arabicPeriod"/>
            </a:pPr>
            <a:r>
              <a:rPr lang="en-US">
                <a:latin typeface="Helvetica Neue"/>
                <a:ea typeface="Helvetica Neue"/>
                <a:cs typeface="Helvetica Neue"/>
                <a:sym typeface="Helvetica Neue"/>
              </a:rPr>
              <a:t>Which “ranks” are very devoted to their friends and may have a best friend?</a:t>
            </a:r>
            <a:endParaRPr/>
          </a:p>
          <a:p>
            <a:pPr marL="857250" lvl="1" indent="-457200" algn="l" rtl="0">
              <a:spcBef>
                <a:spcPts val="400"/>
              </a:spcBef>
              <a:spcAft>
                <a:spcPts val="0"/>
              </a:spcAft>
              <a:buClr>
                <a:srgbClr val="005AA3"/>
              </a:buClr>
              <a:buSzPts val="2000"/>
              <a:buChar char="–"/>
            </a:pPr>
            <a:r>
              <a:rPr lang="en-US">
                <a:latin typeface="Helvetica Neue"/>
                <a:ea typeface="Helvetica Neue"/>
                <a:cs typeface="Helvetica Neue"/>
                <a:sym typeface="Helvetica Neue"/>
              </a:rPr>
              <a:t>Webelos</a:t>
            </a:r>
            <a:endParaRPr/>
          </a:p>
          <a:p>
            <a:pPr marL="457200" lvl="0" indent="-304800" algn="l" rtl="0">
              <a:spcBef>
                <a:spcPts val="480"/>
              </a:spcBef>
              <a:spcAft>
                <a:spcPts val="0"/>
              </a:spcAft>
              <a:buClr>
                <a:srgbClr val="005AA3"/>
              </a:buClr>
              <a:buSzPts val="2400"/>
              <a:buFont typeface="Calibri"/>
              <a:buNone/>
            </a:pPr>
            <a:endParaRPr>
              <a:latin typeface="Helvetica Neue"/>
              <a:ea typeface="Helvetica Neue"/>
              <a:cs typeface="Helvetica Neue"/>
              <a:sym typeface="Helvetica Neue"/>
            </a:endParaRPr>
          </a:p>
          <a:p>
            <a:pPr marL="342900" lvl="0" indent="-190500" algn="l" rtl="0">
              <a:spcBef>
                <a:spcPts val="480"/>
              </a:spcBef>
              <a:spcAft>
                <a:spcPts val="0"/>
              </a:spcAft>
              <a:buClr>
                <a:srgbClr val="005AA3"/>
              </a:buClr>
              <a:buSzPts val="2400"/>
              <a:buNone/>
            </a:pPr>
            <a:endParaRPr>
              <a:latin typeface="Helvetica Neue"/>
              <a:ea typeface="Helvetica Neue"/>
              <a:cs typeface="Helvetica Neue"/>
              <a:sym typeface="Helvetica Neue"/>
            </a:endParaRPr>
          </a:p>
        </p:txBody>
      </p:sp>
      <p:sp>
        <p:nvSpPr>
          <p:cNvPr id="864" name="Google Shape;864;p85"/>
          <p:cNvSpPr txBox="1">
            <a:spLocks noGrp="1"/>
          </p:cNvSpPr>
          <p:nvPr>
            <p:ph type="sldNum" idx="12"/>
          </p:nvPr>
        </p:nvSpPr>
        <p:spPr>
          <a:xfrm>
            <a:off x="8686800" y="6508750"/>
            <a:ext cx="41275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95B3D7"/>
              </a:buClr>
              <a:buSzPts val="1000"/>
              <a:buFont typeface="Arial"/>
              <a:buNone/>
            </a:pPr>
            <a:fld id="{00000000-1234-1234-1234-123412341234}" type="slidenum">
              <a:rPr lang="en-US" sz="1000" b="1" i="0" u="none" strike="noStrike" cap="none">
                <a:solidFill>
                  <a:srgbClr val="95B3D7"/>
                </a:solidFill>
                <a:latin typeface="Helvetica Neue"/>
                <a:ea typeface="Helvetica Neue"/>
                <a:cs typeface="Helvetica Neue"/>
                <a:sym typeface="Helvetica Neue"/>
              </a:rPr>
              <a:t>85</a:t>
            </a:fld>
            <a:endParaRPr sz="1000" b="1" i="0" u="none" strike="noStrike" cap="none">
              <a:solidFill>
                <a:srgbClr val="95B3D7"/>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7856</Words>
  <Application>Microsoft Office PowerPoint</Application>
  <PresentationFormat>On-screen Show (4:3)</PresentationFormat>
  <Paragraphs>911</Paragraphs>
  <Slides>85</Slides>
  <Notes>85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85</vt:i4>
      </vt:variant>
    </vt:vector>
  </HeadingPairs>
  <TitlesOfParts>
    <vt:vector size="91" baseType="lpstr">
      <vt:lpstr>Courier New</vt:lpstr>
      <vt:lpstr>Arial</vt:lpstr>
      <vt:lpstr>Calibri</vt:lpstr>
      <vt:lpstr>Helvetica Neue</vt:lpstr>
      <vt:lpstr>Roboto</vt:lpstr>
      <vt:lpstr>Office Theme</vt:lpstr>
      <vt:lpstr>2024 Program Training Conference</vt:lpstr>
      <vt:lpstr>Welcome!!</vt:lpstr>
      <vt:lpstr>Welcome!!</vt:lpstr>
      <vt:lpstr>Session 1 Training</vt:lpstr>
      <vt:lpstr>Session 1 Training</vt:lpstr>
      <vt:lpstr>Scout Sign</vt:lpstr>
      <vt:lpstr>Scout Salute</vt:lpstr>
      <vt:lpstr>How To Start A Meeting</vt:lpstr>
      <vt:lpstr>Scout Oath and Law</vt:lpstr>
      <vt:lpstr>Aims and Methods of Scouting</vt:lpstr>
      <vt:lpstr>Aims of Scouting</vt:lpstr>
      <vt:lpstr>Methods of Scouting</vt:lpstr>
      <vt:lpstr>PowerPoint Presentation</vt:lpstr>
      <vt:lpstr>Pack Structure</vt:lpstr>
      <vt:lpstr>Session 1 Training</vt:lpstr>
      <vt:lpstr>Pack Structure</vt:lpstr>
      <vt:lpstr>Pack Structure</vt:lpstr>
      <vt:lpstr>Pack Structure</vt:lpstr>
      <vt:lpstr>Pack Structure</vt:lpstr>
      <vt:lpstr>Example Pack Organization Chart</vt:lpstr>
      <vt:lpstr>Pack Organization</vt:lpstr>
      <vt:lpstr>Child Development</vt:lpstr>
      <vt:lpstr>Poll Questions &amp; Break</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Cub Scout Uniforms</vt:lpstr>
      <vt:lpstr>Cub Scout Uniforms</vt:lpstr>
      <vt:lpstr>Advancement</vt:lpstr>
      <vt:lpstr>Advancement</vt:lpstr>
      <vt:lpstr>Advancement</vt:lpstr>
      <vt:lpstr>Advancement – Updated!</vt:lpstr>
      <vt:lpstr>Advancement – Updated!</vt:lpstr>
      <vt:lpstr>Advancement</vt:lpstr>
      <vt:lpstr>Session 1 Training</vt:lpstr>
      <vt:lpstr>CM/ACM Training</vt:lpstr>
      <vt:lpstr>Training – The requirements</vt:lpstr>
      <vt:lpstr>CM/ACM Training</vt:lpstr>
      <vt:lpstr>The Basics – Your Responsibilities</vt:lpstr>
      <vt:lpstr>The Basics – Your Responsibilities</vt:lpstr>
      <vt:lpstr>Den and Pack Management</vt:lpstr>
      <vt:lpstr>Den and Pack Management</vt:lpstr>
      <vt:lpstr>Den and Pack Management</vt:lpstr>
      <vt:lpstr>Den and Pack Management</vt:lpstr>
      <vt:lpstr>Den and Pack Management</vt:lpstr>
      <vt:lpstr>Den and Pack Management</vt:lpstr>
      <vt:lpstr>Fiscal Policies</vt:lpstr>
      <vt:lpstr>PowerPoint Presentation</vt:lpstr>
      <vt:lpstr>Denner and Den Chiefs</vt:lpstr>
      <vt:lpstr>Denner and Den Chiefs</vt:lpstr>
      <vt:lpstr>Denner and Den Chiefs</vt:lpstr>
      <vt:lpstr>Denner and Den Chiefs</vt:lpstr>
      <vt:lpstr>Resources</vt:lpstr>
      <vt:lpstr>Resources</vt:lpstr>
      <vt:lpstr>Conclusions</vt:lpstr>
      <vt:lpstr>CM/ACM  Training</vt:lpstr>
      <vt:lpstr>CM/ACM Training</vt:lpstr>
      <vt:lpstr>Pack Camping – Preparation!</vt:lpstr>
      <vt:lpstr>Pack Camping</vt:lpstr>
      <vt:lpstr>The Six Essentials</vt:lpstr>
      <vt:lpstr>Keeping Cub Scouting Safe</vt:lpstr>
      <vt:lpstr>Incident Reporting</vt:lpstr>
      <vt:lpstr>Scouts First Helpline</vt:lpstr>
      <vt:lpstr>Journey to Excellence (JTE)</vt:lpstr>
      <vt:lpstr>Volunteers</vt:lpstr>
      <vt:lpstr>CM/ACM Training</vt:lpstr>
      <vt:lpstr>CM/ACM Training</vt:lpstr>
      <vt:lpstr>CM/ACM Training</vt:lpstr>
      <vt:lpstr>CM/ACM Training – Forms to Use</vt:lpstr>
      <vt:lpstr>CM/ACM Training</vt:lpstr>
      <vt:lpstr>Appendix</vt:lpstr>
      <vt:lpstr>Poll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David Bader</dc:creator>
  <cp:lastModifiedBy>K Taylor</cp:lastModifiedBy>
  <cp:revision>1</cp:revision>
  <dcterms:created xsi:type="dcterms:W3CDTF">2020-10-05T19:17:31Z</dcterms:created>
  <dcterms:modified xsi:type="dcterms:W3CDTF">2024-11-04T19:30:28Z</dcterms:modified>
</cp:coreProperties>
</file>