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52"/>
  </p:notesMasterIdLst>
  <p:sldIdLst>
    <p:sldId id="256" r:id="rId2"/>
    <p:sldId id="257" r:id="rId3"/>
    <p:sldId id="258" r:id="rId4"/>
    <p:sldId id="259" r:id="rId5"/>
    <p:sldId id="260" r:id="rId6"/>
    <p:sldId id="261" r:id="rId7"/>
    <p:sldId id="295" r:id="rId8"/>
    <p:sldId id="296" r:id="rId9"/>
    <p:sldId id="262" r:id="rId10"/>
    <p:sldId id="263" r:id="rId11"/>
    <p:sldId id="302" r:id="rId12"/>
    <p:sldId id="264" r:id="rId13"/>
    <p:sldId id="265" r:id="rId14"/>
    <p:sldId id="266" r:id="rId15"/>
    <p:sldId id="297" r:id="rId16"/>
    <p:sldId id="298" r:id="rId17"/>
    <p:sldId id="299" r:id="rId18"/>
    <p:sldId id="267" r:id="rId19"/>
    <p:sldId id="303" r:id="rId20"/>
    <p:sldId id="268" r:id="rId21"/>
    <p:sldId id="300" r:id="rId22"/>
    <p:sldId id="269" r:id="rId23"/>
    <p:sldId id="270" r:id="rId24"/>
    <p:sldId id="271" r:id="rId25"/>
    <p:sldId id="301" r:id="rId26"/>
    <p:sldId id="309" r:id="rId27"/>
    <p:sldId id="310" r:id="rId28"/>
    <p:sldId id="311" r:id="rId29"/>
    <p:sldId id="312" r:id="rId30"/>
    <p:sldId id="272" r:id="rId31"/>
    <p:sldId id="273" r:id="rId32"/>
    <p:sldId id="306" r:id="rId33"/>
    <p:sldId id="307" r:id="rId34"/>
    <p:sldId id="308" r:id="rId35"/>
    <p:sldId id="274" r:id="rId36"/>
    <p:sldId id="313" r:id="rId37"/>
    <p:sldId id="275" r:id="rId38"/>
    <p:sldId id="314" r:id="rId39"/>
    <p:sldId id="276" r:id="rId40"/>
    <p:sldId id="277" r:id="rId41"/>
    <p:sldId id="278" r:id="rId42"/>
    <p:sldId id="304" r:id="rId43"/>
    <p:sldId id="305" r:id="rId44"/>
    <p:sldId id="279" r:id="rId45"/>
    <p:sldId id="280" r:id="rId46"/>
    <p:sldId id="315" r:id="rId47"/>
    <p:sldId id="281" r:id="rId48"/>
    <p:sldId id="316" r:id="rId49"/>
    <p:sldId id="291" r:id="rId50"/>
    <p:sldId id="293" r:id="rId51"/>
  </p:sldIdLst>
  <p:sldSz cx="9144000" cy="6858000" type="screen4x3"/>
  <p:notesSz cx="7315200" cy="9601200"/>
  <p:embeddedFontLst>
    <p:embeddedFont>
      <p:font typeface="Calibri" panose="020F0502020204030204" pitchFamily="34" charset="0"/>
      <p:regular r:id="rId53"/>
      <p:bold r:id="rId54"/>
      <p:italic r:id="rId55"/>
      <p:boldItalic r:id="rId56"/>
    </p:embeddedFont>
    <p:embeddedFont>
      <p:font typeface="Helvetica Neue" panose="020B0604020202020204" charset="0"/>
      <p:regular r:id="rId57"/>
      <p:bold r:id="rId58"/>
      <p:italic r:id="rId59"/>
      <p:boldItalic r:id="rId60"/>
    </p:embeddedFont>
    <p:embeddedFont>
      <p:font typeface="Merriweather Sans" pitchFamily="2" charset="0"/>
      <p:regular r:id="rId61"/>
      <p:bold r:id="rId62"/>
      <p:italic r:id="rId63"/>
      <p:boldItalic r:id="rId64"/>
    </p:embeddedFont>
    <p:embeddedFont>
      <p:font typeface="Segoe UI Black" panose="020B0A02040204020203" pitchFamily="34" charset="0"/>
      <p:bold r:id="rId65"/>
      <p:boldItalic r:id="rId66"/>
    </p:embeddedFont>
    <p:embeddedFont>
      <p:font typeface="Showcard Gothic" panose="04020904020102020604" pitchFamily="82" charset="0"/>
      <p:regular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wn, Todd (CNS COE)" initials="BT(C" lastIdx="1" clrIdx="0">
    <p:extLst>
      <p:ext uri="{19B8F6BF-5375-455C-9EA6-DF929625EA0E}">
        <p15:presenceInfo xmlns:p15="http://schemas.microsoft.com/office/powerpoint/2012/main" userId="S::todd.brown@honeywell.com::9b8f67ee-03f8-439d-9370-c27c864be3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30" autoAdjust="0"/>
  </p:normalViewPr>
  <p:slideViewPr>
    <p:cSldViewPr snapToGrid="0">
      <p:cViewPr varScale="1">
        <p:scale>
          <a:sx n="95" d="100"/>
          <a:sy n="95" d="100"/>
        </p:scale>
        <p:origin x="1602" y="72"/>
      </p:cViewPr>
      <p:guideLst>
        <p:guide orient="horz" pos="2160"/>
        <p:guide pos="2880"/>
      </p:guideLst>
    </p:cSldViewPr>
  </p:slideViewPr>
  <p:notesTextViewPr>
    <p:cViewPr>
      <p:scale>
        <a:sx n="1" d="1"/>
        <a:sy n="1" d="1"/>
      </p:scale>
      <p:origin x="0" y="0"/>
    </p:cViewPr>
  </p:notesTextViewPr>
  <p:notesViewPr>
    <p:cSldViewPr snapToGrid="0">
      <p:cViewPr varScale="1">
        <p:scale>
          <a:sx n="86" d="100"/>
          <a:sy n="86" d="100"/>
        </p:scale>
        <p:origin x="3462"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1.fntdata"/><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5" Type="http://schemas.openxmlformats.org/officeDocument/2006/relationships/slide" Target="slides/slide4.xml"/><Relationship Id="rId61"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0060"/>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4" name="Google Shape;4;n"/>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5" name="Google Shape;5;n"/>
          <p:cNvSpPr>
            <a:spLocks noGrp="1" noRot="1" noChangeAspect="1"/>
          </p:cNvSpPr>
          <p:nvPr>
            <p:ph type="sldImg" idx="3"/>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8" name="Google Shape;8;n"/>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60" name="Google Shape;60;p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lnSpc>
                <a:spcPct val="80000"/>
              </a:lnSpc>
              <a:spcBef>
                <a:spcPts val="333"/>
              </a:spcBef>
              <a:spcAft>
                <a:spcPts val="0"/>
              </a:spcAft>
              <a:buNone/>
            </a:pPr>
            <a:endParaRPr sz="1110"/>
          </a:p>
        </p:txBody>
      </p:sp>
      <p:sp>
        <p:nvSpPr>
          <p:cNvPr id="68" name="Google Shape;68;p2: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69" name="Google Shape;69;p2: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70" name="Google Shape;70;p2: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spcBef>
                <a:spcPts val="360"/>
              </a:spcBef>
              <a:spcAft>
                <a:spcPts val="0"/>
              </a:spcAft>
              <a:buClr>
                <a:schemeClr val="dk1"/>
              </a:buClr>
              <a:buSzPts val="1200"/>
              <a:buFont typeface="Arial"/>
              <a:buChar char="•"/>
            </a:pPr>
            <a:endParaRPr/>
          </a:p>
        </p:txBody>
      </p:sp>
      <p:sp>
        <p:nvSpPr>
          <p:cNvPr id="78" name="Google Shape;78;p3: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79" name="Google Shape;79;p3: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80" name="Google Shape;80;p3: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5: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
        <p:nvSpPr>
          <p:cNvPr id="88" name="Google Shape;88;p5: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89" name="Google Shape;89;p5: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90" name="Google Shape;90;p5: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6: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p:txBody>
      </p:sp>
      <p:sp>
        <p:nvSpPr>
          <p:cNvPr id="98" name="Google Shape;98;p6: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99" name="Google Shape;99;p6: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00" name="Google Shape;100;p6: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7: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mission statement has been updated to include female youth as well.</a:t>
            </a:r>
          </a:p>
          <a:p>
            <a:pPr marL="0" lvl="0" indent="0" algn="l" rtl="0">
              <a:spcBef>
                <a:spcPts val="360"/>
              </a:spcBef>
              <a:spcAft>
                <a:spcPts val="0"/>
              </a:spcAft>
              <a:buNone/>
            </a:pPr>
            <a:r>
              <a:rPr lang="en-US" dirty="0"/>
              <a:t>Young people have to make their own choices about their actions, behaviors, and words.  Our job is not to make those choices for them, but to give them the tools to make informed decisions with a basis rooted in values that benefit our community, families, and country.</a:t>
            </a:r>
          </a:p>
          <a:p>
            <a:pPr marL="0" lvl="0" indent="0" algn="l" rtl="0">
              <a:spcBef>
                <a:spcPts val="360"/>
              </a:spcBef>
              <a:spcAft>
                <a:spcPts val="0"/>
              </a:spcAft>
              <a:buNone/>
            </a:pPr>
            <a:endParaRPr dirty="0"/>
          </a:p>
        </p:txBody>
      </p:sp>
      <p:sp>
        <p:nvSpPr>
          <p:cNvPr id="108" name="Google Shape;108;p7: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09" name="Google Shape;109;p7: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10" name="Google Shape;110;p7: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7: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Repeat the Scout Oath and Law.</a:t>
            </a:r>
          </a:p>
          <a:p>
            <a:pPr marL="0" lvl="0" indent="0" algn="l" rtl="0">
              <a:spcBef>
                <a:spcPts val="360"/>
              </a:spcBef>
              <a:spcAft>
                <a:spcPts val="0"/>
              </a:spcAft>
              <a:buNone/>
            </a:pPr>
            <a:r>
              <a:rPr lang="en-US" dirty="0"/>
              <a:t>These are not just hollow words that we repeat during each meeting – they are Values that are reinforced through our actions.  Service to the community; welcoming new Scouts; listening to our leaders; learning and teaching new skills; testing ourselves in the face of difficult tasks; and reflecting on powers higher than ourselves.</a:t>
            </a:r>
          </a:p>
          <a:p>
            <a:pPr marL="0" lvl="0" indent="0" algn="l" rtl="0">
              <a:spcBef>
                <a:spcPts val="360"/>
              </a:spcBef>
              <a:spcAft>
                <a:spcPts val="0"/>
              </a:spcAft>
              <a:buNone/>
            </a:pPr>
            <a:r>
              <a:rPr lang="en-US" dirty="0"/>
              <a:t>The words of the Scout Oath and Law only hold meaning if we, ourselves, as their adult leaders, model the behaviors.  Practice what you preach.</a:t>
            </a:r>
          </a:p>
          <a:p>
            <a:pPr marL="0" lvl="0" indent="0" algn="l" rtl="0">
              <a:spcBef>
                <a:spcPts val="360"/>
              </a:spcBef>
              <a:spcAft>
                <a:spcPts val="0"/>
              </a:spcAft>
              <a:buNone/>
            </a:pPr>
            <a:endParaRPr dirty="0"/>
          </a:p>
        </p:txBody>
      </p:sp>
      <p:sp>
        <p:nvSpPr>
          <p:cNvPr id="108" name="Google Shape;108;p7: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09" name="Google Shape;109;p7: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10" name="Google Shape;110;p7: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266665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7: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endParaRPr dirty="0"/>
          </a:p>
        </p:txBody>
      </p:sp>
      <p:sp>
        <p:nvSpPr>
          <p:cNvPr id="108" name="Google Shape;108;p7: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09" name="Google Shape;109;p7: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10" name="Google Shape;110;p7: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261513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8: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Ask the audience what they think each of these mean.</a:t>
            </a:r>
          </a:p>
          <a:p>
            <a:pPr marL="0" lvl="0" indent="0" algn="l" rtl="0">
              <a:spcBef>
                <a:spcPts val="0"/>
              </a:spcBef>
              <a:spcAft>
                <a:spcPts val="0"/>
              </a:spcAft>
              <a:buNone/>
            </a:pPr>
            <a:r>
              <a:rPr lang="en-US" dirty="0"/>
              <a:t>Character Development: Learning how to make moral and ethical choices in an ever changing world.</a:t>
            </a:r>
          </a:p>
          <a:p>
            <a:pPr marL="0" lvl="0" indent="0" algn="l" rtl="0">
              <a:spcBef>
                <a:spcPts val="0"/>
              </a:spcBef>
              <a:spcAft>
                <a:spcPts val="0"/>
              </a:spcAft>
              <a:buNone/>
            </a:pPr>
            <a:r>
              <a:rPr lang="en-US" dirty="0"/>
              <a:t>Leadership Development: Learning different leadership styles, and understanding servant-based leadership.</a:t>
            </a:r>
          </a:p>
          <a:p>
            <a:pPr marL="0" lvl="0" indent="0" algn="l" rtl="0">
              <a:spcBef>
                <a:spcPts val="0"/>
              </a:spcBef>
              <a:spcAft>
                <a:spcPts val="0"/>
              </a:spcAft>
              <a:buNone/>
            </a:pPr>
            <a:r>
              <a:rPr lang="en-US" dirty="0"/>
              <a:t>Citizenship: Recognizing what’s necessary and what benefits our community and country.</a:t>
            </a:r>
          </a:p>
          <a:p>
            <a:pPr marL="0" lvl="0" indent="0" algn="l" rtl="0">
              <a:spcBef>
                <a:spcPts val="0"/>
              </a:spcBef>
              <a:spcAft>
                <a:spcPts val="0"/>
              </a:spcAft>
              <a:buNone/>
            </a:pPr>
            <a:r>
              <a:rPr lang="en-US" dirty="0"/>
              <a:t>Personal fitness: Includes physical, emotional, and mental.</a:t>
            </a:r>
          </a:p>
          <a:p>
            <a:pPr marL="0" lvl="0" indent="0" algn="l" rtl="0">
              <a:spcBef>
                <a:spcPts val="0"/>
              </a:spcBef>
              <a:spcAft>
                <a:spcPts val="0"/>
              </a:spcAft>
              <a:buNone/>
            </a:pPr>
            <a:r>
              <a:rPr lang="en-US" dirty="0"/>
              <a:t>These aims are achieved through the Methods of Scouting </a:t>
            </a:r>
            <a:endParaRPr dirty="0"/>
          </a:p>
        </p:txBody>
      </p:sp>
      <p:sp>
        <p:nvSpPr>
          <p:cNvPr id="118" name="Google Shape;118;p8: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19" name="Google Shape;119;p8: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20" name="Google Shape;120;p8: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9: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lnSpc>
                <a:spcPct val="80000"/>
              </a:lnSpc>
              <a:spcBef>
                <a:spcPts val="333"/>
              </a:spcBef>
              <a:spcAft>
                <a:spcPts val="0"/>
              </a:spcAft>
              <a:buClr>
                <a:schemeClr val="dk1"/>
              </a:buClr>
              <a:buSzPts val="1110"/>
              <a:buFont typeface="Arial"/>
              <a:buChar char="•"/>
            </a:pPr>
            <a:r>
              <a:rPr lang="en-US" sz="1110" dirty="0"/>
              <a:t>Outdoors: gets them away from their home environments.  Removes distractions of technology.  In some cases, gets them outside of their comfort zone.</a:t>
            </a:r>
          </a:p>
          <a:p>
            <a:pPr marL="171450" lvl="0" indent="-171450" algn="l" rtl="0">
              <a:lnSpc>
                <a:spcPct val="80000"/>
              </a:lnSpc>
              <a:spcBef>
                <a:spcPts val="333"/>
              </a:spcBef>
              <a:spcAft>
                <a:spcPts val="0"/>
              </a:spcAft>
              <a:buClr>
                <a:schemeClr val="dk1"/>
              </a:buClr>
              <a:buSzPts val="1110"/>
              <a:buFont typeface="Arial"/>
              <a:buChar char="•"/>
            </a:pPr>
            <a:r>
              <a:rPr lang="en-US" sz="1110" dirty="0"/>
              <a:t>Advancement: Setting goals, developing a plan, and executing.  Rewards are shown early.  Progress at their own pace.  Builds self-confidence.  </a:t>
            </a:r>
          </a:p>
          <a:p>
            <a:pPr marL="171450" lvl="0" indent="-171450" algn="l" rtl="0">
              <a:lnSpc>
                <a:spcPct val="80000"/>
              </a:lnSpc>
              <a:spcBef>
                <a:spcPts val="333"/>
              </a:spcBef>
              <a:spcAft>
                <a:spcPts val="0"/>
              </a:spcAft>
              <a:buClr>
                <a:schemeClr val="dk1"/>
              </a:buClr>
              <a:buSzPts val="1110"/>
              <a:buFont typeface="Arial"/>
              <a:buChar char="•"/>
            </a:pPr>
            <a:r>
              <a:rPr lang="en-US" sz="1110" dirty="0"/>
              <a:t>Uniform: Not required, but encouraged.  Shows the Scout’s progress through rank advancement.  Differentiates Scouts from other youth.</a:t>
            </a:r>
            <a:endParaRPr sz="1110" dirty="0"/>
          </a:p>
        </p:txBody>
      </p:sp>
      <p:sp>
        <p:nvSpPr>
          <p:cNvPr id="134" name="Google Shape;134;p9: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35" name="Google Shape;135;p9: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36" name="Google Shape;136;p9: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9: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lnSpc>
                <a:spcPct val="80000"/>
              </a:lnSpc>
              <a:spcBef>
                <a:spcPts val="333"/>
              </a:spcBef>
              <a:spcAft>
                <a:spcPts val="0"/>
              </a:spcAft>
              <a:buClr>
                <a:schemeClr val="dk1"/>
              </a:buClr>
              <a:buSzPts val="1110"/>
              <a:buFont typeface="Arial"/>
              <a:buChar char="•"/>
            </a:pPr>
            <a:endParaRPr sz="1110" dirty="0"/>
          </a:p>
        </p:txBody>
      </p:sp>
      <p:sp>
        <p:nvSpPr>
          <p:cNvPr id="134" name="Google Shape;134;p9: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35" name="Google Shape;135;p9: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36" name="Google Shape;136;p9: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773955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10: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33"/>
              </a:spcBef>
              <a:spcAft>
                <a:spcPts val="0"/>
              </a:spcAft>
              <a:buClr>
                <a:schemeClr val="dk1"/>
              </a:buClr>
              <a:buSzPts val="1110"/>
              <a:buFont typeface="Arial"/>
              <a:buNone/>
            </a:pPr>
            <a:r>
              <a:rPr lang="en-US" sz="1110" b="0" i="0" u="none" strike="noStrike" dirty="0">
                <a:solidFill>
                  <a:schemeClr val="dk1"/>
                </a:solidFill>
                <a:latin typeface="Calibri"/>
                <a:ea typeface="Calibri"/>
                <a:cs typeface="Calibri"/>
                <a:sym typeface="Calibri"/>
              </a:rPr>
              <a:t>Aside from the 4 national regions, there are also 16 Territories within the BSA.</a:t>
            </a:r>
          </a:p>
          <a:p>
            <a:pPr marL="0" lvl="0" indent="0" algn="l" rtl="0">
              <a:spcBef>
                <a:spcPts val="333"/>
              </a:spcBef>
              <a:spcAft>
                <a:spcPts val="0"/>
              </a:spcAft>
              <a:buClr>
                <a:schemeClr val="dk1"/>
              </a:buClr>
              <a:buSzPts val="1110"/>
              <a:buFont typeface="Arial"/>
              <a:buNone/>
            </a:pPr>
            <a:r>
              <a:rPr lang="en-US" sz="1110" b="0" i="0" u="none" strike="noStrike" dirty="0">
                <a:solidFill>
                  <a:schemeClr val="dk1"/>
                </a:solidFill>
                <a:latin typeface="Calibri"/>
                <a:ea typeface="Calibri"/>
                <a:cs typeface="Calibri"/>
                <a:sym typeface="Calibri"/>
              </a:rPr>
              <a:t>The National Council sets policy of the BSA.</a:t>
            </a:r>
          </a:p>
          <a:p>
            <a:pPr marL="0" lvl="0" indent="0" algn="l" rtl="0">
              <a:spcBef>
                <a:spcPts val="333"/>
              </a:spcBef>
              <a:spcAft>
                <a:spcPts val="0"/>
              </a:spcAft>
              <a:buClr>
                <a:schemeClr val="dk1"/>
              </a:buClr>
              <a:buSzPts val="1110"/>
              <a:buFont typeface="Arial"/>
              <a:buNone/>
            </a:pPr>
            <a:r>
              <a:rPr lang="en-US" sz="1110" b="0" i="0" u="none" strike="noStrike" dirty="0">
                <a:solidFill>
                  <a:schemeClr val="dk1"/>
                </a:solidFill>
                <a:latin typeface="Calibri"/>
                <a:ea typeface="Calibri"/>
                <a:cs typeface="Calibri"/>
                <a:sym typeface="Calibri"/>
              </a:rPr>
              <a:t>The local council administers the program for the units chartered within its boundaries.</a:t>
            </a:r>
          </a:p>
          <a:p>
            <a:pPr marL="0" lvl="0" indent="0" algn="l" rtl="0">
              <a:spcBef>
                <a:spcPts val="333"/>
              </a:spcBef>
              <a:spcAft>
                <a:spcPts val="0"/>
              </a:spcAft>
              <a:buClr>
                <a:schemeClr val="dk1"/>
              </a:buClr>
              <a:buSzPts val="1110"/>
              <a:buFont typeface="Arial"/>
              <a:buNone/>
            </a:pPr>
            <a:r>
              <a:rPr lang="en-US" sz="1110" b="0" i="0" u="none" strike="noStrike" dirty="0">
                <a:solidFill>
                  <a:schemeClr val="dk1"/>
                </a:solidFill>
                <a:latin typeface="Calibri"/>
                <a:ea typeface="Calibri"/>
                <a:cs typeface="Calibri"/>
                <a:sym typeface="Calibri"/>
              </a:rPr>
              <a:t>Starting in 2021, the local council may charter units within its boundaries.  Community organizations are preferred, but in the absence of a willing and able community institution, council may step into that role.</a:t>
            </a:r>
          </a:p>
        </p:txBody>
      </p:sp>
      <p:sp>
        <p:nvSpPr>
          <p:cNvPr id="176" name="Google Shape;176;p10: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77" name="Google Shape;177;p10: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78" name="Google Shape;178;p10: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lnSpc>
                <a:spcPct val="90000"/>
              </a:lnSpc>
              <a:spcBef>
                <a:spcPts val="333"/>
              </a:spcBef>
              <a:spcAft>
                <a:spcPts val="0"/>
              </a:spcAft>
              <a:buNone/>
            </a:pPr>
            <a:r>
              <a:rPr lang="en-US" dirty="0"/>
              <a:t>The Charted Organization Representative may also be the Troop Committee Chair.</a:t>
            </a:r>
            <a:endParaRPr dirty="0"/>
          </a:p>
        </p:txBody>
      </p:sp>
      <p:sp>
        <p:nvSpPr>
          <p:cNvPr id="190" name="Google Shape;190;p11: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91" name="Google Shape;191;p11: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92" name="Google Shape;192;p11: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01" name="Google Shape;201;p12: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02" name="Google Shape;202;p12: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03" name="Google Shape;203;p12: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Assistant Patrol Leader is appointed by the Patrol Leader.</a:t>
            </a:r>
            <a:endParaRPr dirty="0"/>
          </a:p>
        </p:txBody>
      </p:sp>
      <p:sp>
        <p:nvSpPr>
          <p:cNvPr id="201" name="Google Shape;201;p12: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02" name="Google Shape;202;p12: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03" name="Google Shape;203;p12: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694968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Notice that there is one adult present, likely the Scoutmaster, and he sits outside of the circle of youth leaders.  He/she is there for advise and guidance.</a:t>
            </a:r>
            <a:endParaRPr dirty="0"/>
          </a:p>
        </p:txBody>
      </p:sp>
      <p:sp>
        <p:nvSpPr>
          <p:cNvPr id="201" name="Google Shape;201;p12: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02" name="Google Shape;202;p12: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03" name="Google Shape;203;p12: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620492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variety of youth leadership positions ensures that every Scout who wishes to serve in a leadership position has an opportunity to do so.</a:t>
            </a:r>
          </a:p>
          <a:p>
            <a:pPr marL="0" lvl="0" indent="0" algn="l" rtl="0">
              <a:spcBef>
                <a:spcPts val="360"/>
              </a:spcBef>
              <a:spcAft>
                <a:spcPts val="0"/>
              </a:spcAft>
              <a:buNone/>
            </a:pPr>
            <a:r>
              <a:rPr lang="en-US" dirty="0"/>
              <a:t>The SPL appoints ALL youth leadership positions, with the exception of Patrol Leaders (who are elected), and JASM.</a:t>
            </a:r>
          </a:p>
          <a:p>
            <a:pPr marL="0" lvl="0" indent="0" algn="l" rtl="0">
              <a:spcBef>
                <a:spcPts val="360"/>
              </a:spcBef>
              <a:spcAft>
                <a:spcPts val="0"/>
              </a:spcAft>
              <a:buNone/>
            </a:pPr>
            <a:r>
              <a:rPr lang="en-US" dirty="0"/>
              <a:t>BTW – Asst Patrol Leaders and Buglers are not positions that qualify for rank advancement, per the Guide to Advancement.</a:t>
            </a:r>
            <a:endParaRPr dirty="0"/>
          </a:p>
        </p:txBody>
      </p:sp>
      <p:sp>
        <p:nvSpPr>
          <p:cNvPr id="201" name="Google Shape;201;p12: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02" name="Google Shape;202;p12: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03" name="Google Shape;203;p12: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4025896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3: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3: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Clr>
                <a:schemeClr val="dk1"/>
              </a:buClr>
              <a:buSzPts val="1200"/>
              <a:buFont typeface="Arial"/>
              <a:buNone/>
            </a:pPr>
            <a:endParaRPr/>
          </a:p>
        </p:txBody>
      </p:sp>
      <p:sp>
        <p:nvSpPr>
          <p:cNvPr id="212" name="Google Shape;212;p13: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13" name="Google Shape;213;p13: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14" name="Google Shape;214;p13: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9: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lnSpc>
                <a:spcPct val="80000"/>
              </a:lnSpc>
              <a:spcBef>
                <a:spcPts val="333"/>
              </a:spcBef>
              <a:spcAft>
                <a:spcPts val="0"/>
              </a:spcAft>
              <a:buClr>
                <a:schemeClr val="dk1"/>
              </a:buClr>
              <a:buSzPts val="1110"/>
              <a:buFont typeface="Arial"/>
              <a:buChar char="•"/>
            </a:pPr>
            <a:endParaRPr sz="1110" dirty="0"/>
          </a:p>
        </p:txBody>
      </p:sp>
      <p:sp>
        <p:nvSpPr>
          <p:cNvPr id="134" name="Google Shape;134;p9: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35" name="Google Shape;135;p9: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36" name="Google Shape;136;p9: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1914153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4: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endParaRPr dirty="0"/>
          </a:p>
        </p:txBody>
      </p:sp>
      <p:sp>
        <p:nvSpPr>
          <p:cNvPr id="222" name="Google Shape;222;p14: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23" name="Google Shape;223;p14: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24" name="Google Shape;224;p14: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4: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0" lvl="0" indent="0" algn="l" rtl="0">
              <a:spcBef>
                <a:spcPts val="360"/>
              </a:spcBef>
              <a:spcAft>
                <a:spcPts val="0"/>
              </a:spcAft>
              <a:buNone/>
            </a:pPr>
            <a:r>
              <a:rPr lang="en-US" dirty="0"/>
              <a:t>It’s important to recognize that the program side of the unit has a defined organizational structure that leverages the youth’s leadership, decision making, and skill development.</a:t>
            </a:r>
          </a:p>
          <a:p>
            <a:pPr marL="0" lvl="0" indent="0" algn="l" rtl="0">
              <a:spcBef>
                <a:spcPts val="360"/>
              </a:spcBef>
              <a:spcAft>
                <a:spcPts val="0"/>
              </a:spcAft>
              <a:buNone/>
            </a:pPr>
            <a:r>
              <a:rPr lang="en-US" dirty="0"/>
              <a:t>The administrative side supports the program side through the management of advancement records, finances, membership, transportation, and logistics.</a:t>
            </a:r>
          </a:p>
          <a:p>
            <a:pPr marL="0" lvl="0" indent="0" algn="l" rtl="0">
              <a:spcBef>
                <a:spcPts val="360"/>
              </a:spcBef>
              <a:spcAft>
                <a:spcPts val="0"/>
              </a:spcAft>
              <a:buNone/>
            </a:pPr>
            <a:r>
              <a:rPr lang="en-US" dirty="0"/>
              <a:t>Committee members can still have youth-facing interactions as merit badge counselors, board of review members, and outing coordinators.</a:t>
            </a:r>
            <a:endParaRPr dirty="0"/>
          </a:p>
        </p:txBody>
      </p:sp>
      <p:sp>
        <p:nvSpPr>
          <p:cNvPr id="222" name="Google Shape;222;p14: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23" name="Google Shape;223;p14: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24" name="Google Shape;224;p14: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713109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5: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spcBef>
                <a:spcPts val="333"/>
              </a:spcBef>
              <a:spcAft>
                <a:spcPts val="0"/>
              </a:spcAft>
              <a:buClr>
                <a:schemeClr val="dk1"/>
              </a:buClr>
              <a:buSzPts val="1110"/>
              <a:buFont typeface="Arial"/>
              <a:buChar char="•"/>
            </a:pPr>
            <a:r>
              <a:rPr lang="en-US" dirty="0"/>
              <a:t>The SM and ASM’s are not voting members on the committee, but act as the liaison between the committee and youth leadership.</a:t>
            </a:r>
            <a:endParaRPr dirty="0"/>
          </a:p>
        </p:txBody>
      </p:sp>
      <p:sp>
        <p:nvSpPr>
          <p:cNvPr id="232" name="Google Shape;232;p15: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33" name="Google Shape;233;p15: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34" name="Google Shape;234;p15: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16: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lnSpc>
                <a:spcPct val="80000"/>
              </a:lnSpc>
              <a:spcBef>
                <a:spcPts val="333"/>
              </a:spcBef>
              <a:spcAft>
                <a:spcPts val="0"/>
              </a:spcAft>
              <a:buClr>
                <a:schemeClr val="dk1"/>
              </a:buClr>
              <a:buSzPts val="1110"/>
              <a:buFont typeface="Arial"/>
              <a:buChar char="•"/>
            </a:pPr>
            <a:endParaRPr sz="1110"/>
          </a:p>
        </p:txBody>
      </p:sp>
      <p:sp>
        <p:nvSpPr>
          <p:cNvPr id="242" name="Google Shape;242;p16: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243" name="Google Shape;243;p16: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244" name="Google Shape;244;p16: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3369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0361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1834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9671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1" name="Google Shape;251;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9119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8: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59" name="Google Shape;259;p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67" name="Google Shape;267;p1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67" name="Google Shape;267;p1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090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67" name="Google Shape;267;p1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2114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67" name="Google Shape;267;p1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7777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0: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75" name="Google Shape;275;p2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0: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75" name="Google Shape;275;p2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28291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84" name="Google Shape;284;p2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84" name="Google Shape;284;p2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8289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2: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295" name="Google Shape;295;p2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3: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303" name="Google Shape;303;p23: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4: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recharter tool will check the training records of leaders you are registering against the training database to see if they are up to date on YPT.</a:t>
            </a:r>
            <a:endParaRPr dirty="0"/>
          </a:p>
        </p:txBody>
      </p:sp>
      <p:sp>
        <p:nvSpPr>
          <p:cNvPr id="311" name="Google Shape;311;p2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4: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recharter tool will check the training records of leaders you are registering against the training database to see if they are up to date on YPT.</a:t>
            </a:r>
            <a:endParaRPr dirty="0"/>
          </a:p>
        </p:txBody>
      </p:sp>
      <p:sp>
        <p:nvSpPr>
          <p:cNvPr id="311" name="Google Shape;311;p2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1612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4: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r>
              <a:rPr lang="en-US" dirty="0"/>
              <a:t>The recharter tool will check the training records of leaders you are registering against the training database to see if they are up to date on YPT.</a:t>
            </a:r>
            <a:endParaRPr dirty="0"/>
          </a:p>
        </p:txBody>
      </p:sp>
      <p:sp>
        <p:nvSpPr>
          <p:cNvPr id="311" name="Google Shape;311;p2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5402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5: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319" name="Google Shape;319;p2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6: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327" name="Google Shape;327;p2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9: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71450" algn="l" rtl="0">
              <a:lnSpc>
                <a:spcPct val="80000"/>
              </a:lnSpc>
              <a:spcBef>
                <a:spcPts val="333"/>
              </a:spcBef>
              <a:spcAft>
                <a:spcPts val="0"/>
              </a:spcAft>
              <a:buClr>
                <a:schemeClr val="dk1"/>
              </a:buClr>
              <a:buSzPts val="1110"/>
              <a:buFont typeface="Arial"/>
              <a:buChar char="•"/>
            </a:pPr>
            <a:endParaRPr sz="1110" dirty="0"/>
          </a:p>
        </p:txBody>
      </p:sp>
      <p:sp>
        <p:nvSpPr>
          <p:cNvPr id="134" name="Google Shape;134;p9: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135" name="Google Shape;135;p9: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136" name="Google Shape;136;p9: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24472405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27: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00965" algn="l" rtl="0">
              <a:lnSpc>
                <a:spcPct val="90000"/>
              </a:lnSpc>
              <a:spcBef>
                <a:spcPts val="333"/>
              </a:spcBef>
              <a:spcAft>
                <a:spcPts val="0"/>
              </a:spcAft>
              <a:buClr>
                <a:schemeClr val="dk1"/>
              </a:buClr>
              <a:buSzPts val="1110"/>
              <a:buFont typeface="Arial"/>
              <a:buNone/>
            </a:pPr>
            <a:endParaRPr sz="1110"/>
          </a:p>
        </p:txBody>
      </p:sp>
      <p:sp>
        <p:nvSpPr>
          <p:cNvPr id="338" name="Google Shape;338;p27: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339" name="Google Shape;339;p27: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340" name="Google Shape;340;p27: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27: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Autofit/>
          </a:bodyPr>
          <a:lstStyle/>
          <a:p>
            <a:pPr marL="171450" lvl="0" indent="-100965" algn="l" rtl="0">
              <a:lnSpc>
                <a:spcPct val="90000"/>
              </a:lnSpc>
              <a:spcBef>
                <a:spcPts val="333"/>
              </a:spcBef>
              <a:spcAft>
                <a:spcPts val="0"/>
              </a:spcAft>
              <a:buClr>
                <a:schemeClr val="dk1"/>
              </a:buClr>
              <a:buSzPts val="1110"/>
              <a:buFont typeface="Arial"/>
              <a:buNone/>
            </a:pPr>
            <a:endParaRPr sz="1110"/>
          </a:p>
        </p:txBody>
      </p:sp>
      <p:sp>
        <p:nvSpPr>
          <p:cNvPr id="338" name="Google Shape;338;p27:notes"/>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p>
            <a:pPr marL="0" lvl="0" indent="0" algn="r" rtl="0">
              <a:spcBef>
                <a:spcPts val="0"/>
              </a:spcBef>
              <a:spcAft>
                <a:spcPts val="0"/>
              </a:spcAft>
              <a:buNone/>
            </a:pPr>
            <a:r>
              <a:rPr lang="en-US"/>
              <a:t>10/19/2018</a:t>
            </a:r>
            <a:endParaRPr/>
          </a:p>
        </p:txBody>
      </p:sp>
      <p:sp>
        <p:nvSpPr>
          <p:cNvPr id="339" name="Google Shape;339;p27:notes"/>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p>
            <a:pPr marL="0" lvl="0" indent="0" algn="l" rtl="0">
              <a:spcBef>
                <a:spcPts val="0"/>
              </a:spcBef>
              <a:spcAft>
                <a:spcPts val="0"/>
              </a:spcAft>
              <a:buNone/>
            </a:pPr>
            <a:endParaRPr/>
          </a:p>
        </p:txBody>
      </p:sp>
      <p:sp>
        <p:nvSpPr>
          <p:cNvPr id="340" name="Google Shape;340;p27: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1215786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64a44f2334_0_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64a44f2334_0_0:notes"/>
          <p:cNvSpPr txBox="1">
            <a:spLocks noGrp="1"/>
          </p:cNvSpPr>
          <p:nvPr>
            <p:ph type="body" idx="1"/>
          </p:nvPr>
        </p:nvSpPr>
        <p:spPr>
          <a:xfrm>
            <a:off x="731520" y="4560570"/>
            <a:ext cx="5852100" cy="432060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415" name="Google Shape;415;g64a44f2334_0_0:notes"/>
          <p:cNvSpPr txBox="1">
            <a:spLocks noGrp="1"/>
          </p:cNvSpPr>
          <p:nvPr>
            <p:ph type="sldNum" idx="12"/>
          </p:nvPr>
        </p:nvSpPr>
        <p:spPr>
          <a:xfrm>
            <a:off x="4143587" y="9119474"/>
            <a:ext cx="3169800" cy="4800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7:notes"/>
          <p:cNvSpPr txBox="1">
            <a:spLocks noGrp="1"/>
          </p:cNvSpPr>
          <p:nvPr>
            <p:ph type="body" idx="1"/>
          </p:nvPr>
        </p:nvSpPr>
        <p:spPr>
          <a:xfrm>
            <a:off x="731520" y="4560570"/>
            <a:ext cx="5852160" cy="432054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430" name="Google Shape;430;p3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
        <p:cNvGrpSpPr/>
        <p:nvPr/>
      </p:nvGrpSpPr>
      <p:grpSpPr>
        <a:xfrm>
          <a:off x="0" y="0"/>
          <a:ext cx="0" cy="0"/>
          <a:chOff x="0" y="0"/>
          <a:chExt cx="0" cy="0"/>
        </a:xfrm>
      </p:grpSpPr>
      <p:pic>
        <p:nvPicPr>
          <p:cNvPr id="18" name="Google Shape;18;p2" descr="FDL_4K.png"/>
          <p:cNvPicPr preferRelativeResize="0"/>
          <p:nvPr/>
        </p:nvPicPr>
        <p:blipFill rotWithShape="1">
          <a:blip r:embed="rId2">
            <a:alphaModFix/>
          </a:blip>
          <a:srcRect/>
          <a:stretch/>
        </p:blipFill>
        <p:spPr>
          <a:xfrm>
            <a:off x="1482725" y="2138363"/>
            <a:ext cx="1147763" cy="1185862"/>
          </a:xfrm>
          <a:prstGeom prst="rect">
            <a:avLst/>
          </a:prstGeom>
          <a:noFill/>
          <a:ln>
            <a:noFill/>
          </a:ln>
        </p:spPr>
      </p:pic>
      <p:sp>
        <p:nvSpPr>
          <p:cNvPr id="19" name="Google Shape;19;p2"/>
          <p:cNvSpPr txBox="1">
            <a:spLocks noGrp="1"/>
          </p:cNvSpPr>
          <p:nvPr>
            <p:ph type="title"/>
          </p:nvPr>
        </p:nvSpPr>
        <p:spPr>
          <a:xfrm>
            <a:off x="2742599" y="1650331"/>
            <a:ext cx="4755880" cy="211025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2"/>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pic>
        <p:nvPicPr>
          <p:cNvPr id="23" name="Google Shape;23;p3"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24" name="Google Shape;24;p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5AA3"/>
              </a:buClr>
              <a:buSzPts val="1800"/>
              <a:buChar char="•"/>
              <a:defRPr/>
            </a:lvl1pPr>
            <a:lvl2pPr marL="914400" lvl="1" indent="-342900" algn="l">
              <a:spcBef>
                <a:spcPts val="360"/>
              </a:spcBef>
              <a:spcAft>
                <a:spcPts val="0"/>
              </a:spcAft>
              <a:buClr>
                <a:srgbClr val="005AA3"/>
              </a:buClr>
              <a:buSzPts val="1800"/>
              <a:buChar char="–"/>
              <a:defRPr/>
            </a:lvl2pPr>
            <a:lvl3pPr marL="1371600" lvl="2" indent="-342900" algn="l">
              <a:spcBef>
                <a:spcPts val="360"/>
              </a:spcBef>
              <a:spcAft>
                <a:spcPts val="0"/>
              </a:spcAft>
              <a:buClr>
                <a:srgbClr val="005AA3"/>
              </a:buClr>
              <a:buSzPts val="1800"/>
              <a:buChar char="•"/>
              <a:defRPr/>
            </a:lvl3pPr>
            <a:lvl4pPr marL="1828800" lvl="3" indent="-342900" algn="l">
              <a:spcBef>
                <a:spcPts val="360"/>
              </a:spcBef>
              <a:spcAft>
                <a:spcPts val="0"/>
              </a:spcAft>
              <a:buClr>
                <a:srgbClr val="CF0031"/>
              </a:buClr>
              <a:buSzPts val="1800"/>
              <a:buChar char="–"/>
              <a:defRPr/>
            </a:lvl4pPr>
            <a:lvl5pPr marL="2286000" lvl="4" indent="-342900" algn="l">
              <a:spcBef>
                <a:spcPts val="360"/>
              </a:spcBef>
              <a:spcAft>
                <a:spcPts val="0"/>
              </a:spcAft>
              <a:buClr>
                <a:srgbClr val="005AA3"/>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8"/>
        <p:cNvGrpSpPr/>
        <p:nvPr/>
      </p:nvGrpSpPr>
      <p:grpSpPr>
        <a:xfrm>
          <a:off x="0" y="0"/>
          <a:ext cx="0" cy="0"/>
          <a:chOff x="0" y="0"/>
          <a:chExt cx="0" cy="0"/>
        </a:xfrm>
      </p:grpSpPr>
      <p:pic>
        <p:nvPicPr>
          <p:cNvPr id="29" name="Google Shape;29;p4"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30" name="Google Shape;30;p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5AA3"/>
              </a:buClr>
              <a:buSzPts val="2800"/>
              <a:buChar char="•"/>
              <a:defRPr sz="2800"/>
            </a:lvl1pPr>
            <a:lvl2pPr marL="914400" lvl="1" indent="-381000" algn="l">
              <a:spcBef>
                <a:spcPts val="480"/>
              </a:spcBef>
              <a:spcAft>
                <a:spcPts val="0"/>
              </a:spcAft>
              <a:buClr>
                <a:srgbClr val="005AA3"/>
              </a:buClr>
              <a:buSzPts val="2400"/>
              <a:buChar char="–"/>
              <a:defRPr sz="2400"/>
            </a:lvl2pPr>
            <a:lvl3pPr marL="1371600" lvl="2" indent="-355600" algn="l">
              <a:spcBef>
                <a:spcPts val="400"/>
              </a:spcBef>
              <a:spcAft>
                <a:spcPts val="0"/>
              </a:spcAft>
              <a:buClr>
                <a:srgbClr val="005AA3"/>
              </a:buClr>
              <a:buSzPts val="2000"/>
              <a:buChar char="•"/>
              <a:defRPr sz="2000"/>
            </a:lvl3pPr>
            <a:lvl4pPr marL="1828800" lvl="3" indent="-342900" algn="l">
              <a:spcBef>
                <a:spcPts val="360"/>
              </a:spcBef>
              <a:spcAft>
                <a:spcPts val="0"/>
              </a:spcAft>
              <a:buClr>
                <a:srgbClr val="CF0031"/>
              </a:buClr>
              <a:buSzPts val="1800"/>
              <a:buChar char="–"/>
              <a:defRPr sz="1800"/>
            </a:lvl4pPr>
            <a:lvl5pPr marL="2286000" lvl="4" indent="-342900" algn="l">
              <a:spcBef>
                <a:spcPts val="360"/>
              </a:spcBef>
              <a:spcAft>
                <a:spcPts val="0"/>
              </a:spcAft>
              <a:buClr>
                <a:srgbClr val="005AA3"/>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5AA3"/>
              </a:buClr>
              <a:buSzPts val="2800"/>
              <a:buChar char="•"/>
              <a:defRPr sz="2800"/>
            </a:lvl1pPr>
            <a:lvl2pPr marL="914400" lvl="1" indent="-381000" algn="l">
              <a:spcBef>
                <a:spcPts val="480"/>
              </a:spcBef>
              <a:spcAft>
                <a:spcPts val="0"/>
              </a:spcAft>
              <a:buClr>
                <a:srgbClr val="005AA3"/>
              </a:buClr>
              <a:buSzPts val="2400"/>
              <a:buChar char="–"/>
              <a:defRPr sz="2400"/>
            </a:lvl2pPr>
            <a:lvl3pPr marL="1371600" lvl="2" indent="-355600" algn="l">
              <a:spcBef>
                <a:spcPts val="400"/>
              </a:spcBef>
              <a:spcAft>
                <a:spcPts val="0"/>
              </a:spcAft>
              <a:buClr>
                <a:srgbClr val="005AA3"/>
              </a:buClr>
              <a:buSzPts val="2000"/>
              <a:buChar char="•"/>
              <a:defRPr sz="2000"/>
            </a:lvl3pPr>
            <a:lvl4pPr marL="1828800" lvl="3" indent="-342900" algn="l">
              <a:spcBef>
                <a:spcPts val="360"/>
              </a:spcBef>
              <a:spcAft>
                <a:spcPts val="0"/>
              </a:spcAft>
              <a:buClr>
                <a:srgbClr val="CF0031"/>
              </a:buClr>
              <a:buSzPts val="1800"/>
              <a:buChar char="–"/>
              <a:defRPr sz="1800"/>
            </a:lvl4pPr>
            <a:lvl5pPr marL="2286000" lvl="4" indent="-342900" algn="l">
              <a:spcBef>
                <a:spcPts val="360"/>
              </a:spcBef>
              <a:spcAft>
                <a:spcPts val="0"/>
              </a:spcAft>
              <a:buClr>
                <a:srgbClr val="005AA3"/>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4"/>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pic>
        <p:nvPicPr>
          <p:cNvPr id="36" name="Google Shape;36;p5"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37" name="Google Shape;37;p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body" idx="1"/>
          </p:nvPr>
        </p:nvSpPr>
        <p:spPr>
          <a:xfrm>
            <a:off x="457200" y="1679608"/>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5AA3"/>
              </a:buClr>
              <a:buSzPts val="2400"/>
              <a:buNone/>
              <a:defRPr sz="2400" b="1"/>
            </a:lvl1pPr>
            <a:lvl2pPr marL="914400" lvl="1" indent="-228600" algn="l">
              <a:spcBef>
                <a:spcPts val="400"/>
              </a:spcBef>
              <a:spcAft>
                <a:spcPts val="0"/>
              </a:spcAft>
              <a:buClr>
                <a:srgbClr val="005AA3"/>
              </a:buClr>
              <a:buSzPts val="2000"/>
              <a:buNone/>
              <a:defRPr sz="2000" b="1"/>
            </a:lvl2pPr>
            <a:lvl3pPr marL="1371600" lvl="2" indent="-228600" algn="l">
              <a:spcBef>
                <a:spcPts val="360"/>
              </a:spcBef>
              <a:spcAft>
                <a:spcPts val="0"/>
              </a:spcAft>
              <a:buClr>
                <a:srgbClr val="005AA3"/>
              </a:buClr>
              <a:buSzPts val="1800"/>
              <a:buNone/>
              <a:defRPr sz="1800" b="1"/>
            </a:lvl3pPr>
            <a:lvl4pPr marL="1828800" lvl="3" indent="-228600" algn="l">
              <a:spcBef>
                <a:spcPts val="320"/>
              </a:spcBef>
              <a:spcAft>
                <a:spcPts val="0"/>
              </a:spcAft>
              <a:buClr>
                <a:srgbClr val="CF0031"/>
              </a:buClr>
              <a:buSzPts val="1600"/>
              <a:buNone/>
              <a:defRPr sz="1600" b="1"/>
            </a:lvl4pPr>
            <a:lvl5pPr marL="2286000" lvl="4" indent="-228600" algn="l">
              <a:spcBef>
                <a:spcPts val="320"/>
              </a:spcBef>
              <a:spcAft>
                <a:spcPts val="0"/>
              </a:spcAft>
              <a:buClr>
                <a:srgbClr val="005AA3"/>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5"/>
          <p:cNvSpPr txBox="1">
            <a:spLocks noGrp="1"/>
          </p:cNvSpPr>
          <p:nvPr>
            <p:ph type="body" idx="2"/>
          </p:nvPr>
        </p:nvSpPr>
        <p:spPr>
          <a:xfrm>
            <a:off x="457200" y="2319370"/>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5AA3"/>
              </a:buClr>
              <a:buSzPts val="2400"/>
              <a:buChar char="•"/>
              <a:defRPr sz="2400"/>
            </a:lvl1pPr>
            <a:lvl2pPr marL="914400" lvl="1" indent="-355600" algn="l">
              <a:spcBef>
                <a:spcPts val="400"/>
              </a:spcBef>
              <a:spcAft>
                <a:spcPts val="0"/>
              </a:spcAft>
              <a:buClr>
                <a:srgbClr val="005AA3"/>
              </a:buClr>
              <a:buSzPts val="2000"/>
              <a:buChar char="–"/>
              <a:defRPr sz="2000"/>
            </a:lvl2pPr>
            <a:lvl3pPr marL="1371600" lvl="2" indent="-342900" algn="l">
              <a:spcBef>
                <a:spcPts val="360"/>
              </a:spcBef>
              <a:spcAft>
                <a:spcPts val="0"/>
              </a:spcAft>
              <a:buClr>
                <a:srgbClr val="005AA3"/>
              </a:buClr>
              <a:buSzPts val="1800"/>
              <a:buChar char="•"/>
              <a:defRPr sz="1800"/>
            </a:lvl3pPr>
            <a:lvl4pPr marL="1828800" lvl="3" indent="-330200" algn="l">
              <a:spcBef>
                <a:spcPts val="320"/>
              </a:spcBef>
              <a:spcAft>
                <a:spcPts val="0"/>
              </a:spcAft>
              <a:buClr>
                <a:srgbClr val="CF0031"/>
              </a:buClr>
              <a:buSzPts val="1600"/>
              <a:buChar char="–"/>
              <a:defRPr sz="1600"/>
            </a:lvl4pPr>
            <a:lvl5pPr marL="2286000" lvl="4" indent="-330200" algn="l">
              <a:spcBef>
                <a:spcPts val="320"/>
              </a:spcBef>
              <a:spcAft>
                <a:spcPts val="0"/>
              </a:spcAft>
              <a:buClr>
                <a:srgbClr val="005AA3"/>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5"/>
          <p:cNvSpPr txBox="1">
            <a:spLocks noGrp="1"/>
          </p:cNvSpPr>
          <p:nvPr>
            <p:ph type="body" idx="3"/>
          </p:nvPr>
        </p:nvSpPr>
        <p:spPr>
          <a:xfrm>
            <a:off x="4645025" y="1679608"/>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5AA3"/>
              </a:buClr>
              <a:buSzPts val="2400"/>
              <a:buNone/>
              <a:defRPr sz="2400" b="1"/>
            </a:lvl1pPr>
            <a:lvl2pPr marL="914400" lvl="1" indent="-228600" algn="l">
              <a:spcBef>
                <a:spcPts val="400"/>
              </a:spcBef>
              <a:spcAft>
                <a:spcPts val="0"/>
              </a:spcAft>
              <a:buClr>
                <a:srgbClr val="005AA3"/>
              </a:buClr>
              <a:buSzPts val="2000"/>
              <a:buNone/>
              <a:defRPr sz="2000" b="1"/>
            </a:lvl2pPr>
            <a:lvl3pPr marL="1371600" lvl="2" indent="-228600" algn="l">
              <a:spcBef>
                <a:spcPts val="360"/>
              </a:spcBef>
              <a:spcAft>
                <a:spcPts val="0"/>
              </a:spcAft>
              <a:buClr>
                <a:srgbClr val="005AA3"/>
              </a:buClr>
              <a:buSzPts val="1800"/>
              <a:buNone/>
              <a:defRPr sz="1800" b="1"/>
            </a:lvl3pPr>
            <a:lvl4pPr marL="1828800" lvl="3" indent="-228600" algn="l">
              <a:spcBef>
                <a:spcPts val="320"/>
              </a:spcBef>
              <a:spcAft>
                <a:spcPts val="0"/>
              </a:spcAft>
              <a:buClr>
                <a:srgbClr val="CF0031"/>
              </a:buClr>
              <a:buSzPts val="1600"/>
              <a:buNone/>
              <a:defRPr sz="1600" b="1"/>
            </a:lvl4pPr>
            <a:lvl5pPr marL="2286000" lvl="4" indent="-228600" algn="l">
              <a:spcBef>
                <a:spcPts val="320"/>
              </a:spcBef>
              <a:spcAft>
                <a:spcPts val="0"/>
              </a:spcAft>
              <a:buClr>
                <a:srgbClr val="005AA3"/>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5"/>
          <p:cNvSpPr txBox="1">
            <a:spLocks noGrp="1"/>
          </p:cNvSpPr>
          <p:nvPr>
            <p:ph type="body" idx="4"/>
          </p:nvPr>
        </p:nvSpPr>
        <p:spPr>
          <a:xfrm>
            <a:off x="4645025" y="2319370"/>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5AA3"/>
              </a:buClr>
              <a:buSzPts val="2400"/>
              <a:buChar char="•"/>
              <a:defRPr sz="2400"/>
            </a:lvl1pPr>
            <a:lvl2pPr marL="914400" lvl="1" indent="-355600" algn="l">
              <a:spcBef>
                <a:spcPts val="400"/>
              </a:spcBef>
              <a:spcAft>
                <a:spcPts val="0"/>
              </a:spcAft>
              <a:buClr>
                <a:srgbClr val="005AA3"/>
              </a:buClr>
              <a:buSzPts val="2000"/>
              <a:buChar char="–"/>
              <a:defRPr sz="2000"/>
            </a:lvl2pPr>
            <a:lvl3pPr marL="1371600" lvl="2" indent="-342900" algn="l">
              <a:spcBef>
                <a:spcPts val="360"/>
              </a:spcBef>
              <a:spcAft>
                <a:spcPts val="0"/>
              </a:spcAft>
              <a:buClr>
                <a:srgbClr val="005AA3"/>
              </a:buClr>
              <a:buSzPts val="1800"/>
              <a:buChar char="•"/>
              <a:defRPr sz="1800"/>
            </a:lvl3pPr>
            <a:lvl4pPr marL="1828800" lvl="3" indent="-330200" algn="l">
              <a:spcBef>
                <a:spcPts val="320"/>
              </a:spcBef>
              <a:spcAft>
                <a:spcPts val="0"/>
              </a:spcAft>
              <a:buClr>
                <a:srgbClr val="CF0031"/>
              </a:buClr>
              <a:buSzPts val="1600"/>
              <a:buChar char="–"/>
              <a:defRPr sz="1600"/>
            </a:lvl4pPr>
            <a:lvl5pPr marL="2286000" lvl="4" indent="-330200" algn="l">
              <a:spcBef>
                <a:spcPts val="320"/>
              </a:spcBef>
              <a:spcAft>
                <a:spcPts val="0"/>
              </a:spcAft>
              <a:buClr>
                <a:srgbClr val="005AA3"/>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5"/>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pic>
        <p:nvPicPr>
          <p:cNvPr id="45" name="Google Shape;45;p6"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46" name="Google Shape;46;p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7"/>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rgbClr val="005AA3"/>
              </a:buClr>
              <a:buSzPts val="3200"/>
              <a:buFont typeface="Arial"/>
              <a:buNone/>
              <a:defRPr sz="3200" b="1" i="0" u="none" strike="noStrike" cap="none">
                <a:solidFill>
                  <a:srgbClr val="005AA3"/>
                </a:solidFill>
                <a:latin typeface="Helvetica Neue"/>
                <a:ea typeface="Helvetica Neue"/>
                <a:cs typeface="Helvetica Neue"/>
                <a:sym typeface="Helvetica Neue"/>
              </a:defRPr>
            </a:lvl1pPr>
            <a:lvl2pPr marR="0" lvl="1" algn="l" rtl="0">
              <a:spcBef>
                <a:spcPts val="560"/>
              </a:spcBef>
              <a:spcAft>
                <a:spcPts val="0"/>
              </a:spcAft>
              <a:buClr>
                <a:srgbClr val="005AA3"/>
              </a:buClr>
              <a:buSzPts val="2800"/>
              <a:buFont typeface="Arial"/>
              <a:buNone/>
              <a:defRPr sz="2800" b="0" i="0" u="none" strike="noStrike" cap="none">
                <a:solidFill>
                  <a:srgbClr val="005AA3"/>
                </a:solidFill>
                <a:latin typeface="Helvetica Neue"/>
                <a:ea typeface="Helvetica Neue"/>
                <a:cs typeface="Helvetica Neue"/>
                <a:sym typeface="Helvetica Neue"/>
              </a:defRPr>
            </a:lvl2pPr>
            <a:lvl3pPr marR="0" lvl="2" algn="l" rtl="0">
              <a:spcBef>
                <a:spcPts val="480"/>
              </a:spcBef>
              <a:spcAft>
                <a:spcPts val="0"/>
              </a:spcAft>
              <a:buClr>
                <a:srgbClr val="005AA3"/>
              </a:buClr>
              <a:buSzPts val="2400"/>
              <a:buFont typeface="Arial"/>
              <a:buNone/>
              <a:defRPr sz="2400" b="0" i="0" u="none" strike="noStrike" cap="none">
                <a:solidFill>
                  <a:srgbClr val="005AA3"/>
                </a:solidFill>
                <a:latin typeface="Helvetica Neue"/>
                <a:ea typeface="Helvetica Neue"/>
                <a:cs typeface="Helvetica Neue"/>
                <a:sym typeface="Helvetica Neue"/>
              </a:defRPr>
            </a:lvl3pPr>
            <a:lvl4pPr marR="0" lvl="3" algn="l" rtl="0">
              <a:spcBef>
                <a:spcPts val="400"/>
              </a:spcBef>
              <a:spcAft>
                <a:spcPts val="0"/>
              </a:spcAft>
              <a:buClr>
                <a:srgbClr val="CF0031"/>
              </a:buClr>
              <a:buSzPts val="2000"/>
              <a:buFont typeface="Arial"/>
              <a:buNone/>
              <a:defRPr sz="2000" b="1" i="1" u="none" strike="noStrike" cap="none">
                <a:solidFill>
                  <a:srgbClr val="CF0031"/>
                </a:solidFill>
                <a:latin typeface="Helvetica Neue"/>
                <a:ea typeface="Helvetica Neue"/>
                <a:cs typeface="Helvetica Neue"/>
                <a:sym typeface="Helvetica Neue"/>
              </a:defRPr>
            </a:lvl4pPr>
            <a:lvl5pPr marR="0" lvl="4" algn="l" rtl="0">
              <a:spcBef>
                <a:spcPts val="400"/>
              </a:spcBef>
              <a:spcAft>
                <a:spcPts val="0"/>
              </a:spcAft>
              <a:buClr>
                <a:srgbClr val="005AA3"/>
              </a:buClr>
              <a:buSzPts val="2000"/>
              <a:buFont typeface="Arial"/>
              <a:buNone/>
              <a:defRPr sz="2000" b="0" i="1" u="none" strike="noStrike" cap="none">
                <a:solidFill>
                  <a:srgbClr val="005AA3"/>
                </a:solidFill>
                <a:latin typeface="Helvetica Neue"/>
                <a:ea typeface="Helvetica Neue"/>
                <a:cs typeface="Helvetica Neue"/>
                <a:sym typeface="Helvetica Neue"/>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rgbClr val="005AA3"/>
              </a:buClr>
              <a:buSzPts val="1400"/>
              <a:buNone/>
              <a:defRPr sz="1400"/>
            </a:lvl1pPr>
            <a:lvl2pPr marL="914400" lvl="1" indent="-228600" algn="l">
              <a:spcBef>
                <a:spcPts val="240"/>
              </a:spcBef>
              <a:spcAft>
                <a:spcPts val="0"/>
              </a:spcAft>
              <a:buClr>
                <a:srgbClr val="005AA3"/>
              </a:buClr>
              <a:buSzPts val="1200"/>
              <a:buNone/>
              <a:defRPr sz="1200"/>
            </a:lvl2pPr>
            <a:lvl3pPr marL="1371600" lvl="2" indent="-228600" algn="l">
              <a:spcBef>
                <a:spcPts val="200"/>
              </a:spcBef>
              <a:spcAft>
                <a:spcPts val="0"/>
              </a:spcAft>
              <a:buClr>
                <a:srgbClr val="005AA3"/>
              </a:buClr>
              <a:buSzPts val="1000"/>
              <a:buNone/>
              <a:defRPr sz="1000"/>
            </a:lvl3pPr>
            <a:lvl4pPr marL="1828800" lvl="3" indent="-228600" algn="l">
              <a:spcBef>
                <a:spcPts val="180"/>
              </a:spcBef>
              <a:spcAft>
                <a:spcPts val="0"/>
              </a:spcAft>
              <a:buClr>
                <a:srgbClr val="CF0031"/>
              </a:buClr>
              <a:buSzPts val="900"/>
              <a:buNone/>
              <a:defRPr sz="900"/>
            </a:lvl4pPr>
            <a:lvl5pPr marL="2286000" lvl="4" indent="-228600" algn="l">
              <a:spcBef>
                <a:spcPts val="180"/>
              </a:spcBef>
              <a:spcAft>
                <a:spcPts val="0"/>
              </a:spcAft>
              <a:buClr>
                <a:srgbClr val="005AA3"/>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6" name="Google Shape;56;p8"/>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descr="/Users/jaypointer/Desktop/Folio.png"/>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0" y="5807075"/>
            <a:ext cx="9167813" cy="1060450"/>
          </a:xfrm>
          <a:prstGeom prst="rect">
            <a:avLst/>
          </a:prstGeom>
          <a:noFill/>
          <a:ln>
            <a:noFill/>
          </a:ln>
        </p:spPr>
      </p:pic>
      <p:sp>
        <p:nvSpPr>
          <p:cNvPr id="11" name="Google Shape;11;p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1pPr>
            <a:lvl2pPr marR="0" lvl="1"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2pPr>
            <a:lvl3pPr marR="0" lvl="2"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3pPr>
            <a:lvl4pPr marR="0" lvl="3"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4pPr>
            <a:lvl5pPr marR="0" lvl="4"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5pPr>
            <a:lvl6pPr marR="0" lvl="5"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6pPr>
            <a:lvl7pPr marR="0" lvl="6"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7pPr>
            <a:lvl8pPr marR="0" lvl="7"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8pPr>
            <a:lvl9pPr marR="0" lvl="8"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9pPr>
          </a:lstStyle>
          <a:p>
            <a:endParaRPr/>
          </a:p>
        </p:txBody>
      </p:sp>
      <p:sp>
        <p:nvSpPr>
          <p:cNvPr id="12" name="Google Shape;12;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rgbClr val="005AA3"/>
              </a:buClr>
              <a:buSzPts val="2400"/>
              <a:buFont typeface="Arial"/>
              <a:buChar char="•"/>
              <a:defRPr sz="2400" b="1" i="0" u="none" strike="noStrike" cap="none">
                <a:solidFill>
                  <a:srgbClr val="005AA3"/>
                </a:solidFill>
                <a:latin typeface="Helvetica Neue"/>
                <a:ea typeface="Helvetica Neue"/>
                <a:cs typeface="Helvetica Neue"/>
                <a:sym typeface="Helvetica Neue"/>
              </a:defRPr>
            </a:lvl1pPr>
            <a:lvl2pPr marL="914400" marR="0" lvl="1" indent="-355600" algn="l" rtl="0">
              <a:spcBef>
                <a:spcPts val="400"/>
              </a:spcBef>
              <a:spcAft>
                <a:spcPts val="0"/>
              </a:spcAft>
              <a:buClr>
                <a:srgbClr val="005AA3"/>
              </a:buClr>
              <a:buSzPts val="2000"/>
              <a:buFont typeface="Arial"/>
              <a:buChar char="–"/>
              <a:defRPr sz="2000" b="0" i="0" u="none" strike="noStrike" cap="none">
                <a:solidFill>
                  <a:srgbClr val="005AA3"/>
                </a:solidFill>
                <a:latin typeface="Helvetica Neue"/>
                <a:ea typeface="Helvetica Neue"/>
                <a:cs typeface="Helvetica Neue"/>
                <a:sym typeface="Helvetica Neue"/>
              </a:defRPr>
            </a:lvl2pPr>
            <a:lvl3pPr marL="1371600" marR="0" lvl="2" indent="-342900" algn="l" rtl="0">
              <a:spcBef>
                <a:spcPts val="360"/>
              </a:spcBef>
              <a:spcAft>
                <a:spcPts val="0"/>
              </a:spcAft>
              <a:buClr>
                <a:srgbClr val="005AA3"/>
              </a:buClr>
              <a:buSzPts val="1800"/>
              <a:buFont typeface="Arial"/>
              <a:buChar char="•"/>
              <a:defRPr sz="1800" b="0" i="0" u="none" strike="noStrike" cap="none">
                <a:solidFill>
                  <a:srgbClr val="005AA3"/>
                </a:solidFill>
                <a:latin typeface="Helvetica Neue"/>
                <a:ea typeface="Helvetica Neue"/>
                <a:cs typeface="Helvetica Neue"/>
                <a:sym typeface="Helvetica Neue"/>
              </a:defRPr>
            </a:lvl3pPr>
            <a:lvl4pPr marL="1828800" marR="0" lvl="3" indent="-317500" algn="l" rtl="0">
              <a:spcBef>
                <a:spcPts val="280"/>
              </a:spcBef>
              <a:spcAft>
                <a:spcPts val="0"/>
              </a:spcAft>
              <a:buClr>
                <a:srgbClr val="CF0031"/>
              </a:buClr>
              <a:buSzPts val="1400"/>
              <a:buFont typeface="Arial"/>
              <a:buChar char="–"/>
              <a:defRPr sz="1400" b="1" i="1" u="none" strike="noStrike" cap="none">
                <a:solidFill>
                  <a:srgbClr val="CF0031"/>
                </a:solidFill>
                <a:latin typeface="Helvetica Neue"/>
                <a:ea typeface="Helvetica Neue"/>
                <a:cs typeface="Helvetica Neue"/>
                <a:sym typeface="Helvetica Neue"/>
              </a:defRPr>
            </a:lvl4pPr>
            <a:lvl5pPr marL="2286000" marR="0" lvl="4" indent="-304800" algn="l" rtl="0">
              <a:spcBef>
                <a:spcPts val="240"/>
              </a:spcBef>
              <a:spcAft>
                <a:spcPts val="0"/>
              </a:spcAft>
              <a:buClr>
                <a:srgbClr val="005AA3"/>
              </a:buClr>
              <a:buSzPts val="1200"/>
              <a:buFont typeface="Arial"/>
              <a:buChar char="»"/>
              <a:defRPr sz="1200" b="0" i="1" u="none" strike="noStrike" cap="none">
                <a:solidFill>
                  <a:srgbClr val="005AA3"/>
                </a:solidFill>
                <a:latin typeface="Helvetica Neue"/>
                <a:ea typeface="Helvetica Neue"/>
                <a:cs typeface="Helvetica Neue"/>
                <a:sym typeface="Helvetica Neue"/>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marR="0" lvl="1"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marR="0" lvl="2"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marR="0" lvl="3"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marR="0" lvl="4"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marR="0" lvl="5"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marR="0" lvl="6"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marR="0" lvl="7"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marR="0" lvl="8"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934200" y="5961063"/>
            <a:ext cx="1058863" cy="133350"/>
          </a:xfrm>
          <a:prstGeom prst="rect">
            <a:avLst/>
          </a:prstGeom>
          <a:noFill/>
          <a:ln>
            <a:noFill/>
          </a:ln>
        </p:spPr>
      </p:pic>
      <p:sp>
        <p:nvSpPr>
          <p:cNvPr id="15" name="Google Shape;15;p1"/>
          <p:cNvSpPr txBox="1">
            <a:spLocks noGrp="1"/>
          </p:cNvSpPr>
          <p:nvPr>
            <p:ph type="dt" idx="10"/>
          </p:nvPr>
        </p:nvSpPr>
        <p:spPr>
          <a:xfrm>
            <a:off x="4022725" y="6508750"/>
            <a:ext cx="1727200" cy="365125"/>
          </a:xfrm>
          <a:prstGeom prst="rect">
            <a:avLst/>
          </a:prstGeom>
          <a:noFill/>
          <a:ln>
            <a:noFill/>
          </a:ln>
        </p:spPr>
        <p:txBody>
          <a:bodyPr spcFirstLastPara="1" wrap="square" lIns="91425" tIns="45700" rIns="91425" bIns="45700" anchor="ctr" anchorCtr="1">
            <a:noAutofit/>
          </a:bodyPr>
          <a:lstStyle>
            <a:lvl1pPr marR="0" lvl="0" algn="l" rtl="0">
              <a:spcBef>
                <a:spcPts val="0"/>
              </a:spcBef>
              <a:spcAft>
                <a:spcPts val="0"/>
              </a:spcAft>
              <a:buSzPts val="1400"/>
              <a:buNone/>
              <a:defRPr sz="800" b="0" i="0" u="none" strike="noStrike" cap="none">
                <a:solidFill>
                  <a:srgbClr val="95B3D7"/>
                </a:solidFill>
                <a:latin typeface="Helvetica Neue"/>
                <a:ea typeface="Helvetica Neue"/>
                <a:cs typeface="Helvetica Neue"/>
                <a:sym typeface="Helvetica Neue"/>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pic>
        <p:nvPicPr>
          <p:cNvPr id="16" name="Google Shape;16;p1" descr="AnnivGrStandard_White.png"/>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185738" y="6508750"/>
            <a:ext cx="1830387" cy="2968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advancements.scouting.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hyperlink" Target="https://www.scouting.org/resources/internet-recharterin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35.gif"/></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a:t>
            </a:fld>
            <a:endParaRPr sz="1000" b="1" i="0" u="none" strike="noStrike" cap="none">
              <a:solidFill>
                <a:srgbClr val="95B3D7"/>
              </a:solidFill>
              <a:latin typeface="Helvetica Neue"/>
              <a:ea typeface="Helvetica Neue"/>
              <a:cs typeface="Helvetica Neue"/>
              <a:sym typeface="Helvetica Neue"/>
            </a:endParaRPr>
          </a:p>
        </p:txBody>
      </p:sp>
      <p:sp>
        <p:nvSpPr>
          <p:cNvPr id="63" name="Google Shape;63;p9"/>
          <p:cNvSpPr txBox="1">
            <a:spLocks noGrp="1"/>
          </p:cNvSpPr>
          <p:nvPr>
            <p:ph type="title"/>
          </p:nvPr>
        </p:nvSpPr>
        <p:spPr>
          <a:xfrm>
            <a:off x="2743200" y="1651000"/>
            <a:ext cx="4754563" cy="210978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000" dirty="0">
                <a:latin typeface="Helvetica Neue"/>
                <a:ea typeface="Helvetica Neue"/>
                <a:cs typeface="Helvetica Neue"/>
                <a:sym typeface="Helvetica Neue"/>
              </a:rPr>
              <a:t>PTC 2021 – Session </a:t>
            </a:r>
            <a:r>
              <a:rPr lang="en-US" sz="2000" dirty="0"/>
              <a:t>408</a:t>
            </a:r>
            <a:br>
              <a:rPr lang="en-US" dirty="0">
                <a:latin typeface="Helvetica Neue"/>
                <a:ea typeface="Helvetica Neue"/>
                <a:cs typeface="Helvetica Neue"/>
                <a:sym typeface="Helvetica Neue"/>
              </a:rPr>
            </a:br>
            <a:r>
              <a:rPr lang="en-US" dirty="0">
                <a:latin typeface="Helvetica Neue"/>
                <a:ea typeface="Helvetica Neue"/>
                <a:cs typeface="Helvetica Neue"/>
                <a:sym typeface="Helvetica Neue"/>
              </a:rPr>
              <a:t>Troop Committee Training</a:t>
            </a:r>
            <a:endParaRPr dirty="0"/>
          </a:p>
        </p:txBody>
      </p:sp>
      <p:pic>
        <p:nvPicPr>
          <p:cNvPr id="3" name="Picture 2" descr="Diagram&#10;&#10;Description automatically generated">
            <a:extLst>
              <a:ext uri="{FF2B5EF4-FFF2-40B4-BE49-F238E27FC236}">
                <a16:creationId xmlns:a16="http://schemas.microsoft.com/office/drawing/2014/main" id="{B33761A2-7B63-486D-B386-1B01855E0C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08127" y="2624659"/>
            <a:ext cx="3200407" cy="32004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Welcome!</a:t>
            </a:r>
            <a:endParaRPr/>
          </a:p>
        </p:txBody>
      </p:sp>
      <p:sp>
        <p:nvSpPr>
          <p:cNvPr id="73" name="Google Shape;73;p10"/>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Font typeface="Arial"/>
              <a:buNone/>
            </a:pPr>
            <a:r>
              <a:rPr lang="en-US" dirty="0">
                <a:latin typeface="Helvetica Neue"/>
                <a:ea typeface="Helvetica Neue"/>
                <a:cs typeface="Helvetica Neue"/>
                <a:sym typeface="Helvetica Neue"/>
              </a:rPr>
              <a:t>Purpose of this course today:</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To provide Scouts BSA Training: Troop Committee</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To learn the role of the Committee in a BSA Troop</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To learn about the different jobs on the Troop Committee</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To share with each other</a:t>
            </a:r>
            <a:endParaRPr dirty="0"/>
          </a:p>
          <a:p>
            <a:pPr marL="1143000" lvl="2" indent="-228600" algn="l" rtl="0">
              <a:spcBef>
                <a:spcPts val="360"/>
              </a:spcBef>
              <a:spcAft>
                <a:spcPts val="0"/>
              </a:spcAft>
              <a:buClr>
                <a:srgbClr val="005AA3"/>
              </a:buClr>
              <a:buSzPts val="1800"/>
              <a:buChar char="•"/>
            </a:pPr>
            <a:r>
              <a:rPr lang="en-US" dirty="0">
                <a:latin typeface="Helvetica Neue"/>
                <a:ea typeface="Helvetica Neue"/>
                <a:cs typeface="Helvetica Neue"/>
                <a:sym typeface="Helvetica Neue"/>
              </a:rPr>
              <a:t>Best Practices</a:t>
            </a:r>
            <a:endParaRPr dirty="0"/>
          </a:p>
          <a:p>
            <a:pPr marL="1143000" lvl="2" indent="-228600" algn="l" rtl="0">
              <a:spcBef>
                <a:spcPts val="360"/>
              </a:spcBef>
              <a:spcAft>
                <a:spcPts val="0"/>
              </a:spcAft>
              <a:buClr>
                <a:srgbClr val="005AA3"/>
              </a:buClr>
              <a:buSzPts val="1800"/>
              <a:buChar char="•"/>
            </a:pPr>
            <a:r>
              <a:rPr lang="en-US" dirty="0">
                <a:latin typeface="Helvetica Neue"/>
                <a:ea typeface="Helvetica Neue"/>
                <a:cs typeface="Helvetica Neue"/>
                <a:sym typeface="Helvetica Neue"/>
              </a:rPr>
              <a:t>Worst Practices?</a:t>
            </a:r>
            <a:endParaRPr dirty="0"/>
          </a:p>
          <a:p>
            <a:pPr marL="1143000" lvl="2" indent="-228600" algn="l" rtl="0">
              <a:spcBef>
                <a:spcPts val="360"/>
              </a:spcBef>
              <a:spcAft>
                <a:spcPts val="0"/>
              </a:spcAft>
              <a:buClr>
                <a:srgbClr val="005AA3"/>
              </a:buClr>
              <a:buSzPts val="1800"/>
              <a:buChar char="•"/>
            </a:pPr>
            <a:r>
              <a:rPr lang="en-US" dirty="0">
                <a:latin typeface="Helvetica Neue"/>
                <a:ea typeface="Helvetica Neue"/>
                <a:cs typeface="Helvetica Neue"/>
                <a:sym typeface="Helvetica Neue"/>
              </a:rPr>
              <a:t>Ideas, Tips, Tricks</a:t>
            </a:r>
            <a:endParaRPr dirty="0"/>
          </a:p>
          <a:p>
            <a:pPr marL="1143000" lvl="2" indent="-228600" algn="l" rtl="0">
              <a:spcBef>
                <a:spcPts val="360"/>
              </a:spcBef>
              <a:spcAft>
                <a:spcPts val="0"/>
              </a:spcAft>
              <a:buClr>
                <a:srgbClr val="005AA3"/>
              </a:buClr>
              <a:buSzPts val="1800"/>
              <a:buChar char="•"/>
            </a:pPr>
            <a:r>
              <a:rPr lang="en-US" dirty="0">
                <a:latin typeface="Helvetica Neue"/>
                <a:ea typeface="Helvetica Neue"/>
                <a:cs typeface="Helvetica Neue"/>
                <a:sym typeface="Helvetica Neue"/>
              </a:rPr>
              <a:t>Diversity of experiences across different Troops</a:t>
            </a:r>
            <a:endParaRPr dirty="0"/>
          </a:p>
          <a:p>
            <a:pPr marL="1143000" lvl="2" indent="-228600" algn="l" rtl="0">
              <a:spcBef>
                <a:spcPts val="360"/>
              </a:spcBef>
              <a:spcAft>
                <a:spcPts val="0"/>
              </a:spcAft>
              <a:buClr>
                <a:srgbClr val="005AA3"/>
              </a:buClr>
              <a:buSzPts val="1800"/>
              <a:buChar char="•"/>
            </a:pPr>
            <a:r>
              <a:rPr lang="en-US" dirty="0">
                <a:latin typeface="Helvetica Neue"/>
                <a:ea typeface="Helvetica Neue"/>
                <a:cs typeface="Helvetica Neue"/>
                <a:sym typeface="Helvetica Neue"/>
              </a:rPr>
              <a:t>Make connections, keep the conversation going</a:t>
            </a:r>
            <a:endParaRPr dirty="0"/>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74" name="Google Shape;74;p1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Agenda</a:t>
            </a:r>
            <a:endParaRPr/>
          </a:p>
        </p:txBody>
      </p:sp>
      <p:sp>
        <p:nvSpPr>
          <p:cNvPr id="83" name="Google Shape;83;p1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None/>
            </a:pPr>
            <a:r>
              <a:rPr lang="en-US">
                <a:latin typeface="Helvetica Neue"/>
                <a:ea typeface="Helvetica Neue"/>
                <a:cs typeface="Helvetica Neue"/>
                <a:sym typeface="Helvetica Neue"/>
              </a:rPr>
              <a:t>Introductions &amp; Objectives</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Aims &amp; Methods of Scouting</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The Chartered Organization</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Troop Leadership</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Troop Committee Organization and Responsibilities</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Selecting and Retaining Adult Leaders</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Open Discussion &amp; Experience Sharing</a:t>
            </a:r>
            <a:endParaRPr/>
          </a:p>
          <a:p>
            <a:pPr marL="342900" lvl="0" indent="-342900" algn="l" rtl="0">
              <a:spcBef>
                <a:spcPts val="480"/>
              </a:spcBef>
              <a:spcAft>
                <a:spcPts val="0"/>
              </a:spcAft>
              <a:buClr>
                <a:srgbClr val="005AA3"/>
              </a:buClr>
              <a:buSzPts val="2400"/>
              <a:buNone/>
            </a:pPr>
            <a:r>
              <a:rPr lang="en-US">
                <a:latin typeface="Helvetica Neue"/>
                <a:ea typeface="Helvetica Neue"/>
                <a:cs typeface="Helvetica Neue"/>
                <a:sym typeface="Helvetica Neue"/>
              </a:rPr>
              <a:t>Closing</a:t>
            </a:r>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84" name="Google Shape;84;p1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Introductions</a:t>
            </a:r>
            <a:endParaRPr dirty="0"/>
          </a:p>
        </p:txBody>
      </p:sp>
      <p:sp>
        <p:nvSpPr>
          <p:cNvPr id="93" name="Google Shape;93;p12"/>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Font typeface="Arial"/>
              <a:buNone/>
            </a:pPr>
            <a:r>
              <a:rPr lang="en-US" dirty="0">
                <a:latin typeface="Helvetica Neue"/>
                <a:ea typeface="Helvetica Neue"/>
                <a:cs typeface="Helvetica Neue"/>
                <a:sym typeface="Helvetica Neue"/>
              </a:rPr>
              <a:t>Todd Brown – toddrbrown@comcast.net</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District Chair for Alpine (CSC)</a:t>
            </a:r>
          </a:p>
          <a:p>
            <a:pPr marL="742950" lvl="1" indent="-285750" algn="l" rtl="0">
              <a:spcBef>
                <a:spcPts val="400"/>
              </a:spcBef>
              <a:spcAft>
                <a:spcPts val="0"/>
              </a:spcAft>
              <a:buClr>
                <a:srgbClr val="005AA3"/>
              </a:buClr>
              <a:buSzPts val="2000"/>
              <a:buChar char="–"/>
            </a:pPr>
            <a:r>
              <a:rPr lang="en-US" dirty="0"/>
              <a:t>Assistant Scoutmaster for Troop 425 (Fall City)</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Scouter for 19 years</a:t>
            </a:r>
            <a:endParaRPr dirty="0"/>
          </a:p>
          <a:p>
            <a:pPr marL="1143000" lvl="2" indent="-228600" algn="l" rtl="0">
              <a:spcBef>
                <a:spcPts val="360"/>
              </a:spcBef>
              <a:spcAft>
                <a:spcPts val="0"/>
              </a:spcAft>
              <a:buClr>
                <a:srgbClr val="005AA3"/>
              </a:buClr>
              <a:buSzPts val="1800"/>
              <a:buChar char="•"/>
            </a:pPr>
            <a:r>
              <a:rPr lang="en-US" dirty="0"/>
              <a:t>Explorer Advisor (Post 61, New Jersey)</a:t>
            </a:r>
            <a:endParaRPr dirty="0"/>
          </a:p>
          <a:p>
            <a:pPr marL="1143000" lvl="2" indent="-228600" algn="l" rtl="0">
              <a:spcBef>
                <a:spcPts val="360"/>
              </a:spcBef>
              <a:spcAft>
                <a:spcPts val="0"/>
              </a:spcAft>
              <a:buClr>
                <a:srgbClr val="005AA3"/>
              </a:buClr>
              <a:buSzPts val="1800"/>
              <a:buChar char="•"/>
            </a:pPr>
            <a:r>
              <a:rPr lang="en-US" dirty="0"/>
              <a:t>Den Leader (Pack 425, Fall City)</a:t>
            </a:r>
            <a:endParaRPr dirty="0"/>
          </a:p>
          <a:p>
            <a:pPr marL="1143000" lvl="2" indent="-228600" algn="l" rtl="0">
              <a:spcBef>
                <a:spcPts val="360"/>
              </a:spcBef>
              <a:spcAft>
                <a:spcPts val="0"/>
              </a:spcAft>
              <a:buClr>
                <a:srgbClr val="005AA3"/>
              </a:buClr>
              <a:buSzPts val="1800"/>
              <a:buChar char="•"/>
            </a:pPr>
            <a:r>
              <a:rPr lang="en-US" dirty="0"/>
              <a:t>Scoutmaster (Troop 425)</a:t>
            </a:r>
            <a:endParaRPr dirty="0"/>
          </a:p>
          <a:p>
            <a:pPr marL="1143000" lvl="2" indent="-228600" algn="l" rtl="0">
              <a:spcBef>
                <a:spcPts val="360"/>
              </a:spcBef>
              <a:spcAft>
                <a:spcPts val="0"/>
              </a:spcAft>
              <a:buClr>
                <a:srgbClr val="005AA3"/>
              </a:buClr>
              <a:buSzPts val="1800"/>
              <a:buChar char="•"/>
            </a:pPr>
            <a:r>
              <a:rPr lang="en-US" dirty="0"/>
              <a:t>District Committee (Alpine)</a:t>
            </a:r>
            <a:endParaRPr dirty="0"/>
          </a:p>
          <a:p>
            <a:pPr marL="342900" lvl="0" indent="-342900" algn="l"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94" name="Google Shape;94;p1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a:t>
            </a:fld>
            <a:endParaRPr sz="1000" b="1" i="0" u="none" strike="noStrike" cap="none">
              <a:solidFill>
                <a:srgbClr val="95B3D7"/>
              </a:solidFill>
              <a:latin typeface="Helvetica Neue"/>
              <a:ea typeface="Helvetica Neue"/>
              <a:cs typeface="Helvetica Neue"/>
              <a:sym typeface="Helvetica Neue"/>
            </a:endParaRPr>
          </a:p>
        </p:txBody>
      </p:sp>
      <p:pic>
        <p:nvPicPr>
          <p:cNvPr id="3" name="Picture 2" descr="A child smiling for the camera&#10;&#10;Description automatically generated with low confidence">
            <a:extLst>
              <a:ext uri="{FF2B5EF4-FFF2-40B4-BE49-F238E27FC236}">
                <a16:creationId xmlns:a16="http://schemas.microsoft.com/office/drawing/2014/main" id="{C82D6D24-360C-4930-A8E3-A71D0C9084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2642" y="1332707"/>
            <a:ext cx="2150533" cy="322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Introductions</a:t>
            </a:r>
            <a:endParaRPr/>
          </a:p>
        </p:txBody>
      </p:sp>
      <p:sp>
        <p:nvSpPr>
          <p:cNvPr id="103" name="Google Shape;103;p13"/>
          <p:cNvSpPr txBox="1">
            <a:spLocks noGrp="1"/>
          </p:cNvSpPr>
          <p:nvPr>
            <p:ph type="body" idx="1"/>
          </p:nvPr>
        </p:nvSpPr>
        <p:spPr>
          <a:xfrm>
            <a:off x="457200" y="1580646"/>
            <a:ext cx="8229600" cy="432996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dirty="0"/>
              <a:t>Who are you?</a:t>
            </a:r>
            <a:endParaRPr dirty="0"/>
          </a:p>
          <a:p>
            <a:pPr marL="342900" lvl="0" indent="-342900" algn="l" rtl="0">
              <a:spcBef>
                <a:spcPts val="480"/>
              </a:spcBef>
              <a:spcAft>
                <a:spcPts val="0"/>
              </a:spcAft>
              <a:buClr>
                <a:srgbClr val="005AA3"/>
              </a:buClr>
              <a:buSzPts val="2400"/>
              <a:buChar char="•"/>
            </a:pPr>
            <a:r>
              <a:rPr lang="en-US" dirty="0">
                <a:latin typeface="Helvetica Neue"/>
                <a:ea typeface="Helvetica Neue"/>
                <a:cs typeface="Helvetica Neue"/>
                <a:sym typeface="Helvetica Neue"/>
              </a:rPr>
              <a:t>What is your current position in your Troop?</a:t>
            </a:r>
            <a:endParaRPr dirty="0"/>
          </a:p>
          <a:p>
            <a:pPr marL="342900" lvl="0" indent="-342900" algn="l" rtl="0">
              <a:spcBef>
                <a:spcPts val="480"/>
              </a:spcBef>
              <a:spcAft>
                <a:spcPts val="0"/>
              </a:spcAft>
              <a:buClr>
                <a:srgbClr val="005AA3"/>
              </a:buClr>
              <a:buSzPts val="2400"/>
              <a:buChar char="•"/>
            </a:pPr>
            <a:r>
              <a:rPr lang="en-US" dirty="0">
                <a:latin typeface="Helvetica Neue"/>
                <a:ea typeface="Helvetica Neue"/>
                <a:cs typeface="Helvetica Neue"/>
                <a:sym typeface="Helvetica Neue"/>
              </a:rPr>
              <a:t>What is your level of experience in Scouting?</a:t>
            </a:r>
            <a:endParaRPr dirty="0"/>
          </a:p>
          <a:p>
            <a:pPr marL="342900" lvl="0" indent="-342900" algn="l" rtl="0">
              <a:spcBef>
                <a:spcPts val="480"/>
              </a:spcBef>
              <a:spcAft>
                <a:spcPts val="0"/>
              </a:spcAft>
              <a:buClr>
                <a:srgbClr val="005AA3"/>
              </a:buClr>
              <a:buSzPts val="2400"/>
              <a:buChar char="•"/>
            </a:pPr>
            <a:r>
              <a:rPr lang="en-US" dirty="0">
                <a:latin typeface="Helvetica Neue"/>
                <a:ea typeface="Helvetica Neue"/>
                <a:cs typeface="Helvetica Neue"/>
                <a:sym typeface="Helvetica Neue"/>
              </a:rPr>
              <a:t>First time at PTC?</a:t>
            </a:r>
            <a:endParaRPr dirty="0"/>
          </a:p>
          <a:p>
            <a:pPr marL="0" lvl="0" indent="0" algn="l" rtl="0">
              <a:spcBef>
                <a:spcPts val="480"/>
              </a:spcBef>
              <a:spcAft>
                <a:spcPts val="0"/>
              </a:spcAft>
              <a:buClr>
                <a:srgbClr val="005AA3"/>
              </a:buClr>
              <a:buSzPts val="2400"/>
              <a:buNone/>
            </a:pPr>
            <a:endParaRPr dirty="0"/>
          </a:p>
          <a:p>
            <a:pPr marL="0" lvl="0" indent="0" algn="l" rtl="0">
              <a:spcBef>
                <a:spcPts val="480"/>
              </a:spcBef>
              <a:spcAft>
                <a:spcPts val="0"/>
              </a:spcAft>
              <a:buClr>
                <a:srgbClr val="005AA3"/>
              </a:buClr>
              <a:buSzPts val="2400"/>
              <a:buNone/>
            </a:pPr>
            <a:r>
              <a:rPr lang="en-US" dirty="0"/>
              <a:t>Activity - What do you hope to learn today?</a:t>
            </a:r>
            <a:endParaRPr dirty="0"/>
          </a:p>
          <a:p>
            <a:pPr marL="742950" lvl="1" indent="-285750" algn="l" rtl="0">
              <a:spcBef>
                <a:spcPts val="400"/>
              </a:spcBef>
              <a:spcAft>
                <a:spcPts val="0"/>
              </a:spcAft>
              <a:buClr>
                <a:srgbClr val="005AA3"/>
              </a:buClr>
              <a:buSzPts val="2000"/>
              <a:buChar char="–"/>
            </a:pPr>
            <a:r>
              <a:rPr lang="en-US" dirty="0"/>
              <a:t>Topics for the discussion portion of the class?</a:t>
            </a:r>
            <a:endParaRPr dirty="0"/>
          </a:p>
          <a:p>
            <a:pPr marL="742950" lvl="1" indent="-285750" algn="l" rtl="0">
              <a:spcBef>
                <a:spcPts val="400"/>
              </a:spcBef>
              <a:spcAft>
                <a:spcPts val="0"/>
              </a:spcAft>
              <a:buClr>
                <a:srgbClr val="005AA3"/>
              </a:buClr>
              <a:buSzPts val="2000"/>
              <a:buChar char="–"/>
            </a:pPr>
            <a:r>
              <a:rPr lang="en-US" dirty="0"/>
              <a:t>Problems in your unit?</a:t>
            </a:r>
            <a:endParaRPr dirty="0"/>
          </a:p>
          <a:p>
            <a:pPr marL="742950" lvl="1" indent="-285750" algn="l" rtl="0">
              <a:spcBef>
                <a:spcPts val="400"/>
              </a:spcBef>
              <a:spcAft>
                <a:spcPts val="0"/>
              </a:spcAft>
              <a:buClr>
                <a:srgbClr val="005AA3"/>
              </a:buClr>
              <a:buSzPts val="2000"/>
              <a:buChar char="–"/>
            </a:pPr>
            <a:r>
              <a:rPr lang="en-US" dirty="0"/>
              <a:t>Questions about your role?</a:t>
            </a:r>
          </a:p>
          <a:p>
            <a:pPr marL="742950" lvl="1" indent="-285750" algn="l" rtl="0">
              <a:spcBef>
                <a:spcPts val="400"/>
              </a:spcBef>
              <a:spcAft>
                <a:spcPts val="0"/>
              </a:spcAft>
              <a:buClr>
                <a:srgbClr val="005AA3"/>
              </a:buClr>
              <a:buSzPts val="2000"/>
              <a:buChar char="–"/>
            </a:pPr>
            <a:r>
              <a:rPr lang="en-US" b="1" i="1" dirty="0">
                <a:solidFill>
                  <a:srgbClr val="FF0000"/>
                </a:solidFill>
              </a:rPr>
              <a:t>Feel free to post questions or comments in the chat during the session</a:t>
            </a:r>
            <a:endParaRPr b="1" i="1" dirty="0">
              <a:solidFill>
                <a:srgbClr val="FF0000"/>
              </a:solidFill>
            </a:endParaRPr>
          </a:p>
        </p:txBody>
      </p:sp>
      <p:sp>
        <p:nvSpPr>
          <p:cNvPr id="104" name="Google Shape;104;p1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a:t>
            </a:fld>
            <a:endParaRPr sz="1000" b="1" i="0" u="none" strike="noStrike" cap="none">
              <a:solidFill>
                <a:srgbClr val="95B3D7"/>
              </a:solidFill>
              <a:latin typeface="Helvetica Neue"/>
              <a:ea typeface="Helvetica Neue"/>
              <a:cs typeface="Helvetica Neue"/>
              <a:sym typeface="Helvetica Neue"/>
            </a:endParaRPr>
          </a:p>
        </p:txBody>
      </p:sp>
      <p:pic>
        <p:nvPicPr>
          <p:cNvPr id="1026" name="Picture 2" descr="I Want You « Boy Scout Troop 501">
            <a:extLst>
              <a:ext uri="{FF2B5EF4-FFF2-40B4-BE49-F238E27FC236}">
                <a16:creationId xmlns:a16="http://schemas.microsoft.com/office/drawing/2014/main" id="{58D83702-497B-4869-B641-FB7F5ABC78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170" y="2099204"/>
            <a:ext cx="2015380" cy="26595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latin typeface="Helvetica Neue"/>
                <a:ea typeface="Helvetica Neue"/>
                <a:cs typeface="Helvetica Neue"/>
                <a:sym typeface="Helvetica Neue"/>
              </a:rPr>
              <a:t>The Mission of Scouting</a:t>
            </a:r>
            <a:endParaRPr/>
          </a:p>
        </p:txBody>
      </p:sp>
      <p:sp>
        <p:nvSpPr>
          <p:cNvPr id="113" name="Google Shape;113;p14"/>
          <p:cNvSpPr txBox="1">
            <a:spLocks noGrp="1"/>
          </p:cNvSpPr>
          <p:nvPr>
            <p:ph type="body" idx="1"/>
          </p:nvPr>
        </p:nvSpPr>
        <p:spPr>
          <a:xfrm>
            <a:off x="897775" y="1600200"/>
            <a:ext cx="7339632" cy="3636817"/>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005AA3"/>
              </a:buClr>
              <a:buSzPts val="3200"/>
              <a:buNone/>
            </a:pPr>
            <a:r>
              <a:rPr lang="en-US" sz="3200" b="0" dirty="0"/>
              <a:t>To prepare </a:t>
            </a:r>
            <a:r>
              <a:rPr lang="en-US" sz="3200" i="1" dirty="0"/>
              <a:t>young people </a:t>
            </a:r>
            <a:endParaRPr i="1" dirty="0"/>
          </a:p>
          <a:p>
            <a:pPr marL="0" lvl="0" indent="0" algn="ctr" rtl="0">
              <a:spcBef>
                <a:spcPts val="640"/>
              </a:spcBef>
              <a:spcAft>
                <a:spcPts val="0"/>
              </a:spcAft>
              <a:buClr>
                <a:srgbClr val="005AA3"/>
              </a:buClr>
              <a:buSzPts val="3200"/>
              <a:buNone/>
            </a:pPr>
            <a:r>
              <a:rPr lang="en-US" sz="3200" b="0" dirty="0"/>
              <a:t>to make ethical and moral choices </a:t>
            </a:r>
            <a:endParaRPr dirty="0"/>
          </a:p>
          <a:p>
            <a:pPr marL="0" lvl="0" indent="0" algn="ctr" rtl="0">
              <a:spcBef>
                <a:spcPts val="640"/>
              </a:spcBef>
              <a:spcAft>
                <a:spcPts val="0"/>
              </a:spcAft>
              <a:buClr>
                <a:srgbClr val="005AA3"/>
              </a:buClr>
              <a:buSzPts val="3200"/>
              <a:buNone/>
            </a:pPr>
            <a:r>
              <a:rPr lang="en-US" sz="3200" b="0" dirty="0"/>
              <a:t>over their lifetimes </a:t>
            </a:r>
            <a:endParaRPr dirty="0"/>
          </a:p>
          <a:p>
            <a:pPr marL="0" lvl="0" indent="0" algn="ctr" rtl="0">
              <a:spcBef>
                <a:spcPts val="640"/>
              </a:spcBef>
              <a:spcAft>
                <a:spcPts val="0"/>
              </a:spcAft>
              <a:buClr>
                <a:srgbClr val="005AA3"/>
              </a:buClr>
              <a:buSzPts val="3200"/>
              <a:buNone/>
            </a:pPr>
            <a:r>
              <a:rPr lang="en-US" sz="3200" b="0" dirty="0"/>
              <a:t>by instilling in them the values </a:t>
            </a:r>
            <a:endParaRPr dirty="0"/>
          </a:p>
          <a:p>
            <a:pPr marL="0" lvl="0" indent="0" algn="ctr" rtl="0">
              <a:spcBef>
                <a:spcPts val="640"/>
              </a:spcBef>
              <a:spcAft>
                <a:spcPts val="0"/>
              </a:spcAft>
              <a:buClr>
                <a:srgbClr val="005AA3"/>
              </a:buClr>
              <a:buSzPts val="3200"/>
              <a:buNone/>
            </a:pPr>
            <a:r>
              <a:rPr lang="en-US" sz="3200" b="0" dirty="0"/>
              <a:t>of the Scout Oath and Scout Law.</a:t>
            </a:r>
            <a:endParaRPr sz="3200" dirty="0">
              <a:latin typeface="Helvetica Neue"/>
              <a:ea typeface="Helvetica Neue"/>
              <a:cs typeface="Helvetica Neue"/>
              <a:sym typeface="Helvetica Neue"/>
            </a:endParaRPr>
          </a:p>
        </p:txBody>
      </p:sp>
      <p:sp>
        <p:nvSpPr>
          <p:cNvPr id="114" name="Google Shape;114;p1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a:t>
            </a:fld>
            <a:endParaRPr sz="1000" b="1" i="0" u="none" strike="noStrike" cap="none">
              <a:solidFill>
                <a:srgbClr val="95B3D7"/>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DC78EDDC-9DB1-4910-95F9-004E9D460A5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53722" y="84666"/>
            <a:ext cx="1677566" cy="163406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B1620AE0-BD19-4ED4-B379-1D3AB820BB3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1870" y="4422100"/>
            <a:ext cx="1529446" cy="16298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Scout Oath and Law</a:t>
            </a:r>
            <a:endParaRPr dirty="0"/>
          </a:p>
        </p:txBody>
      </p:sp>
      <p:sp>
        <p:nvSpPr>
          <p:cNvPr id="114" name="Google Shape;114;p1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a:t>
            </a:fld>
            <a:endParaRPr sz="1000" b="1" i="0" u="none" strike="noStrike" cap="none">
              <a:solidFill>
                <a:srgbClr val="95B3D7"/>
              </a:solidFill>
              <a:latin typeface="Helvetica Neue"/>
              <a:ea typeface="Helvetica Neue"/>
              <a:cs typeface="Helvetica Neue"/>
              <a:sym typeface="Helvetica Neue"/>
            </a:endParaRPr>
          </a:p>
        </p:txBody>
      </p:sp>
      <p:pic>
        <p:nvPicPr>
          <p:cNvPr id="4098" name="Picture 2">
            <a:extLst>
              <a:ext uri="{FF2B5EF4-FFF2-40B4-BE49-F238E27FC236}">
                <a16:creationId xmlns:a16="http://schemas.microsoft.com/office/drawing/2014/main" id="{98190B9A-4DBF-4E30-A66D-CF7791AC8DD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52626"/>
          <a:stretch/>
        </p:blipFill>
        <p:spPr bwMode="auto">
          <a:xfrm>
            <a:off x="149697" y="1930135"/>
            <a:ext cx="4590578" cy="299773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EDC61F32-9B0C-4CF3-91C5-E5637E47C4D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47634"/>
          <a:stretch/>
        </p:blipFill>
        <p:spPr bwMode="auto">
          <a:xfrm>
            <a:off x="4946650" y="1930135"/>
            <a:ext cx="4152900" cy="2997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fade">
                                      <p:cBhvr>
                                        <p:cTn id="12"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Motto and Slogan</a:t>
            </a:r>
            <a:endParaRPr dirty="0"/>
          </a:p>
        </p:txBody>
      </p:sp>
      <p:sp>
        <p:nvSpPr>
          <p:cNvPr id="114" name="Google Shape;114;p1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a:t>
            </a:fld>
            <a:endParaRPr sz="1000" b="1" i="0" u="none" strike="noStrike" cap="none">
              <a:solidFill>
                <a:srgbClr val="95B3D7"/>
              </a:solidFill>
              <a:latin typeface="Helvetica Neue"/>
              <a:ea typeface="Helvetica Neue"/>
              <a:cs typeface="Helvetica Neue"/>
              <a:sym typeface="Helvetica Neue"/>
            </a:endParaRPr>
          </a:p>
        </p:txBody>
      </p:sp>
      <p:pic>
        <p:nvPicPr>
          <p:cNvPr id="5122" name="Picture 2" descr="Adhere to Scout Motto: &amp;#39;Be Prepared&amp;#39; (During Interviews) - HR Daily Advisor">
            <a:extLst>
              <a:ext uri="{FF2B5EF4-FFF2-40B4-BE49-F238E27FC236}">
                <a16:creationId xmlns:a16="http://schemas.microsoft.com/office/drawing/2014/main" id="{4DF0D5C4-8F11-4187-9C76-CBC51E8B1BB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51962" y="1286211"/>
            <a:ext cx="6440075" cy="4285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52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1566863" y="274638"/>
            <a:ext cx="7339631" cy="87543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The Aims of Scouting</a:t>
            </a:r>
            <a:endParaRPr dirty="0"/>
          </a:p>
        </p:txBody>
      </p:sp>
      <p:sp>
        <p:nvSpPr>
          <p:cNvPr id="130" name="Google Shape;130;p1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9</a:t>
            </a:fld>
            <a:endParaRPr sz="1000" b="1" i="0" u="none" strike="noStrike" cap="none">
              <a:solidFill>
                <a:srgbClr val="95B3D7"/>
              </a:solidFill>
              <a:latin typeface="Helvetica Neue"/>
              <a:ea typeface="Helvetica Neue"/>
              <a:cs typeface="Helvetica Neue"/>
              <a:sym typeface="Helvetica Neue"/>
            </a:endParaRPr>
          </a:p>
        </p:txBody>
      </p:sp>
      <p:grpSp>
        <p:nvGrpSpPr>
          <p:cNvPr id="3" name="Group 2">
            <a:extLst>
              <a:ext uri="{FF2B5EF4-FFF2-40B4-BE49-F238E27FC236}">
                <a16:creationId xmlns:a16="http://schemas.microsoft.com/office/drawing/2014/main" id="{7631842E-B6C7-4D04-BCEC-78978280E47F}"/>
              </a:ext>
            </a:extLst>
          </p:cNvPr>
          <p:cNvGrpSpPr/>
          <p:nvPr/>
        </p:nvGrpSpPr>
        <p:grpSpPr>
          <a:xfrm>
            <a:off x="2361471" y="1340177"/>
            <a:ext cx="4421058" cy="4177646"/>
            <a:chOff x="2083437" y="1417638"/>
            <a:chExt cx="4421058" cy="4177646"/>
          </a:xfrm>
        </p:grpSpPr>
        <p:sp>
          <p:nvSpPr>
            <p:cNvPr id="2" name="Oval 1">
              <a:extLst>
                <a:ext uri="{FF2B5EF4-FFF2-40B4-BE49-F238E27FC236}">
                  <a16:creationId xmlns:a16="http://schemas.microsoft.com/office/drawing/2014/main" id="{CA1C017D-9F16-46F6-8FD9-78574D0A20AB}"/>
                </a:ext>
              </a:extLst>
            </p:cNvPr>
            <p:cNvSpPr/>
            <p:nvPr/>
          </p:nvSpPr>
          <p:spPr>
            <a:xfrm>
              <a:off x="2083437" y="1417638"/>
              <a:ext cx="2507530" cy="2545237"/>
            </a:xfrm>
            <a:prstGeom prst="ellipse">
              <a:avLst/>
            </a:prstGeom>
            <a:solidFill>
              <a:schemeClr val="accent6">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Character Development</a:t>
              </a:r>
            </a:p>
          </p:txBody>
        </p:sp>
        <p:sp>
          <p:nvSpPr>
            <p:cNvPr id="12" name="Oval 11">
              <a:extLst>
                <a:ext uri="{FF2B5EF4-FFF2-40B4-BE49-F238E27FC236}">
                  <a16:creationId xmlns:a16="http://schemas.microsoft.com/office/drawing/2014/main" id="{5C4A7527-41E0-4690-8E7F-B6BCEDD2DB0F}"/>
                </a:ext>
              </a:extLst>
            </p:cNvPr>
            <p:cNvSpPr/>
            <p:nvPr/>
          </p:nvSpPr>
          <p:spPr>
            <a:xfrm>
              <a:off x="3996965" y="1417638"/>
              <a:ext cx="2507530" cy="2545237"/>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Leadership Development</a:t>
              </a:r>
            </a:p>
          </p:txBody>
        </p:sp>
        <p:sp>
          <p:nvSpPr>
            <p:cNvPr id="13" name="Oval 12">
              <a:extLst>
                <a:ext uri="{FF2B5EF4-FFF2-40B4-BE49-F238E27FC236}">
                  <a16:creationId xmlns:a16="http://schemas.microsoft.com/office/drawing/2014/main" id="{0EAD17A5-4F54-41F9-887D-F5A38F782741}"/>
                </a:ext>
              </a:extLst>
            </p:cNvPr>
            <p:cNvSpPr/>
            <p:nvPr/>
          </p:nvSpPr>
          <p:spPr>
            <a:xfrm>
              <a:off x="2083437" y="3050046"/>
              <a:ext cx="2507530" cy="2545237"/>
            </a:xfrm>
            <a:prstGeom prst="ellipse">
              <a:avLst/>
            </a:pr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Citizenship Training</a:t>
              </a:r>
            </a:p>
          </p:txBody>
        </p:sp>
        <p:sp>
          <p:nvSpPr>
            <p:cNvPr id="14" name="Oval 13">
              <a:extLst>
                <a:ext uri="{FF2B5EF4-FFF2-40B4-BE49-F238E27FC236}">
                  <a16:creationId xmlns:a16="http://schemas.microsoft.com/office/drawing/2014/main" id="{6C983BF9-696D-4B1C-87BD-BB9BE8E1DA26}"/>
                </a:ext>
              </a:extLst>
            </p:cNvPr>
            <p:cNvSpPr/>
            <p:nvPr/>
          </p:nvSpPr>
          <p:spPr>
            <a:xfrm>
              <a:off x="3996965" y="3050047"/>
              <a:ext cx="2507530" cy="2545237"/>
            </a:xfrm>
            <a:prstGeom prst="ellipse">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Personal Fitness</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latin typeface="Helvetica Neue"/>
                <a:ea typeface="Helvetica Neue"/>
                <a:cs typeface="Helvetica Neue"/>
                <a:sym typeface="Helvetica Neue"/>
              </a:rPr>
              <a:t>Methods of Scouting</a:t>
            </a:r>
            <a:endParaRPr/>
          </a:p>
        </p:txBody>
      </p:sp>
      <p:grpSp>
        <p:nvGrpSpPr>
          <p:cNvPr id="139" name="Google Shape;139;p16"/>
          <p:cNvGrpSpPr/>
          <p:nvPr/>
        </p:nvGrpSpPr>
        <p:grpSpPr>
          <a:xfrm>
            <a:off x="457200" y="1600367"/>
            <a:ext cx="8229599" cy="4233527"/>
            <a:chOff x="0" y="167"/>
            <a:chExt cx="8229599" cy="4233527"/>
          </a:xfrm>
        </p:grpSpPr>
        <p:sp>
          <p:nvSpPr>
            <p:cNvPr id="140" name="Google Shape;140;p16"/>
            <p:cNvSpPr/>
            <p:nvPr/>
          </p:nvSpPr>
          <p:spPr>
            <a:xfrm rot="5400000">
              <a:off x="5393324" y="-2379799"/>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6"/>
            <p:cNvSpPr txBox="1"/>
            <p:nvPr/>
          </p:nvSpPr>
          <p:spPr>
            <a:xfrm>
              <a:off x="2962656" y="70669"/>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Oath - Law - Motto - Slogan </a:t>
              </a:r>
              <a:endParaRPr/>
            </a:p>
          </p:txBody>
        </p:sp>
        <p:sp>
          <p:nvSpPr>
            <p:cNvPr id="142" name="Google Shape;142;p16"/>
            <p:cNvSpPr/>
            <p:nvPr/>
          </p:nvSpPr>
          <p:spPr>
            <a:xfrm>
              <a:off x="0" y="167"/>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6"/>
            <p:cNvSpPr txBox="1"/>
            <p:nvPr/>
          </p:nvSpPr>
          <p:spPr>
            <a:xfrm>
              <a:off x="24750" y="24917"/>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Ideals</a:t>
              </a:r>
              <a:endParaRPr sz="1800" b="0" i="0" u="none" strike="noStrike" cap="none">
                <a:solidFill>
                  <a:schemeClr val="lt1"/>
                </a:solidFill>
                <a:latin typeface="Merriweather Sans"/>
                <a:ea typeface="Merriweather Sans"/>
                <a:cs typeface="Merriweather Sans"/>
                <a:sym typeface="Merriweather Sans"/>
              </a:endParaRPr>
            </a:p>
          </p:txBody>
        </p:sp>
        <p:sp>
          <p:nvSpPr>
            <p:cNvPr id="144" name="Google Shape;144;p16"/>
            <p:cNvSpPr/>
            <p:nvPr/>
          </p:nvSpPr>
          <p:spPr>
            <a:xfrm rot="5400000">
              <a:off x="5393324" y="-1847439"/>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6"/>
            <p:cNvSpPr txBox="1"/>
            <p:nvPr/>
          </p:nvSpPr>
          <p:spPr>
            <a:xfrm>
              <a:off x="2962656" y="603029"/>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Peer groups - Elected representation - Activities </a:t>
              </a:r>
              <a:endParaRPr/>
            </a:p>
          </p:txBody>
        </p:sp>
        <p:sp>
          <p:nvSpPr>
            <p:cNvPr id="146" name="Google Shape;146;p16"/>
            <p:cNvSpPr/>
            <p:nvPr/>
          </p:nvSpPr>
          <p:spPr>
            <a:xfrm>
              <a:off x="0" y="532527"/>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6"/>
            <p:cNvSpPr txBox="1"/>
            <p:nvPr/>
          </p:nvSpPr>
          <p:spPr>
            <a:xfrm>
              <a:off x="24750" y="557277"/>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Patrols</a:t>
              </a:r>
              <a:endParaRPr sz="1800" b="0" i="0" u="none" strike="noStrike" cap="none">
                <a:solidFill>
                  <a:schemeClr val="lt1"/>
                </a:solidFill>
                <a:latin typeface="Merriweather Sans"/>
                <a:ea typeface="Merriweather Sans"/>
                <a:cs typeface="Merriweather Sans"/>
                <a:sym typeface="Merriweather Sans"/>
              </a:endParaRPr>
            </a:p>
          </p:txBody>
        </p:sp>
        <p:sp>
          <p:nvSpPr>
            <p:cNvPr id="148" name="Google Shape;148;p16"/>
            <p:cNvSpPr/>
            <p:nvPr/>
          </p:nvSpPr>
          <p:spPr>
            <a:xfrm rot="5400000">
              <a:off x="5393324" y="-1315080"/>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6"/>
            <p:cNvSpPr txBox="1"/>
            <p:nvPr/>
          </p:nvSpPr>
          <p:spPr>
            <a:xfrm>
              <a:off x="2962656" y="1135388"/>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Fun - Excitement - Leadership laboratory </a:t>
              </a:r>
              <a:endParaRPr/>
            </a:p>
          </p:txBody>
        </p:sp>
        <p:sp>
          <p:nvSpPr>
            <p:cNvPr id="150" name="Google Shape;150;p16"/>
            <p:cNvSpPr/>
            <p:nvPr/>
          </p:nvSpPr>
          <p:spPr>
            <a:xfrm>
              <a:off x="0" y="1064887"/>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6"/>
            <p:cNvSpPr txBox="1"/>
            <p:nvPr/>
          </p:nvSpPr>
          <p:spPr>
            <a:xfrm>
              <a:off x="24750" y="1089637"/>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Outdoors</a:t>
              </a:r>
              <a:endParaRPr sz="1800" b="0" i="0" u="none" strike="noStrike" cap="none">
                <a:solidFill>
                  <a:schemeClr val="lt1"/>
                </a:solidFill>
                <a:latin typeface="Merriweather Sans"/>
                <a:ea typeface="Merriweather Sans"/>
                <a:cs typeface="Merriweather Sans"/>
                <a:sym typeface="Merriweather Sans"/>
              </a:endParaRPr>
            </a:p>
          </p:txBody>
        </p:sp>
        <p:sp>
          <p:nvSpPr>
            <p:cNvPr id="152" name="Google Shape;152;p16"/>
            <p:cNvSpPr/>
            <p:nvPr/>
          </p:nvSpPr>
          <p:spPr>
            <a:xfrm rot="5400000">
              <a:off x="5393324" y="-782720"/>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6"/>
            <p:cNvSpPr txBox="1"/>
            <p:nvPr/>
          </p:nvSpPr>
          <p:spPr>
            <a:xfrm>
              <a:off x="2962656" y="1667748"/>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Self-reliance - Ability to help others - Challenge </a:t>
              </a:r>
              <a:endParaRPr/>
            </a:p>
          </p:txBody>
        </p:sp>
        <p:sp>
          <p:nvSpPr>
            <p:cNvPr id="154" name="Google Shape;154;p16"/>
            <p:cNvSpPr/>
            <p:nvPr/>
          </p:nvSpPr>
          <p:spPr>
            <a:xfrm>
              <a:off x="0" y="1597247"/>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6"/>
            <p:cNvSpPr txBox="1"/>
            <p:nvPr/>
          </p:nvSpPr>
          <p:spPr>
            <a:xfrm>
              <a:off x="24750" y="1621997"/>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Advancement</a:t>
              </a:r>
              <a:endParaRPr sz="1800" b="0" i="0" u="none" strike="noStrike" cap="none">
                <a:solidFill>
                  <a:schemeClr val="lt1"/>
                </a:solidFill>
                <a:latin typeface="Merriweather Sans"/>
                <a:ea typeface="Merriweather Sans"/>
                <a:cs typeface="Merriweather Sans"/>
                <a:sym typeface="Merriweather Sans"/>
              </a:endParaRPr>
            </a:p>
          </p:txBody>
        </p:sp>
        <p:sp>
          <p:nvSpPr>
            <p:cNvPr id="156" name="Google Shape;156;p16"/>
            <p:cNvSpPr/>
            <p:nvPr/>
          </p:nvSpPr>
          <p:spPr>
            <a:xfrm rot="5400000">
              <a:off x="5393324" y="-250360"/>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6"/>
            <p:cNvSpPr txBox="1"/>
            <p:nvPr/>
          </p:nvSpPr>
          <p:spPr>
            <a:xfrm>
              <a:off x="2962656" y="2200108"/>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Image - Role model - Example </a:t>
              </a:r>
              <a:endParaRPr/>
            </a:p>
          </p:txBody>
        </p:sp>
        <p:sp>
          <p:nvSpPr>
            <p:cNvPr id="158" name="Google Shape;158;p16"/>
            <p:cNvSpPr/>
            <p:nvPr/>
          </p:nvSpPr>
          <p:spPr>
            <a:xfrm>
              <a:off x="0" y="2129606"/>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6"/>
            <p:cNvSpPr txBox="1"/>
            <p:nvPr/>
          </p:nvSpPr>
          <p:spPr>
            <a:xfrm>
              <a:off x="24750" y="2154356"/>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Adult Association</a:t>
              </a:r>
              <a:endParaRPr sz="1800" b="0" i="0" u="none" strike="noStrike" cap="none">
                <a:solidFill>
                  <a:schemeClr val="lt1"/>
                </a:solidFill>
                <a:latin typeface="Merriweather Sans"/>
                <a:ea typeface="Merriweather Sans"/>
                <a:cs typeface="Merriweather Sans"/>
                <a:sym typeface="Merriweather Sans"/>
              </a:endParaRPr>
            </a:p>
          </p:txBody>
        </p:sp>
        <p:sp>
          <p:nvSpPr>
            <p:cNvPr id="160" name="Google Shape;160;p16"/>
            <p:cNvSpPr/>
            <p:nvPr/>
          </p:nvSpPr>
          <p:spPr>
            <a:xfrm rot="5400000">
              <a:off x="5393324" y="281999"/>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6"/>
            <p:cNvSpPr txBox="1"/>
            <p:nvPr/>
          </p:nvSpPr>
          <p:spPr>
            <a:xfrm>
              <a:off x="2962656" y="2732467"/>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Good Turn - Service - Spirituality</a:t>
              </a:r>
              <a:endParaRPr/>
            </a:p>
          </p:txBody>
        </p:sp>
        <p:sp>
          <p:nvSpPr>
            <p:cNvPr id="162" name="Google Shape;162;p16"/>
            <p:cNvSpPr/>
            <p:nvPr/>
          </p:nvSpPr>
          <p:spPr>
            <a:xfrm>
              <a:off x="0" y="2661966"/>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6"/>
            <p:cNvSpPr txBox="1"/>
            <p:nvPr/>
          </p:nvSpPr>
          <p:spPr>
            <a:xfrm>
              <a:off x="24750" y="2686716"/>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Personal Growth</a:t>
              </a:r>
              <a:endParaRPr sz="1800" b="0" i="0" u="none" strike="noStrike" cap="none">
                <a:solidFill>
                  <a:schemeClr val="lt1"/>
                </a:solidFill>
                <a:latin typeface="Merriweather Sans"/>
                <a:ea typeface="Merriweather Sans"/>
                <a:cs typeface="Merriweather Sans"/>
                <a:sym typeface="Merriweather Sans"/>
              </a:endParaRPr>
            </a:p>
          </p:txBody>
        </p:sp>
        <p:sp>
          <p:nvSpPr>
            <p:cNvPr id="164" name="Google Shape;164;p16"/>
            <p:cNvSpPr/>
            <p:nvPr/>
          </p:nvSpPr>
          <p:spPr>
            <a:xfrm rot="5400000">
              <a:off x="5393324" y="814358"/>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6"/>
            <p:cNvSpPr txBox="1"/>
            <p:nvPr/>
          </p:nvSpPr>
          <p:spPr>
            <a:xfrm>
              <a:off x="2962656" y="3264826"/>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 Leadership instruction and practice </a:t>
              </a:r>
              <a:endParaRPr/>
            </a:p>
          </p:txBody>
        </p:sp>
        <p:sp>
          <p:nvSpPr>
            <p:cNvPr id="166" name="Google Shape;166;p16"/>
            <p:cNvSpPr/>
            <p:nvPr/>
          </p:nvSpPr>
          <p:spPr>
            <a:xfrm>
              <a:off x="0" y="3194326"/>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6"/>
            <p:cNvSpPr txBox="1"/>
            <p:nvPr/>
          </p:nvSpPr>
          <p:spPr>
            <a:xfrm>
              <a:off x="24750" y="3219076"/>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Leadership Development</a:t>
              </a:r>
              <a:endParaRPr sz="1800" b="0" i="0" u="none" strike="noStrike" cap="none">
                <a:solidFill>
                  <a:schemeClr val="lt1"/>
                </a:solidFill>
                <a:latin typeface="Merriweather Sans"/>
                <a:ea typeface="Merriweather Sans"/>
                <a:cs typeface="Merriweather Sans"/>
                <a:sym typeface="Merriweather Sans"/>
              </a:endParaRPr>
            </a:p>
          </p:txBody>
        </p:sp>
        <p:sp>
          <p:nvSpPr>
            <p:cNvPr id="168" name="Google Shape;168;p16"/>
            <p:cNvSpPr/>
            <p:nvPr/>
          </p:nvSpPr>
          <p:spPr>
            <a:xfrm rot="5400000">
              <a:off x="5393324" y="1346718"/>
              <a:ext cx="405607" cy="5266944"/>
            </a:xfrm>
            <a:prstGeom prst="round2SameRect">
              <a:avLst>
                <a:gd name="adj1" fmla="val 16667"/>
                <a:gd name="adj2" fmla="val 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6"/>
            <p:cNvSpPr txBox="1"/>
            <p:nvPr/>
          </p:nvSpPr>
          <p:spPr>
            <a:xfrm>
              <a:off x="2962656" y="3797186"/>
              <a:ext cx="5247144" cy="366007"/>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Merriweather Sans"/>
                <a:buChar char="•"/>
              </a:pPr>
              <a:r>
                <a:rPr lang="en-US" sz="1800" b="0" i="0" u="none" strike="noStrike" cap="none">
                  <a:solidFill>
                    <a:schemeClr val="dk1"/>
                  </a:solidFill>
                  <a:latin typeface="Merriweather Sans"/>
                  <a:ea typeface="Merriweather Sans"/>
                  <a:cs typeface="Merriweather Sans"/>
                  <a:sym typeface="Merriweather Sans"/>
                </a:rPr>
                <a:t>Commitment to aims - Identity</a:t>
              </a:r>
              <a:endParaRPr/>
            </a:p>
          </p:txBody>
        </p:sp>
        <p:sp>
          <p:nvSpPr>
            <p:cNvPr id="170" name="Google Shape;170;p16"/>
            <p:cNvSpPr/>
            <p:nvPr/>
          </p:nvSpPr>
          <p:spPr>
            <a:xfrm>
              <a:off x="0" y="3726685"/>
              <a:ext cx="2962656" cy="5070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6"/>
            <p:cNvSpPr txBox="1"/>
            <p:nvPr/>
          </p:nvSpPr>
          <p:spPr>
            <a:xfrm>
              <a:off x="24750" y="3751435"/>
              <a:ext cx="2913156" cy="457509"/>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Merriweather Sans"/>
                <a:buNone/>
              </a:pPr>
              <a:r>
                <a:rPr lang="en-US" sz="1800" b="1" i="0" u="none" strike="noStrike" cap="none">
                  <a:solidFill>
                    <a:schemeClr val="lt1"/>
                  </a:solidFill>
                  <a:latin typeface="Merriweather Sans"/>
                  <a:ea typeface="Merriweather Sans"/>
                  <a:cs typeface="Merriweather Sans"/>
                  <a:sym typeface="Merriweather Sans"/>
                </a:rPr>
                <a:t>Uniform</a:t>
              </a:r>
              <a:endParaRPr sz="1800" b="0" i="0" u="none" strike="noStrike" cap="none">
                <a:solidFill>
                  <a:schemeClr val="lt1"/>
                </a:solidFill>
                <a:latin typeface="Merriweather Sans"/>
                <a:ea typeface="Merriweather Sans"/>
                <a:cs typeface="Merriweather Sans"/>
                <a:sym typeface="Merriweather Sans"/>
              </a:endParaRPr>
            </a:p>
          </p:txBody>
        </p:sp>
      </p:grpSp>
      <p:sp>
        <p:nvSpPr>
          <p:cNvPr id="172" name="Google Shape;172;p1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Quiz Time</a:t>
            </a:r>
            <a:endParaRPr dirty="0"/>
          </a:p>
        </p:txBody>
      </p:sp>
      <p:sp>
        <p:nvSpPr>
          <p:cNvPr id="172" name="Google Shape;172;p1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11</a:t>
            </a:fld>
            <a:endParaRPr sz="1000" b="1" i="0" u="none" strike="noStrike" cap="none">
              <a:solidFill>
                <a:srgbClr val="95B3D7"/>
              </a:solidFill>
              <a:latin typeface="Helvetica Neue"/>
              <a:ea typeface="Helvetica Neue"/>
              <a:cs typeface="Helvetica Neue"/>
              <a:sym typeface="Helvetica Neue"/>
            </a:endParaRPr>
          </a:p>
        </p:txBody>
      </p:sp>
      <p:pic>
        <p:nvPicPr>
          <p:cNvPr id="1028" name="Picture 4" descr="Pin on Scentsy">
            <a:extLst>
              <a:ext uri="{FF2B5EF4-FFF2-40B4-BE49-F238E27FC236}">
                <a16:creationId xmlns:a16="http://schemas.microsoft.com/office/drawing/2014/main" id="{CCBC8748-9053-47CC-A15A-605EFCC02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08919" y="989814"/>
            <a:ext cx="5526162" cy="3841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DEB07C9-79A8-4338-8683-1CC08D390E0E}"/>
              </a:ext>
            </a:extLst>
          </p:cNvPr>
          <p:cNvSpPr txBox="1"/>
          <p:nvPr/>
        </p:nvSpPr>
        <p:spPr>
          <a:xfrm>
            <a:off x="440703" y="4677532"/>
            <a:ext cx="8262594" cy="338554"/>
          </a:xfrm>
          <a:prstGeom prst="rect">
            <a:avLst/>
          </a:prstGeom>
          <a:noFill/>
        </p:spPr>
        <p:txBody>
          <a:bodyPr wrap="square" rtlCol="0">
            <a:spAutoFit/>
          </a:bodyPr>
          <a:lstStyle/>
          <a:p>
            <a:pPr algn="ctr"/>
            <a:r>
              <a:rPr lang="en-US" sz="1600" dirty="0"/>
              <a:t>On your cell phone OR on your PC, open your browser and enter “kahoot.it” in the URL.</a:t>
            </a:r>
          </a:p>
        </p:txBody>
      </p:sp>
    </p:spTree>
    <p:extLst>
      <p:ext uri="{BB962C8B-B14F-4D97-AF65-F5344CB8AC3E}">
        <p14:creationId xmlns:p14="http://schemas.microsoft.com/office/powerpoint/2010/main" val="3106053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7"/>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Structure of Scouting Organization</a:t>
            </a:r>
            <a:br>
              <a:rPr lang="en-US" dirty="0">
                <a:latin typeface="Helvetica Neue"/>
                <a:ea typeface="Helvetica Neue"/>
                <a:cs typeface="Helvetica Neue"/>
                <a:sym typeface="Helvetica Neue"/>
              </a:rPr>
            </a:br>
            <a:r>
              <a:rPr lang="en-US" sz="1800" dirty="0">
                <a:latin typeface="Helvetica Neue"/>
                <a:ea typeface="Helvetica Neue"/>
                <a:cs typeface="Helvetica Neue"/>
                <a:sym typeface="Helvetica Neue"/>
              </a:rPr>
              <a:t>Administrative</a:t>
            </a:r>
            <a:endParaRPr dirty="0">
              <a:latin typeface="Helvetica Neue"/>
              <a:ea typeface="Helvetica Neue"/>
              <a:cs typeface="Helvetica Neue"/>
              <a:sym typeface="Helvetica Neue"/>
            </a:endParaRPr>
          </a:p>
        </p:txBody>
      </p:sp>
      <p:sp>
        <p:nvSpPr>
          <p:cNvPr id="181" name="Google Shape;181;p17"/>
          <p:cNvSpPr txBox="1">
            <a:spLocks noGrp="1"/>
          </p:cNvSpPr>
          <p:nvPr>
            <p:ph type="body" idx="1"/>
          </p:nvPr>
        </p:nvSpPr>
        <p:spPr>
          <a:xfrm>
            <a:off x="457200" y="1597856"/>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1600"/>
              <a:buNone/>
            </a:pPr>
            <a:r>
              <a:rPr lang="en-US" sz="1600" dirty="0">
                <a:latin typeface="Helvetica Neue"/>
                <a:ea typeface="Helvetica Neue"/>
                <a:cs typeface="Helvetica Neue"/>
                <a:sym typeface="Helvetica Neue"/>
              </a:rPr>
              <a:t>National Council</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Chartered by Congress, four regions</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Professional staff – Volunteer directors</a:t>
            </a:r>
            <a:endParaRPr dirty="0"/>
          </a:p>
          <a:p>
            <a:pPr marL="342900" lvl="0" indent="-342900" algn="l" rtl="0">
              <a:spcBef>
                <a:spcPts val="320"/>
              </a:spcBef>
              <a:spcAft>
                <a:spcPts val="0"/>
              </a:spcAft>
              <a:buClr>
                <a:srgbClr val="005AA3"/>
              </a:buClr>
              <a:buSzPts val="1600"/>
              <a:buNone/>
            </a:pPr>
            <a:r>
              <a:rPr lang="en-US" sz="1600" dirty="0">
                <a:latin typeface="Helvetica Neue"/>
                <a:ea typeface="Helvetica Neue"/>
                <a:cs typeface="Helvetica Neue"/>
                <a:sym typeface="Helvetica Neue"/>
              </a:rPr>
              <a:t>Local Council</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Chartered by the National Council</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A specific geographical area</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Professional staff – Volunteer Leaders</a:t>
            </a:r>
            <a:endParaRPr dirty="0"/>
          </a:p>
          <a:p>
            <a:pPr marL="342900" lvl="0" indent="-342900" algn="l" rtl="0">
              <a:spcBef>
                <a:spcPts val="320"/>
              </a:spcBef>
              <a:spcAft>
                <a:spcPts val="0"/>
              </a:spcAft>
              <a:buClr>
                <a:srgbClr val="005AA3"/>
              </a:buClr>
              <a:buSzPts val="1600"/>
              <a:buNone/>
            </a:pPr>
            <a:r>
              <a:rPr lang="en-US" sz="1600" dirty="0">
                <a:latin typeface="Helvetica Neue"/>
                <a:ea typeface="Helvetica Neue"/>
                <a:cs typeface="Helvetica Neue"/>
                <a:sym typeface="Helvetica Neue"/>
              </a:rPr>
              <a:t>Scouting District</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A geographical area within the council</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Professional staff – Volunteer committee</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District Commissioner and Unit Commissioners</a:t>
            </a:r>
            <a:endParaRPr dirty="0"/>
          </a:p>
          <a:p>
            <a:pPr marL="342900" lvl="0" indent="-342900" algn="l" rtl="0">
              <a:spcBef>
                <a:spcPts val="320"/>
              </a:spcBef>
              <a:spcAft>
                <a:spcPts val="0"/>
              </a:spcAft>
              <a:buClr>
                <a:srgbClr val="005AA3"/>
              </a:buClr>
              <a:buSzPts val="1600"/>
              <a:buNone/>
            </a:pPr>
            <a:r>
              <a:rPr lang="en-US" sz="1600" dirty="0">
                <a:latin typeface="Helvetica Neue"/>
                <a:ea typeface="Helvetica Neue"/>
                <a:cs typeface="Helvetica Neue"/>
                <a:sym typeface="Helvetica Neue"/>
              </a:rPr>
              <a:t>Chartered Organization</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Chartered by the local council</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“Owns” the troop, appoints a Chartered Org Rep</a:t>
            </a:r>
            <a:endParaRPr dirty="0"/>
          </a:p>
          <a:p>
            <a:pPr marL="742950" lvl="1" indent="-285750" algn="l" rtl="0">
              <a:spcBef>
                <a:spcPts val="240"/>
              </a:spcBef>
              <a:spcAft>
                <a:spcPts val="0"/>
              </a:spcAft>
              <a:buClr>
                <a:srgbClr val="005AA3"/>
              </a:buClr>
              <a:buSzPts val="1200"/>
              <a:buNone/>
            </a:pPr>
            <a:r>
              <a:rPr lang="en-US" sz="1200" dirty="0">
                <a:latin typeface="Helvetica Neue"/>
                <a:ea typeface="Helvetica Neue"/>
                <a:cs typeface="Helvetica Neue"/>
                <a:sym typeface="Helvetica Neue"/>
              </a:rPr>
              <a:t>Chartered Org Rep recruits the </a:t>
            </a:r>
            <a:r>
              <a:rPr lang="en-US" sz="1200" b="1" dirty="0">
                <a:solidFill>
                  <a:srgbClr val="00B050"/>
                </a:solidFill>
                <a:latin typeface="Helvetica Neue"/>
                <a:ea typeface="Helvetica Neue"/>
                <a:cs typeface="Helvetica Neue"/>
                <a:sym typeface="Helvetica Neue"/>
              </a:rPr>
              <a:t>Troop Committee</a:t>
            </a:r>
            <a:endParaRPr dirty="0"/>
          </a:p>
          <a:p>
            <a:pPr marL="742950" lvl="1" indent="-285750" algn="l" rtl="0">
              <a:spcBef>
                <a:spcPts val="240"/>
              </a:spcBef>
              <a:spcAft>
                <a:spcPts val="0"/>
              </a:spcAft>
              <a:buClr>
                <a:srgbClr val="00B050"/>
              </a:buClr>
              <a:buSzPts val="1200"/>
              <a:buNone/>
            </a:pPr>
            <a:r>
              <a:rPr lang="en-US" sz="1200" b="1" dirty="0">
                <a:solidFill>
                  <a:srgbClr val="00B050"/>
                </a:solidFill>
                <a:latin typeface="Helvetica Neue"/>
                <a:ea typeface="Helvetica Neue"/>
                <a:cs typeface="Helvetica Neue"/>
                <a:sym typeface="Helvetica Neue"/>
              </a:rPr>
              <a:t>Troop committee </a:t>
            </a:r>
            <a:r>
              <a:rPr lang="en-US" sz="1200" dirty="0">
                <a:latin typeface="Helvetica Neue"/>
                <a:ea typeface="Helvetica Neue"/>
                <a:cs typeface="Helvetica Neue"/>
                <a:sym typeface="Helvetica Neue"/>
              </a:rPr>
              <a:t>recruits Scoutmaster and assistants</a:t>
            </a:r>
            <a:endParaRPr dirty="0"/>
          </a:p>
          <a:p>
            <a:pPr marL="342900" lvl="0" indent="-342900" algn="l"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342900" lvl="0" indent="-342900" algn="l"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342900" lvl="0" indent="-342900" algn="l"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1143000" lvl="2" indent="-152400" algn="l" rtl="0">
              <a:spcBef>
                <a:spcPts val="240"/>
              </a:spcBef>
              <a:spcAft>
                <a:spcPts val="0"/>
              </a:spcAft>
              <a:buClr>
                <a:srgbClr val="005AA3"/>
              </a:buClr>
              <a:buSzPts val="1200"/>
              <a:buNone/>
            </a:pPr>
            <a:endParaRPr sz="1200" dirty="0">
              <a:latin typeface="Helvetica Neue"/>
              <a:ea typeface="Helvetica Neue"/>
              <a:cs typeface="Helvetica Neue"/>
              <a:sym typeface="Helvetica Neue"/>
            </a:endParaRPr>
          </a:p>
        </p:txBody>
      </p:sp>
      <p:sp>
        <p:nvSpPr>
          <p:cNvPr id="182" name="Google Shape;182;p1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12</a:t>
            </a:fld>
            <a:endParaRPr sz="1000" b="1" i="0" u="none" strike="noStrike" cap="none">
              <a:solidFill>
                <a:srgbClr val="95B3D7"/>
              </a:solidFill>
              <a:latin typeface="Helvetica Neue"/>
              <a:ea typeface="Helvetica Neue"/>
              <a:cs typeface="Helvetica Neue"/>
              <a:sym typeface="Helvetica Neue"/>
            </a:endParaRPr>
          </a:p>
        </p:txBody>
      </p:sp>
      <p:pic>
        <p:nvPicPr>
          <p:cNvPr id="183" name="Google Shape;183;p17" descr="http://upload.wikimedia.org/wikipedia/commons/thumb/3/38/Boy_Scouts_of_America_regional_division_map.svg/300px-Boy_Scouts_of_America_regional_division_map.svg.png"/>
          <p:cNvPicPr preferRelativeResize="0"/>
          <p:nvPr/>
        </p:nvPicPr>
        <p:blipFill rotWithShape="1">
          <a:blip r:embed="rId3">
            <a:alphaModFix/>
          </a:blip>
          <a:srcRect/>
          <a:stretch/>
        </p:blipFill>
        <p:spPr>
          <a:xfrm>
            <a:off x="5377608" y="1221847"/>
            <a:ext cx="2857500" cy="1695451"/>
          </a:xfrm>
          <a:prstGeom prst="rect">
            <a:avLst/>
          </a:prstGeom>
          <a:noFill/>
          <a:ln>
            <a:noFill/>
          </a:ln>
        </p:spPr>
      </p:pic>
      <p:pic>
        <p:nvPicPr>
          <p:cNvPr id="184" name="Google Shape;184;p17" descr="http://scout-guides.com/ebay/USA_CHIEF%20SEATTLE%20COUNCIL_resized.JP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90301" y="2929994"/>
            <a:ext cx="2032115" cy="892225"/>
          </a:xfrm>
          <a:prstGeom prst="rect">
            <a:avLst/>
          </a:prstGeom>
          <a:noFill/>
          <a:ln>
            <a:noFill/>
          </a:ln>
        </p:spPr>
      </p:pic>
      <p:pic>
        <p:nvPicPr>
          <p:cNvPr id="185" name="Google Shape;185;p17" descr="http://www.seattlebsa.org/images/stories/sammamishtrails/sammtrails_logo.jpg"/>
          <p:cNvPicPr preferRelativeResize="0"/>
          <p:nvPr/>
        </p:nvPicPr>
        <p:blipFill rotWithShape="1">
          <a:blip r:embed="rId5">
            <a:alphaModFix/>
          </a:blip>
          <a:srcRect/>
          <a:stretch/>
        </p:blipFill>
        <p:spPr>
          <a:xfrm>
            <a:off x="6325042" y="3834915"/>
            <a:ext cx="962632" cy="962633"/>
          </a:xfrm>
          <a:prstGeom prst="rect">
            <a:avLst/>
          </a:prstGeom>
          <a:noFill/>
          <a:ln>
            <a:noFill/>
          </a:ln>
        </p:spPr>
      </p:pic>
      <p:pic>
        <p:nvPicPr>
          <p:cNvPr id="186" name="Google Shape;186;p17" descr="http://s7d4.scene7.com/is/image/ScoutStuff/490?$product225x22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58071" y="4810243"/>
            <a:ext cx="896574" cy="8965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8"/>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Chartered Organization Representative</a:t>
            </a:r>
            <a:endParaRPr/>
          </a:p>
        </p:txBody>
      </p:sp>
      <p:sp>
        <p:nvSpPr>
          <p:cNvPr id="195" name="Google Shape;195;p18"/>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000"/>
              <a:buChar char="•"/>
            </a:pPr>
            <a:r>
              <a:rPr lang="en-US" sz="2000" b="0" dirty="0">
                <a:latin typeface="Helvetica Neue"/>
                <a:ea typeface="Helvetica Neue"/>
                <a:cs typeface="Helvetica Neue"/>
                <a:sym typeface="Helvetica Neue"/>
              </a:rPr>
              <a:t>The Chartered Organization Representative is the direct contact between the Troop and the Chartered Organization.</a:t>
            </a:r>
            <a:endParaRPr dirty="0"/>
          </a:p>
          <a:p>
            <a:pPr marL="342900" lvl="0" indent="-342900" algn="l" rtl="0">
              <a:spcBef>
                <a:spcPts val="400"/>
              </a:spcBef>
              <a:spcAft>
                <a:spcPts val="0"/>
              </a:spcAft>
              <a:buClr>
                <a:srgbClr val="005AA3"/>
              </a:buClr>
              <a:buSzPts val="2000"/>
              <a:buChar char="•"/>
            </a:pPr>
            <a:r>
              <a:rPr lang="en-US" sz="2000" b="0" dirty="0">
                <a:latin typeface="Helvetica Neue"/>
                <a:ea typeface="Helvetica Neue"/>
                <a:cs typeface="Helvetica Neue"/>
                <a:sym typeface="Helvetica Neue"/>
              </a:rPr>
              <a:t>This individual is also the organization's contact with the district committee and the Local Council.</a:t>
            </a:r>
            <a:endParaRPr dirty="0"/>
          </a:p>
          <a:p>
            <a:pPr marL="342900" lvl="0" indent="-342900" algn="l" rtl="0">
              <a:spcBef>
                <a:spcPts val="400"/>
              </a:spcBef>
              <a:spcAft>
                <a:spcPts val="0"/>
              </a:spcAft>
              <a:buClr>
                <a:srgbClr val="005AA3"/>
              </a:buClr>
              <a:buSzPts val="2000"/>
              <a:buChar char="•"/>
            </a:pPr>
            <a:r>
              <a:rPr lang="en-US" sz="2000" b="0" dirty="0">
                <a:latin typeface="Helvetica Neue"/>
                <a:ea typeface="Helvetica Neue"/>
                <a:cs typeface="Helvetica Neue"/>
                <a:sym typeface="Helvetica Neue"/>
              </a:rPr>
              <a:t>The chartered organization representative may become a member of the district committee and is a voting member of the council executive board.</a:t>
            </a:r>
            <a:endParaRPr dirty="0"/>
          </a:p>
          <a:p>
            <a:pPr marL="342900" lvl="0" indent="-342900" algn="l" rtl="0">
              <a:spcBef>
                <a:spcPts val="400"/>
              </a:spcBef>
              <a:spcAft>
                <a:spcPts val="0"/>
              </a:spcAft>
              <a:buClr>
                <a:srgbClr val="005AA3"/>
              </a:buClr>
              <a:buSzPts val="2000"/>
              <a:buChar char="•"/>
            </a:pPr>
            <a:r>
              <a:rPr lang="en-US" sz="2000" b="0" dirty="0">
                <a:latin typeface="Helvetica Neue"/>
                <a:ea typeface="Helvetica Neue"/>
                <a:cs typeface="Helvetica Neue"/>
                <a:sym typeface="Helvetica Neue"/>
              </a:rPr>
              <a:t>The Chartered Organization Representative appoints the Troop Committee Chair.</a:t>
            </a:r>
            <a:endParaRPr dirty="0"/>
          </a:p>
          <a:p>
            <a:pPr marL="342900" lvl="0" indent="-215900" algn="l" rtl="0">
              <a:spcBef>
                <a:spcPts val="400"/>
              </a:spcBef>
              <a:spcAft>
                <a:spcPts val="0"/>
              </a:spcAft>
              <a:buClr>
                <a:srgbClr val="005AA3"/>
              </a:buClr>
              <a:buSzPts val="2000"/>
              <a:buNone/>
            </a:pPr>
            <a:endParaRPr sz="2000" b="0" dirty="0">
              <a:latin typeface="Helvetica Neue"/>
              <a:ea typeface="Helvetica Neue"/>
              <a:cs typeface="Helvetica Neue"/>
              <a:sym typeface="Helvetica Neue"/>
            </a:endParaRPr>
          </a:p>
          <a:p>
            <a:pPr marL="342900" lvl="0" indent="-215900" algn="l" rtl="0">
              <a:spcBef>
                <a:spcPts val="400"/>
              </a:spcBef>
              <a:spcAft>
                <a:spcPts val="0"/>
              </a:spcAft>
              <a:buClr>
                <a:srgbClr val="005AA3"/>
              </a:buClr>
              <a:buSzPts val="2000"/>
              <a:buNone/>
            </a:pPr>
            <a:endParaRPr sz="2000" b="0" dirty="0">
              <a:latin typeface="Helvetica Neue"/>
              <a:ea typeface="Helvetica Neue"/>
              <a:cs typeface="Helvetica Neue"/>
              <a:sym typeface="Helvetica Neue"/>
            </a:endParaRPr>
          </a:p>
          <a:p>
            <a:pPr marL="342900" lvl="0" indent="-215900" algn="l" rtl="0">
              <a:spcBef>
                <a:spcPts val="400"/>
              </a:spcBef>
              <a:spcAft>
                <a:spcPts val="0"/>
              </a:spcAft>
              <a:buClr>
                <a:srgbClr val="005AA3"/>
              </a:buClr>
              <a:buSzPts val="2000"/>
              <a:buNone/>
            </a:pPr>
            <a:endParaRPr sz="2000" b="0" dirty="0">
              <a:latin typeface="Helvetica Neue"/>
              <a:ea typeface="Helvetica Neue"/>
              <a:cs typeface="Helvetica Neue"/>
              <a:sym typeface="Helvetica Neue"/>
            </a:endParaRPr>
          </a:p>
          <a:p>
            <a:pPr marL="1143000" lvl="2" indent="-127000" algn="l" rtl="0">
              <a:spcBef>
                <a:spcPts val="320"/>
              </a:spcBef>
              <a:spcAft>
                <a:spcPts val="0"/>
              </a:spcAft>
              <a:buClr>
                <a:srgbClr val="005AA3"/>
              </a:buClr>
              <a:buSzPts val="1600"/>
              <a:buNone/>
            </a:pPr>
            <a:endParaRPr sz="1600" dirty="0">
              <a:latin typeface="Helvetica Neue"/>
              <a:ea typeface="Helvetica Neue"/>
              <a:cs typeface="Helvetica Neue"/>
              <a:sym typeface="Helvetica Neue"/>
            </a:endParaRPr>
          </a:p>
        </p:txBody>
      </p:sp>
      <p:sp>
        <p:nvSpPr>
          <p:cNvPr id="196" name="Google Shape;196;p1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13</a:t>
            </a:fld>
            <a:endParaRPr sz="1000" b="1" i="0" u="none" strike="noStrike" cap="none">
              <a:solidFill>
                <a:srgbClr val="95B3D7"/>
              </a:solidFill>
              <a:latin typeface="Helvetica Neue"/>
              <a:ea typeface="Helvetica Neue"/>
              <a:cs typeface="Helvetica Neue"/>
              <a:sym typeface="Helvetica Neue"/>
            </a:endParaRPr>
          </a:p>
        </p:txBody>
      </p:sp>
      <p:pic>
        <p:nvPicPr>
          <p:cNvPr id="197" name="Google Shape;197;p18" descr="http://s7d4.scene7.com/is/image/ScoutStuff/490?$product225x225$"/>
          <p:cNvPicPr preferRelativeResize="0"/>
          <p:nvPr/>
        </p:nvPicPr>
        <p:blipFill rotWithShape="1">
          <a:blip r:embed="rId3">
            <a:alphaModFix/>
          </a:blip>
          <a:srcRect/>
          <a:stretch/>
        </p:blipFill>
        <p:spPr>
          <a:xfrm>
            <a:off x="3768594" y="4227249"/>
            <a:ext cx="1606813" cy="16068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Structure of Scouting Organization</a:t>
            </a:r>
            <a:br>
              <a:rPr lang="en-US">
                <a:latin typeface="Helvetica Neue"/>
                <a:ea typeface="Helvetica Neue"/>
                <a:cs typeface="Helvetica Neue"/>
                <a:sym typeface="Helvetica Neue"/>
              </a:rPr>
            </a:br>
            <a:r>
              <a:rPr lang="en-US" sz="1800">
                <a:latin typeface="Helvetica Neue"/>
                <a:ea typeface="Helvetica Neue"/>
                <a:cs typeface="Helvetica Neue"/>
                <a:sym typeface="Helvetica Neue"/>
              </a:rPr>
              <a:t>The Troop</a:t>
            </a:r>
            <a:endParaRPr>
              <a:latin typeface="Helvetica Neue"/>
              <a:ea typeface="Helvetica Neue"/>
              <a:cs typeface="Helvetica Neue"/>
              <a:sym typeface="Helvetica Neue"/>
            </a:endParaRPr>
          </a:p>
        </p:txBody>
      </p:sp>
      <p:sp>
        <p:nvSpPr>
          <p:cNvPr id="206" name="Google Shape;206;p19"/>
          <p:cNvSpPr txBox="1">
            <a:spLocks noGrp="1"/>
          </p:cNvSpPr>
          <p:nvPr>
            <p:ph type="body" idx="1"/>
          </p:nvPr>
        </p:nvSpPr>
        <p:spPr>
          <a:xfrm>
            <a:off x="38554" y="1720737"/>
            <a:ext cx="4797846" cy="1837244"/>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rgbClr val="005AA3"/>
              </a:buClr>
              <a:buSzPts val="1800"/>
              <a:buNone/>
            </a:pPr>
            <a:r>
              <a:rPr lang="en-US" sz="1800" dirty="0">
                <a:latin typeface="Helvetica Neue"/>
                <a:ea typeface="Helvetica Neue"/>
                <a:cs typeface="Helvetica Neue"/>
                <a:sym typeface="Helvetica Neue"/>
              </a:rPr>
              <a:t>THE SCOUT</a:t>
            </a:r>
            <a:endParaRPr dirty="0"/>
          </a:p>
          <a:p>
            <a:pPr marL="342900" lvl="0" indent="-342900" algn="ctr" rtl="0">
              <a:spcBef>
                <a:spcPts val="320"/>
              </a:spcBef>
              <a:spcAft>
                <a:spcPts val="0"/>
              </a:spcAft>
              <a:buClr>
                <a:srgbClr val="005AA3"/>
              </a:buClr>
              <a:buSzPts val="1600"/>
              <a:buNone/>
            </a:pPr>
            <a:r>
              <a:rPr lang="en-US" sz="1600" b="0" dirty="0">
                <a:latin typeface="Helvetica Neue"/>
                <a:ea typeface="Helvetica Neue"/>
                <a:cs typeface="Helvetica Neue"/>
                <a:sym typeface="Helvetica Neue"/>
              </a:rPr>
              <a:t>A </a:t>
            </a:r>
            <a:r>
              <a:rPr lang="en-US" sz="1600" b="0" dirty="0"/>
              <a:t>youth</a:t>
            </a:r>
            <a:r>
              <a:rPr lang="en-US" sz="1600" b="0" dirty="0">
                <a:latin typeface="Helvetica Neue"/>
                <a:ea typeface="Helvetica Neue"/>
                <a:cs typeface="Helvetica Neue"/>
                <a:sym typeface="Helvetica Neue"/>
              </a:rPr>
              <a:t> 11 to 17 years old.</a:t>
            </a:r>
            <a:endParaRPr dirty="0"/>
          </a:p>
          <a:p>
            <a:pPr marL="342900" lvl="0" indent="-342900" algn="ctr" rtl="0">
              <a:spcBef>
                <a:spcPts val="320"/>
              </a:spcBef>
              <a:spcAft>
                <a:spcPts val="0"/>
              </a:spcAft>
              <a:buClr>
                <a:srgbClr val="005AA3"/>
              </a:buClr>
              <a:buSzPts val="1600"/>
              <a:buNone/>
            </a:pPr>
            <a:r>
              <a:rPr lang="en-US" sz="1600" b="0" dirty="0">
                <a:latin typeface="Helvetica Neue"/>
                <a:ea typeface="Helvetica Neue"/>
                <a:cs typeface="Helvetica Neue"/>
                <a:sym typeface="Helvetica Neue"/>
              </a:rPr>
              <a:t>A member of a patrol.</a:t>
            </a:r>
            <a:endParaRPr dirty="0"/>
          </a:p>
          <a:p>
            <a:pPr marL="342900" lvl="0" indent="-342900" algn="ctr" rtl="0">
              <a:spcBef>
                <a:spcPts val="320"/>
              </a:spcBef>
              <a:spcAft>
                <a:spcPts val="0"/>
              </a:spcAft>
              <a:buClr>
                <a:srgbClr val="005AA3"/>
              </a:buClr>
              <a:buSzPts val="1600"/>
              <a:buNone/>
            </a:pPr>
            <a:r>
              <a:rPr lang="en-US" sz="1600" b="0" dirty="0">
                <a:latin typeface="Helvetica Neue"/>
                <a:ea typeface="Helvetica Neue"/>
                <a:cs typeface="Helvetica Neue"/>
                <a:sym typeface="Helvetica Neue"/>
              </a:rPr>
              <a:t>Elects Patrol Leader and Senior Patrol Leader</a:t>
            </a:r>
            <a:endParaRPr dirty="0"/>
          </a:p>
          <a:p>
            <a:pPr marL="342900" lvl="0" indent="-342900" algn="ctr" rtl="0">
              <a:spcBef>
                <a:spcPts val="360"/>
              </a:spcBef>
              <a:spcAft>
                <a:spcPts val="0"/>
              </a:spcAft>
              <a:buClr>
                <a:srgbClr val="005AA3"/>
              </a:buClr>
              <a:buSzPts val="1800"/>
              <a:buNone/>
            </a:pPr>
            <a:endParaRPr sz="1800" dirty="0">
              <a:latin typeface="Helvetica Neue"/>
              <a:ea typeface="Helvetica Neue"/>
              <a:cs typeface="Helvetica Neue"/>
              <a:sym typeface="Helvetica Neue"/>
            </a:endParaRPr>
          </a:p>
          <a:p>
            <a:pPr marL="342900" lvl="0" indent="-342900" algn="ctr"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342900" lvl="0" indent="-342900" algn="ctr"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1143000" lvl="2" indent="-152400" algn="ctr" rtl="0">
              <a:spcBef>
                <a:spcPts val="240"/>
              </a:spcBef>
              <a:spcAft>
                <a:spcPts val="0"/>
              </a:spcAft>
              <a:buClr>
                <a:srgbClr val="005AA3"/>
              </a:buClr>
              <a:buSzPts val="1200"/>
              <a:buNone/>
            </a:pPr>
            <a:endParaRPr sz="1200" dirty="0">
              <a:latin typeface="Helvetica Neue"/>
              <a:ea typeface="Helvetica Neue"/>
              <a:cs typeface="Helvetica Neue"/>
              <a:sym typeface="Helvetica Neue"/>
            </a:endParaRPr>
          </a:p>
        </p:txBody>
      </p:sp>
      <p:sp>
        <p:nvSpPr>
          <p:cNvPr id="207" name="Google Shape;207;p1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14</a:t>
            </a:fld>
            <a:endParaRPr sz="1000" b="1" i="0" u="none" strike="noStrike" cap="none">
              <a:solidFill>
                <a:srgbClr val="95B3D7"/>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C3101B16-F31A-4CFB-ADD2-2BFFE63DAD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6400" y="2639359"/>
            <a:ext cx="4018492" cy="31862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Structure of Scouting Organization</a:t>
            </a:r>
            <a:br>
              <a:rPr lang="en-US" dirty="0">
                <a:latin typeface="Helvetica Neue"/>
                <a:ea typeface="Helvetica Neue"/>
                <a:cs typeface="Helvetica Neue"/>
                <a:sym typeface="Helvetica Neue"/>
              </a:rPr>
            </a:br>
            <a:r>
              <a:rPr lang="en-US" sz="1800" dirty="0">
                <a:latin typeface="Helvetica Neue"/>
                <a:ea typeface="Helvetica Neue"/>
                <a:cs typeface="Helvetica Neue"/>
                <a:sym typeface="Helvetica Neue"/>
              </a:rPr>
              <a:t>The Troop</a:t>
            </a:r>
            <a:endParaRPr dirty="0">
              <a:latin typeface="Helvetica Neue"/>
              <a:ea typeface="Helvetica Neue"/>
              <a:cs typeface="Helvetica Neue"/>
              <a:sym typeface="Helvetica Neue"/>
            </a:endParaRPr>
          </a:p>
        </p:txBody>
      </p:sp>
      <p:sp>
        <p:nvSpPr>
          <p:cNvPr id="206" name="Google Shape;206;p19"/>
          <p:cNvSpPr txBox="1">
            <a:spLocks noGrp="1"/>
          </p:cNvSpPr>
          <p:nvPr>
            <p:ph type="body" idx="1"/>
          </p:nvPr>
        </p:nvSpPr>
        <p:spPr>
          <a:xfrm>
            <a:off x="38554" y="1591757"/>
            <a:ext cx="4797846" cy="1387114"/>
          </a:xfrm>
          <a:prstGeom prst="rect">
            <a:avLst/>
          </a:prstGeom>
          <a:noFill/>
          <a:ln>
            <a:noFill/>
          </a:ln>
        </p:spPr>
        <p:txBody>
          <a:bodyPr spcFirstLastPara="1" wrap="square" lIns="91425" tIns="45700" rIns="91425" bIns="45700" anchor="t" anchorCtr="0">
            <a:noAutofit/>
          </a:bodyPr>
          <a:lstStyle/>
          <a:p>
            <a:pPr marL="342900" lvl="0" indent="-342900" algn="ctr" rtl="0">
              <a:spcBef>
                <a:spcPts val="360"/>
              </a:spcBef>
              <a:spcAft>
                <a:spcPts val="0"/>
              </a:spcAft>
              <a:buClr>
                <a:srgbClr val="005AA3"/>
              </a:buClr>
              <a:buSzPts val="1800"/>
              <a:buNone/>
            </a:pPr>
            <a:r>
              <a:rPr lang="en-US" sz="1800" dirty="0">
                <a:latin typeface="Helvetica Neue"/>
                <a:ea typeface="Helvetica Neue"/>
                <a:cs typeface="Helvetica Neue"/>
                <a:sym typeface="Helvetica Neue"/>
              </a:rPr>
              <a:t>THE PATROL</a:t>
            </a:r>
            <a:endParaRPr dirty="0"/>
          </a:p>
          <a:p>
            <a:pPr marL="342900" lvl="0" indent="-342900" algn="ctr" rtl="0">
              <a:spcBef>
                <a:spcPts val="320"/>
              </a:spcBef>
              <a:spcAft>
                <a:spcPts val="0"/>
              </a:spcAft>
              <a:buClr>
                <a:srgbClr val="005AA3"/>
              </a:buClr>
              <a:buSzPts val="1600"/>
              <a:buNone/>
            </a:pPr>
            <a:r>
              <a:rPr lang="en-US" sz="1600" b="0" dirty="0">
                <a:latin typeface="Helvetica Neue"/>
                <a:ea typeface="Helvetica Neue"/>
                <a:cs typeface="Helvetica Neue"/>
                <a:sym typeface="Helvetica Neue"/>
              </a:rPr>
              <a:t>6 to 8 Scouts who work together.</a:t>
            </a:r>
            <a:endParaRPr dirty="0"/>
          </a:p>
          <a:p>
            <a:pPr marL="342900" lvl="0" indent="-342900" algn="ctr" rtl="0">
              <a:spcBef>
                <a:spcPts val="320"/>
              </a:spcBef>
              <a:spcAft>
                <a:spcPts val="0"/>
              </a:spcAft>
              <a:buClr>
                <a:srgbClr val="005AA3"/>
              </a:buClr>
              <a:buSzPts val="1600"/>
              <a:buNone/>
            </a:pPr>
            <a:r>
              <a:rPr lang="en-US" sz="1600" b="0" dirty="0">
                <a:latin typeface="Helvetica Neue"/>
                <a:ea typeface="Helvetica Neue"/>
                <a:cs typeface="Helvetica Neue"/>
                <a:sym typeface="Helvetica Neue"/>
              </a:rPr>
              <a:t>Led by the Patrol Leader</a:t>
            </a:r>
            <a:endParaRPr sz="1600" dirty="0">
              <a:latin typeface="Helvetica Neue"/>
              <a:ea typeface="Helvetica Neue"/>
              <a:cs typeface="Helvetica Neue"/>
              <a:sym typeface="Helvetica Neue"/>
            </a:endParaRPr>
          </a:p>
          <a:p>
            <a:pPr marL="342900" lvl="0" indent="-342900" algn="ctr"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342900" lvl="0" indent="-342900" algn="ctr" rtl="0">
              <a:spcBef>
                <a:spcPts val="320"/>
              </a:spcBef>
              <a:spcAft>
                <a:spcPts val="0"/>
              </a:spcAft>
              <a:buClr>
                <a:srgbClr val="005AA3"/>
              </a:buClr>
              <a:buSzPts val="1600"/>
              <a:buFont typeface="Arial"/>
              <a:buNone/>
            </a:pPr>
            <a:endParaRPr sz="1600" dirty="0">
              <a:latin typeface="Helvetica Neue"/>
              <a:ea typeface="Helvetica Neue"/>
              <a:cs typeface="Helvetica Neue"/>
              <a:sym typeface="Helvetica Neue"/>
            </a:endParaRPr>
          </a:p>
          <a:p>
            <a:pPr marL="1143000" lvl="2" indent="-152400" algn="ctr" rtl="0">
              <a:spcBef>
                <a:spcPts val="240"/>
              </a:spcBef>
              <a:spcAft>
                <a:spcPts val="0"/>
              </a:spcAft>
              <a:buClr>
                <a:srgbClr val="005AA3"/>
              </a:buClr>
              <a:buSzPts val="1200"/>
              <a:buNone/>
            </a:pPr>
            <a:endParaRPr sz="1200" dirty="0">
              <a:latin typeface="Helvetica Neue"/>
              <a:ea typeface="Helvetica Neue"/>
              <a:cs typeface="Helvetica Neue"/>
              <a:sym typeface="Helvetica Neue"/>
            </a:endParaRPr>
          </a:p>
        </p:txBody>
      </p:sp>
      <p:sp>
        <p:nvSpPr>
          <p:cNvPr id="207" name="Google Shape;207;p1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15</a:t>
            </a:fld>
            <a:endParaRPr sz="1000" b="1" i="0" u="none" strike="noStrike" cap="none">
              <a:solidFill>
                <a:srgbClr val="95B3D7"/>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719AB4FE-20DC-435F-A7AD-7B7B1155A4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2937" y="1537280"/>
            <a:ext cx="2158739" cy="2158739"/>
          </a:xfrm>
          <a:prstGeom prst="rect">
            <a:avLst/>
          </a:prstGeom>
        </p:spPr>
      </p:pic>
      <p:pic>
        <p:nvPicPr>
          <p:cNvPr id="3" name="Picture 2">
            <a:extLst>
              <a:ext uri="{FF2B5EF4-FFF2-40B4-BE49-F238E27FC236}">
                <a16:creationId xmlns:a16="http://schemas.microsoft.com/office/drawing/2014/main" id="{65D2045A-3DC9-4107-9E0C-03D4761139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9129" y="3864989"/>
            <a:ext cx="2142547" cy="2158738"/>
          </a:xfrm>
          <a:prstGeom prst="rect">
            <a:avLst/>
          </a:prstGeom>
        </p:spPr>
      </p:pic>
      <p:pic>
        <p:nvPicPr>
          <p:cNvPr id="4" name="Picture 3">
            <a:extLst>
              <a:ext uri="{FF2B5EF4-FFF2-40B4-BE49-F238E27FC236}">
                <a16:creationId xmlns:a16="http://schemas.microsoft.com/office/drawing/2014/main" id="{D669E915-44CA-415C-9040-DC2B01744711}"/>
              </a:ext>
            </a:extLst>
          </p:cNvPr>
          <p:cNvPicPr>
            <a:picLocks noChangeAspect="1"/>
          </p:cNvPicPr>
          <p:nvPr/>
        </p:nvPicPr>
        <p:blipFill>
          <a:blip r:embed="rId5"/>
          <a:stretch>
            <a:fillRect/>
          </a:stretch>
        </p:blipFill>
        <p:spPr>
          <a:xfrm>
            <a:off x="1025361" y="3035993"/>
            <a:ext cx="4539879" cy="1933110"/>
          </a:xfrm>
          <a:prstGeom prst="rect">
            <a:avLst/>
          </a:prstGeom>
        </p:spPr>
      </p:pic>
    </p:spTree>
    <p:extLst>
      <p:ext uri="{BB962C8B-B14F-4D97-AF65-F5344CB8AC3E}">
        <p14:creationId xmlns:p14="http://schemas.microsoft.com/office/powerpoint/2010/main" val="1761505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Structure of Scouting Organization</a:t>
            </a:r>
            <a:br>
              <a:rPr lang="en-US">
                <a:latin typeface="Helvetica Neue"/>
                <a:ea typeface="Helvetica Neue"/>
                <a:cs typeface="Helvetica Neue"/>
                <a:sym typeface="Helvetica Neue"/>
              </a:rPr>
            </a:br>
            <a:r>
              <a:rPr lang="en-US" sz="1800">
                <a:latin typeface="Helvetica Neue"/>
                <a:ea typeface="Helvetica Neue"/>
                <a:cs typeface="Helvetica Neue"/>
                <a:sym typeface="Helvetica Neue"/>
              </a:rPr>
              <a:t>The Troop</a:t>
            </a:r>
            <a:endParaRPr>
              <a:latin typeface="Helvetica Neue"/>
              <a:ea typeface="Helvetica Neue"/>
              <a:cs typeface="Helvetica Neue"/>
              <a:sym typeface="Helvetica Neue"/>
            </a:endParaRPr>
          </a:p>
        </p:txBody>
      </p:sp>
      <p:sp>
        <p:nvSpPr>
          <p:cNvPr id="207" name="Google Shape;207;p1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16</a:t>
            </a:fld>
            <a:endParaRPr sz="1000" b="1" i="0" u="none" strike="noStrike" cap="none">
              <a:solidFill>
                <a:srgbClr val="95B3D7"/>
              </a:solidFill>
              <a:latin typeface="Helvetica Neue"/>
              <a:ea typeface="Helvetica Neue"/>
              <a:cs typeface="Helvetica Neue"/>
              <a:sym typeface="Helvetica Neue"/>
            </a:endParaRPr>
          </a:p>
        </p:txBody>
      </p:sp>
      <p:sp>
        <p:nvSpPr>
          <p:cNvPr id="208" name="Google Shape;208;p19"/>
          <p:cNvSpPr txBox="1"/>
          <p:nvPr/>
        </p:nvSpPr>
        <p:spPr>
          <a:xfrm>
            <a:off x="4548124" y="1606173"/>
            <a:ext cx="4595876" cy="1438686"/>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rgbClr val="005AA3"/>
              </a:buClr>
              <a:buSzPts val="1800"/>
              <a:buFont typeface="Arial"/>
              <a:buNone/>
            </a:pPr>
            <a:r>
              <a:rPr lang="en-US" sz="1800" b="1" i="0" u="none" strike="noStrike" cap="none" dirty="0">
                <a:solidFill>
                  <a:srgbClr val="005AA3"/>
                </a:solidFill>
                <a:latin typeface="Helvetica Neue"/>
                <a:ea typeface="Helvetica Neue"/>
                <a:cs typeface="Helvetica Neue"/>
                <a:sym typeface="Helvetica Neue"/>
              </a:rPr>
              <a:t>PATROL LEADER’S COUNCIL</a:t>
            </a:r>
            <a:endParaRPr dirty="0"/>
          </a:p>
          <a:p>
            <a:pPr marL="342900" marR="0" lvl="0" indent="-342900" algn="ctr" rtl="0">
              <a:spcBef>
                <a:spcPts val="320"/>
              </a:spcBef>
              <a:spcAft>
                <a:spcPts val="0"/>
              </a:spcAft>
              <a:buClr>
                <a:srgbClr val="005AA3"/>
              </a:buClr>
              <a:buSzPts val="1600"/>
              <a:buFont typeface="Arial"/>
              <a:buNone/>
            </a:pPr>
            <a:r>
              <a:rPr lang="en-US" sz="1600" b="0" i="0" u="none" strike="noStrike" cap="none" dirty="0">
                <a:solidFill>
                  <a:srgbClr val="005AA3"/>
                </a:solidFill>
                <a:latin typeface="Helvetica Neue"/>
                <a:ea typeface="Helvetica Neue"/>
                <a:cs typeface="Helvetica Neue"/>
                <a:sym typeface="Helvetica Neue"/>
              </a:rPr>
              <a:t>Assembly of patrol leaders</a:t>
            </a:r>
            <a:endParaRPr dirty="0"/>
          </a:p>
          <a:p>
            <a:pPr marL="342900" marR="0" lvl="0" indent="-342900" algn="ctr" rtl="0">
              <a:spcBef>
                <a:spcPts val="320"/>
              </a:spcBef>
              <a:spcAft>
                <a:spcPts val="0"/>
              </a:spcAft>
              <a:buClr>
                <a:srgbClr val="005AA3"/>
              </a:buClr>
              <a:buSzPts val="1600"/>
              <a:buFont typeface="Arial"/>
              <a:buNone/>
            </a:pPr>
            <a:r>
              <a:rPr lang="en-US" sz="1600" b="0" i="0" u="none" strike="noStrike" cap="none" dirty="0">
                <a:solidFill>
                  <a:srgbClr val="005AA3"/>
                </a:solidFill>
                <a:latin typeface="Helvetica Neue"/>
                <a:ea typeface="Helvetica Neue"/>
                <a:cs typeface="Helvetica Neue"/>
                <a:sym typeface="Helvetica Neue"/>
              </a:rPr>
              <a:t>Senior Patrol Leader presides.</a:t>
            </a:r>
            <a:endParaRPr dirty="0"/>
          </a:p>
          <a:p>
            <a:pPr marL="342900" marR="0" lvl="0" indent="-342900" algn="ctr" rtl="0">
              <a:spcBef>
                <a:spcPts val="320"/>
              </a:spcBef>
              <a:spcAft>
                <a:spcPts val="0"/>
              </a:spcAft>
              <a:buClr>
                <a:srgbClr val="005AA3"/>
              </a:buClr>
              <a:buSzPts val="1600"/>
              <a:buFont typeface="Arial"/>
              <a:buNone/>
            </a:pPr>
            <a:r>
              <a:rPr lang="en-US" sz="1600" b="0" i="0" u="none" strike="noStrike" cap="none" dirty="0">
                <a:solidFill>
                  <a:srgbClr val="005AA3"/>
                </a:solidFill>
                <a:latin typeface="Helvetica Neue"/>
                <a:ea typeface="Helvetica Neue"/>
                <a:cs typeface="Helvetica Neue"/>
                <a:sym typeface="Helvetica Neue"/>
              </a:rPr>
              <a:t>Plans troop activities.</a:t>
            </a:r>
            <a:endParaRPr dirty="0"/>
          </a:p>
        </p:txBody>
      </p:sp>
      <p:pic>
        <p:nvPicPr>
          <p:cNvPr id="4" name="Picture 3">
            <a:extLst>
              <a:ext uri="{FF2B5EF4-FFF2-40B4-BE49-F238E27FC236}">
                <a16:creationId xmlns:a16="http://schemas.microsoft.com/office/drawing/2014/main" id="{6BB5DB60-3CAD-4CB0-9A5B-B2F6B28697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1799" y="1570054"/>
            <a:ext cx="2471532" cy="2492899"/>
          </a:xfrm>
          <a:prstGeom prst="rect">
            <a:avLst/>
          </a:prstGeom>
        </p:spPr>
      </p:pic>
      <p:pic>
        <p:nvPicPr>
          <p:cNvPr id="1026" name="Picture 2" descr="Scout Troop 138 - Home | Facebook">
            <a:extLst>
              <a:ext uri="{FF2B5EF4-FFF2-40B4-BE49-F238E27FC236}">
                <a16:creationId xmlns:a16="http://schemas.microsoft.com/office/drawing/2014/main" id="{6E13ED5A-8EF0-462D-B6CA-1996205C82F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39327" y="3044859"/>
            <a:ext cx="3199936" cy="2396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13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Structure of Scouting Organization</a:t>
            </a:r>
            <a:br>
              <a:rPr lang="en-US">
                <a:latin typeface="Helvetica Neue"/>
                <a:ea typeface="Helvetica Neue"/>
                <a:cs typeface="Helvetica Neue"/>
                <a:sym typeface="Helvetica Neue"/>
              </a:rPr>
            </a:br>
            <a:r>
              <a:rPr lang="en-US" sz="1800">
                <a:latin typeface="Helvetica Neue"/>
                <a:ea typeface="Helvetica Neue"/>
                <a:cs typeface="Helvetica Neue"/>
                <a:sym typeface="Helvetica Neue"/>
              </a:rPr>
              <a:t>The Troop</a:t>
            </a:r>
            <a:endParaRPr>
              <a:latin typeface="Helvetica Neue"/>
              <a:ea typeface="Helvetica Neue"/>
              <a:cs typeface="Helvetica Neue"/>
              <a:sym typeface="Helvetica Neue"/>
            </a:endParaRPr>
          </a:p>
        </p:txBody>
      </p:sp>
      <p:sp>
        <p:nvSpPr>
          <p:cNvPr id="207" name="Google Shape;207;p1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17</a:t>
            </a:fld>
            <a:endParaRPr sz="1000" b="1" i="0" u="none" strike="noStrike" cap="none">
              <a:solidFill>
                <a:srgbClr val="95B3D7"/>
              </a:solidFill>
              <a:latin typeface="Helvetica Neue"/>
              <a:ea typeface="Helvetica Neue"/>
              <a:cs typeface="Helvetica Neue"/>
              <a:sym typeface="Helvetica Neue"/>
            </a:endParaRPr>
          </a:p>
        </p:txBody>
      </p:sp>
      <p:sp>
        <p:nvSpPr>
          <p:cNvPr id="208" name="Google Shape;208;p19"/>
          <p:cNvSpPr txBox="1"/>
          <p:nvPr/>
        </p:nvSpPr>
        <p:spPr>
          <a:xfrm>
            <a:off x="4548124" y="1606172"/>
            <a:ext cx="4595876" cy="4233863"/>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360"/>
              </a:spcBef>
              <a:spcAft>
                <a:spcPts val="0"/>
              </a:spcAft>
              <a:buClr>
                <a:srgbClr val="005AA3"/>
              </a:buClr>
              <a:buSzPts val="1800"/>
              <a:buFont typeface="Arial"/>
              <a:buNone/>
            </a:pPr>
            <a:r>
              <a:rPr lang="en-US" sz="1800" b="1" i="0" u="none" strike="noStrike" cap="none" dirty="0">
                <a:solidFill>
                  <a:srgbClr val="005AA3"/>
                </a:solidFill>
                <a:latin typeface="Helvetica Neue"/>
                <a:ea typeface="Helvetica Neue"/>
                <a:cs typeface="Helvetica Neue"/>
                <a:sym typeface="Helvetica Neue"/>
              </a:rPr>
              <a:t>YOUTH LEADERS</a:t>
            </a:r>
            <a:endParaRPr dirty="0"/>
          </a:p>
          <a:p>
            <a:pPr marL="342900" marR="0" lvl="0" indent="-342900" algn="ctr" rtl="0">
              <a:spcBef>
                <a:spcPts val="320"/>
              </a:spcBef>
              <a:spcAft>
                <a:spcPts val="0"/>
              </a:spcAft>
              <a:buClr>
                <a:srgbClr val="005AA3"/>
              </a:buClr>
              <a:buSzPts val="1600"/>
              <a:buFont typeface="Arial"/>
              <a:buNone/>
            </a:pPr>
            <a:r>
              <a:rPr lang="en-US" sz="1600" b="0" i="0" u="none" strike="noStrike" cap="none" dirty="0">
                <a:solidFill>
                  <a:srgbClr val="005AA3"/>
                </a:solidFill>
                <a:latin typeface="Helvetica Neue"/>
                <a:ea typeface="Helvetica Neue"/>
                <a:cs typeface="Helvetica Neue"/>
                <a:sym typeface="Helvetica Neue"/>
              </a:rPr>
              <a:t>Senior Patrol Leader (+Asst),  Patrol Leaders (+Asst), Junior Assistant Scoutmaster,</a:t>
            </a:r>
            <a:endParaRPr dirty="0"/>
          </a:p>
          <a:p>
            <a:pPr marL="342900" marR="0" lvl="0" indent="-342900" algn="ctr" rtl="0">
              <a:spcBef>
                <a:spcPts val="320"/>
              </a:spcBef>
              <a:spcAft>
                <a:spcPts val="0"/>
              </a:spcAft>
              <a:buClr>
                <a:srgbClr val="005AA3"/>
              </a:buClr>
              <a:buSzPts val="1600"/>
              <a:buFont typeface="Arial"/>
              <a:buNone/>
            </a:pPr>
            <a:r>
              <a:rPr lang="en-US" sz="1600" b="0" i="0" u="none" strike="noStrike" cap="none" dirty="0">
                <a:solidFill>
                  <a:srgbClr val="005AA3"/>
                </a:solidFill>
                <a:latin typeface="Helvetica Neue"/>
                <a:ea typeface="Helvetica Neue"/>
                <a:cs typeface="Helvetica Neue"/>
                <a:sym typeface="Helvetica Neue"/>
              </a:rPr>
              <a:t>Scribe, Historian, Librarian, Webmaster, Outdoor Ethics Guide, Quartermaster, Troop Guide, Instructor, Chaplain's Aide, Den Chief, OA Rep.</a:t>
            </a:r>
            <a:endParaRPr dirty="0"/>
          </a:p>
        </p:txBody>
      </p:sp>
      <p:pic>
        <p:nvPicPr>
          <p:cNvPr id="2052" name="Picture 4" descr="General Troop Information - Troop Leader Resources">
            <a:extLst>
              <a:ext uri="{FF2B5EF4-FFF2-40B4-BE49-F238E27FC236}">
                <a16:creationId xmlns:a16="http://schemas.microsoft.com/office/drawing/2014/main" id="{EC3275F4-89F0-47DF-B561-502B11E1B5A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2415" y="1606172"/>
            <a:ext cx="4125323" cy="4125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551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18</a:t>
            </a:fld>
            <a:endParaRPr sz="1000" b="1" i="0" u="none" strike="noStrike" cap="none">
              <a:solidFill>
                <a:srgbClr val="95B3D7"/>
              </a:solidFill>
              <a:latin typeface="Helvetica Neue"/>
              <a:ea typeface="Helvetica Neue"/>
              <a:cs typeface="Helvetica Neue"/>
              <a:sym typeface="Helvetica Neue"/>
            </a:endParaRPr>
          </a:p>
        </p:txBody>
      </p:sp>
      <p:sp>
        <p:nvSpPr>
          <p:cNvPr id="217" name="Google Shape;217;p20"/>
          <p:cNvSpPr txBox="1">
            <a:spLocks noGrp="1"/>
          </p:cNvSpPr>
          <p:nvPr>
            <p:ph type="title"/>
          </p:nvPr>
        </p:nvSpPr>
        <p:spPr>
          <a:xfrm>
            <a:off x="-286439" y="1703687"/>
            <a:ext cx="1884999" cy="64401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sz="1800">
                <a:latin typeface="Helvetica Neue"/>
                <a:ea typeface="Helvetica Neue"/>
                <a:cs typeface="Helvetica Neue"/>
                <a:sym typeface="Helvetica Neue"/>
              </a:rPr>
              <a:t>Structure of Scouting Organization</a:t>
            </a:r>
            <a:br>
              <a:rPr lang="en-US" sz="2000">
                <a:latin typeface="Helvetica Neue"/>
                <a:ea typeface="Helvetica Neue"/>
                <a:cs typeface="Helvetica Neue"/>
                <a:sym typeface="Helvetica Neue"/>
              </a:rPr>
            </a:br>
            <a:r>
              <a:rPr lang="en-US" sz="1400">
                <a:latin typeface="Helvetica Neue"/>
                <a:ea typeface="Helvetica Neue"/>
                <a:cs typeface="Helvetica Neue"/>
                <a:sym typeface="Helvetica Neue"/>
              </a:rPr>
              <a:t>The Troop</a:t>
            </a:r>
            <a:endParaRPr sz="2000">
              <a:latin typeface="Helvetica Neue"/>
              <a:ea typeface="Helvetica Neue"/>
              <a:cs typeface="Helvetica Neue"/>
              <a:sym typeface="Helvetica Neue"/>
            </a:endParaRPr>
          </a:p>
        </p:txBody>
      </p:sp>
      <p:pic>
        <p:nvPicPr>
          <p:cNvPr id="218" name="Google Shape;218;p20"/>
          <p:cNvPicPr preferRelativeResize="0"/>
          <p:nvPr/>
        </p:nvPicPr>
        <p:blipFill rotWithShape="1">
          <a:blip r:embed="rId3">
            <a:alphaModFix/>
          </a:blip>
          <a:srcRect/>
          <a:stretch/>
        </p:blipFill>
        <p:spPr>
          <a:xfrm>
            <a:off x="2078258" y="515807"/>
            <a:ext cx="6242782" cy="508489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Quiz Time</a:t>
            </a:r>
            <a:endParaRPr dirty="0"/>
          </a:p>
        </p:txBody>
      </p:sp>
      <p:sp>
        <p:nvSpPr>
          <p:cNvPr id="172" name="Google Shape;172;p1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19</a:t>
            </a:fld>
            <a:endParaRPr sz="1000" b="1" i="0" u="none" strike="noStrike" cap="none">
              <a:solidFill>
                <a:srgbClr val="95B3D7"/>
              </a:solidFill>
              <a:latin typeface="Helvetica Neue"/>
              <a:ea typeface="Helvetica Neue"/>
              <a:cs typeface="Helvetica Neue"/>
              <a:sym typeface="Helvetica Neue"/>
            </a:endParaRPr>
          </a:p>
        </p:txBody>
      </p:sp>
      <p:pic>
        <p:nvPicPr>
          <p:cNvPr id="1028" name="Picture 4" descr="Pin on Scentsy">
            <a:extLst>
              <a:ext uri="{FF2B5EF4-FFF2-40B4-BE49-F238E27FC236}">
                <a16:creationId xmlns:a16="http://schemas.microsoft.com/office/drawing/2014/main" id="{CCBC8748-9053-47CC-A15A-605EFCC02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08919" y="989814"/>
            <a:ext cx="5526162" cy="3841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DEB07C9-79A8-4338-8683-1CC08D390E0E}"/>
              </a:ext>
            </a:extLst>
          </p:cNvPr>
          <p:cNvSpPr txBox="1"/>
          <p:nvPr/>
        </p:nvSpPr>
        <p:spPr>
          <a:xfrm>
            <a:off x="440703" y="4677532"/>
            <a:ext cx="8262594" cy="338554"/>
          </a:xfrm>
          <a:prstGeom prst="rect">
            <a:avLst/>
          </a:prstGeom>
          <a:noFill/>
        </p:spPr>
        <p:txBody>
          <a:bodyPr wrap="square" rtlCol="0">
            <a:spAutoFit/>
          </a:bodyPr>
          <a:lstStyle/>
          <a:p>
            <a:pPr algn="ctr"/>
            <a:r>
              <a:rPr lang="en-US" sz="1600" dirty="0"/>
              <a:t>On your cell phone OR on your PC, open your browser and enter “kahoot.it” in the URL.</a:t>
            </a:r>
          </a:p>
        </p:txBody>
      </p:sp>
    </p:spTree>
    <p:extLst>
      <p:ext uri="{BB962C8B-B14F-4D97-AF65-F5344CB8AC3E}">
        <p14:creationId xmlns:p14="http://schemas.microsoft.com/office/powerpoint/2010/main" val="368781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1"/>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Role of the Troop Committee</a:t>
            </a:r>
            <a:endParaRPr/>
          </a:p>
        </p:txBody>
      </p:sp>
      <p:sp>
        <p:nvSpPr>
          <p:cNvPr id="227" name="Google Shape;227;p21"/>
          <p:cNvSpPr txBox="1">
            <a:spLocks noGrp="1"/>
          </p:cNvSpPr>
          <p:nvPr>
            <p:ph type="body" idx="1"/>
          </p:nvPr>
        </p:nvSpPr>
        <p:spPr>
          <a:xfrm>
            <a:off x="457200" y="1333042"/>
            <a:ext cx="8229600" cy="1749205"/>
          </a:xfrm>
          <a:prstGeom prst="rect">
            <a:avLst/>
          </a:prstGeom>
          <a:noFill/>
          <a:ln>
            <a:noFill/>
          </a:ln>
        </p:spPr>
        <p:txBody>
          <a:bodyPr spcFirstLastPara="1" wrap="square" lIns="91425" tIns="45700" rIns="91425" bIns="45700" anchor="ctr" anchorCtr="0">
            <a:noAutofit/>
          </a:bodyPr>
          <a:lstStyle/>
          <a:p>
            <a:pPr marL="342900" lvl="0" indent="-342900" algn="l" rtl="0">
              <a:spcBef>
                <a:spcPts val="0"/>
              </a:spcBef>
              <a:spcAft>
                <a:spcPts val="0"/>
              </a:spcAft>
              <a:buClr>
                <a:srgbClr val="005AA3"/>
              </a:buClr>
              <a:buSzPts val="2400"/>
              <a:buChar char="•"/>
            </a:pPr>
            <a:r>
              <a:rPr lang="en-US" dirty="0">
                <a:latin typeface="Helvetica Neue"/>
                <a:ea typeface="Helvetica Neue"/>
                <a:cs typeface="Helvetica Neue"/>
                <a:sym typeface="Helvetica Neue"/>
              </a:rPr>
              <a:t>The Troop Committee is the Troop's Board of Directors</a:t>
            </a:r>
            <a:endParaRPr dirty="0"/>
          </a:p>
          <a:p>
            <a:pPr marL="342900" lvl="0" indent="-342900" algn="l" rtl="0">
              <a:spcBef>
                <a:spcPts val="480"/>
              </a:spcBef>
              <a:spcAft>
                <a:spcPts val="0"/>
              </a:spcAft>
              <a:buClr>
                <a:srgbClr val="005AA3"/>
              </a:buClr>
              <a:buSzPts val="2400"/>
              <a:buChar char="•"/>
            </a:pPr>
            <a:r>
              <a:rPr lang="en-US" dirty="0">
                <a:latin typeface="Helvetica Neue"/>
                <a:ea typeface="Helvetica Neue"/>
                <a:cs typeface="Helvetica Neue"/>
                <a:sym typeface="Helvetica Neue"/>
              </a:rPr>
              <a:t>Supports the Troop's Adult and Youth Leaders in Delivering a Quality Program to the Troop's Scouts</a:t>
            </a:r>
            <a:endParaRPr dirty="0"/>
          </a:p>
        </p:txBody>
      </p:sp>
      <p:sp>
        <p:nvSpPr>
          <p:cNvPr id="228" name="Google Shape;228;p2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20</a:t>
            </a:fld>
            <a:endParaRPr sz="1000" b="1" i="0" u="none" strike="noStrike" cap="none">
              <a:solidFill>
                <a:srgbClr val="95B3D7"/>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46096319-8D4D-402C-B42E-FE70B41735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0508" y="3082247"/>
            <a:ext cx="3962984" cy="26364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1"/>
          <p:cNvSpPr txBox="1">
            <a:spLocks noGrp="1"/>
          </p:cNvSpPr>
          <p:nvPr>
            <p:ph type="title"/>
          </p:nvPr>
        </p:nvSpPr>
        <p:spPr>
          <a:xfrm>
            <a:off x="1566863" y="236931"/>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Role of the Troop Committee</a:t>
            </a:r>
            <a:endParaRPr/>
          </a:p>
        </p:txBody>
      </p:sp>
      <p:sp>
        <p:nvSpPr>
          <p:cNvPr id="228" name="Google Shape;228;p2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21</a:t>
            </a:fld>
            <a:endParaRPr sz="1000" b="1" i="0" u="none" strike="noStrike" cap="none">
              <a:solidFill>
                <a:srgbClr val="95B3D7"/>
              </a:solidFill>
              <a:latin typeface="Helvetica Neue"/>
              <a:ea typeface="Helvetica Neue"/>
              <a:cs typeface="Helvetica Neue"/>
              <a:sym typeface="Helvetica Neue"/>
            </a:endParaRPr>
          </a:p>
        </p:txBody>
      </p:sp>
      <p:sp>
        <p:nvSpPr>
          <p:cNvPr id="5" name="TextBox 4">
            <a:extLst>
              <a:ext uri="{FF2B5EF4-FFF2-40B4-BE49-F238E27FC236}">
                <a16:creationId xmlns:a16="http://schemas.microsoft.com/office/drawing/2014/main" id="{4C2DE170-E41E-4D11-88D9-A677BDA94DB3}"/>
              </a:ext>
            </a:extLst>
          </p:cNvPr>
          <p:cNvSpPr txBox="1"/>
          <p:nvPr/>
        </p:nvSpPr>
        <p:spPr>
          <a:xfrm>
            <a:off x="394681" y="1677971"/>
            <a:ext cx="3880965" cy="523220"/>
          </a:xfrm>
          <a:prstGeom prst="rect">
            <a:avLst/>
          </a:prstGeom>
          <a:noFill/>
        </p:spPr>
        <p:txBody>
          <a:bodyPr wrap="square" rtlCol="0">
            <a:spAutoFit/>
          </a:bodyPr>
          <a:lstStyle/>
          <a:p>
            <a:pPr algn="ctr"/>
            <a:r>
              <a:rPr lang="en-US" sz="2800" dirty="0"/>
              <a:t>Program</a:t>
            </a:r>
          </a:p>
        </p:txBody>
      </p:sp>
      <p:sp>
        <p:nvSpPr>
          <p:cNvPr id="9" name="TextBox 8">
            <a:extLst>
              <a:ext uri="{FF2B5EF4-FFF2-40B4-BE49-F238E27FC236}">
                <a16:creationId xmlns:a16="http://schemas.microsoft.com/office/drawing/2014/main" id="{F024E24F-647A-4B34-94A7-DF41664E0690}"/>
              </a:ext>
            </a:extLst>
          </p:cNvPr>
          <p:cNvSpPr txBox="1"/>
          <p:nvPr/>
        </p:nvSpPr>
        <p:spPr>
          <a:xfrm>
            <a:off x="4705546" y="1677971"/>
            <a:ext cx="3880965" cy="523220"/>
          </a:xfrm>
          <a:prstGeom prst="rect">
            <a:avLst/>
          </a:prstGeom>
          <a:noFill/>
        </p:spPr>
        <p:txBody>
          <a:bodyPr wrap="square" rtlCol="0">
            <a:spAutoFit/>
          </a:bodyPr>
          <a:lstStyle/>
          <a:p>
            <a:pPr algn="ctr"/>
            <a:r>
              <a:rPr lang="en-US" sz="2800" dirty="0"/>
              <a:t>Administrative</a:t>
            </a:r>
          </a:p>
        </p:txBody>
      </p:sp>
      <p:pic>
        <p:nvPicPr>
          <p:cNvPr id="7" name="Picture 6" descr="Diagram&#10;&#10;Description automatically generated">
            <a:extLst>
              <a:ext uri="{FF2B5EF4-FFF2-40B4-BE49-F238E27FC236}">
                <a16:creationId xmlns:a16="http://schemas.microsoft.com/office/drawing/2014/main" id="{A976DFF4-3E98-4CF1-AD67-BC01A0DF6A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512" y="2246083"/>
            <a:ext cx="3007305" cy="3524186"/>
          </a:xfrm>
          <a:prstGeom prst="rect">
            <a:avLst/>
          </a:prstGeom>
        </p:spPr>
      </p:pic>
      <p:pic>
        <p:nvPicPr>
          <p:cNvPr id="10" name="Picture 9" descr="Diagram&#10;&#10;Description automatically generated">
            <a:extLst>
              <a:ext uri="{FF2B5EF4-FFF2-40B4-BE49-F238E27FC236}">
                <a16:creationId xmlns:a16="http://schemas.microsoft.com/office/drawing/2014/main" id="{D3686145-C4B1-4CCF-9CB8-895D0EF47A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70742" y="2246083"/>
            <a:ext cx="3550574" cy="1946343"/>
          </a:xfrm>
          <a:prstGeom prst="rect">
            <a:avLst/>
          </a:prstGeom>
        </p:spPr>
      </p:pic>
    </p:spTree>
    <p:extLst>
      <p:ext uri="{BB962C8B-B14F-4D97-AF65-F5344CB8AC3E}">
        <p14:creationId xmlns:p14="http://schemas.microsoft.com/office/powerpoint/2010/main" val="360016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2"/>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Role of the Troop Committee</a:t>
            </a:r>
            <a:endParaRPr dirty="0"/>
          </a:p>
        </p:txBody>
      </p:sp>
      <p:sp>
        <p:nvSpPr>
          <p:cNvPr id="237" name="Google Shape;237;p22"/>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480"/>
              </a:spcBef>
              <a:spcAft>
                <a:spcPts val="0"/>
              </a:spcAft>
              <a:buClr>
                <a:srgbClr val="005AA3"/>
              </a:buClr>
              <a:buSzPts val="2400"/>
              <a:buChar char="•"/>
            </a:pPr>
            <a:r>
              <a:rPr lang="en-US" b="0" dirty="0">
                <a:latin typeface="Helvetica Neue"/>
                <a:ea typeface="Helvetica Neue"/>
                <a:cs typeface="Helvetica Neue"/>
                <a:sym typeface="Helvetica Neue"/>
              </a:rPr>
              <a:t>Committee can include parents, members of the chartered organization, or people recruited from the community at large.</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Most active committee members are parents</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The Scoutmaster and Assistants are not on the committee but should be included in meetings</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38" name="Google Shape;238;p2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22</a:t>
            </a:fld>
            <a:endParaRPr sz="1000" b="1" i="0" u="none" strike="noStrike" cap="none">
              <a:solidFill>
                <a:srgbClr val="95B3D7"/>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BA39ECF6-957C-4A29-9934-FE756FA70C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0213" y="4044823"/>
            <a:ext cx="1723574" cy="171495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3"/>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 Ground Rules</a:t>
            </a:r>
            <a:endParaRPr/>
          </a:p>
        </p:txBody>
      </p:sp>
      <p:sp>
        <p:nvSpPr>
          <p:cNvPr id="247" name="Google Shape;247;p23"/>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u="sng" dirty="0">
                <a:latin typeface="Helvetica Neue"/>
                <a:ea typeface="Helvetica Neue"/>
                <a:cs typeface="Helvetica Neue"/>
                <a:sym typeface="Helvetica Neue"/>
              </a:rPr>
              <a:t>Size</a:t>
            </a:r>
            <a:r>
              <a:rPr lang="en-US" b="0" dirty="0">
                <a:latin typeface="Helvetica Neue"/>
                <a:ea typeface="Helvetica Neue"/>
                <a:cs typeface="Helvetica Neue"/>
                <a:sym typeface="Helvetica Neue"/>
              </a:rPr>
              <a:t>: The minimum number is </a:t>
            </a:r>
            <a:r>
              <a:rPr lang="en-US" dirty="0">
                <a:latin typeface="Helvetica Neue"/>
                <a:ea typeface="Helvetica Neue"/>
                <a:cs typeface="Helvetica Neue"/>
                <a:sym typeface="Helvetica Neue"/>
              </a:rPr>
              <a:t>three adults</a:t>
            </a:r>
            <a:endParaRPr dirty="0"/>
          </a:p>
          <a:p>
            <a:pPr marL="342900" lvl="0" indent="-342900" algn="l" rtl="0">
              <a:spcBef>
                <a:spcPts val="480"/>
              </a:spcBef>
              <a:spcAft>
                <a:spcPts val="0"/>
              </a:spcAft>
              <a:buClr>
                <a:srgbClr val="005AA3"/>
              </a:buClr>
              <a:buSzPts val="2400"/>
              <a:buChar char="•"/>
            </a:pPr>
            <a:r>
              <a:rPr lang="en-US" b="0" u="sng" dirty="0">
                <a:latin typeface="Helvetica Neue"/>
                <a:ea typeface="Helvetica Neue"/>
                <a:cs typeface="Helvetica Neue"/>
                <a:sym typeface="Helvetica Neue"/>
              </a:rPr>
              <a:t>Age</a:t>
            </a:r>
            <a:r>
              <a:rPr lang="en-US" b="0" dirty="0">
                <a:latin typeface="Helvetica Neue"/>
                <a:ea typeface="Helvetica Neue"/>
                <a:cs typeface="Helvetica Neue"/>
                <a:sym typeface="Helvetica Neue"/>
              </a:rPr>
              <a:t>: Must be 21 or older</a:t>
            </a:r>
            <a:endParaRPr dirty="0"/>
          </a:p>
          <a:p>
            <a:pPr marL="342900" lvl="0" indent="-342900" algn="l" rtl="0">
              <a:spcBef>
                <a:spcPts val="480"/>
              </a:spcBef>
              <a:spcAft>
                <a:spcPts val="0"/>
              </a:spcAft>
              <a:buClr>
                <a:srgbClr val="005AA3"/>
              </a:buClr>
              <a:buSzPts val="2400"/>
              <a:buChar char="•"/>
            </a:pPr>
            <a:r>
              <a:rPr lang="en-US" b="0" dirty="0">
                <a:latin typeface="Helvetica Neue"/>
                <a:ea typeface="Helvetica Neue"/>
                <a:cs typeface="Helvetica Neue"/>
                <a:sym typeface="Helvetica Neue"/>
              </a:rPr>
              <a:t>The first three positions are essential for quality Troop operations. Fill those positions first. </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Chairperson</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Treasurer</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Advancement</a:t>
            </a:r>
            <a:endParaRPr dirty="0"/>
          </a:p>
          <a:p>
            <a:pPr marL="342900" lvl="0" indent="-342900" algn="l" rtl="0">
              <a:spcBef>
                <a:spcPts val="480"/>
              </a:spcBef>
              <a:spcAft>
                <a:spcPts val="0"/>
              </a:spcAft>
              <a:buClr>
                <a:srgbClr val="005AA3"/>
              </a:buClr>
              <a:buSzPts val="2400"/>
              <a:buChar char="•"/>
            </a:pPr>
            <a:r>
              <a:rPr lang="en-US" b="0" dirty="0">
                <a:latin typeface="Helvetica Neue"/>
                <a:ea typeface="Helvetica Neue"/>
                <a:cs typeface="Helvetica Neue"/>
                <a:sym typeface="Helvetica Neue"/>
              </a:rPr>
              <a:t>No maximum number of Troop committee members. </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48" name="Google Shape;248;p2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Committee Chairperson is appointed by the Chartered Organization and registered as an adult leader of the BSA.</a:t>
            </a:r>
            <a:endParaRPr dirty="0"/>
          </a:p>
          <a:p>
            <a:pPr marL="342900" lvl="0" indent="-342900" algn="l" rtl="0">
              <a:spcBef>
                <a:spcPts val="480"/>
              </a:spcBef>
              <a:spcAft>
                <a:spcPts val="0"/>
              </a:spcAft>
              <a:buClr>
                <a:srgbClr val="005AA3"/>
              </a:buClr>
              <a:buSzPts val="2400"/>
              <a:buChar char="•"/>
            </a:pPr>
            <a:r>
              <a:rPr lang="en-US" b="0" dirty="0">
                <a:latin typeface="Helvetica Neue"/>
                <a:ea typeface="Helvetica Neue"/>
                <a:cs typeface="Helvetica Neue"/>
                <a:sym typeface="Helvetica Neue"/>
              </a:rPr>
              <a:t>The Troop Committee Chairperson appoints and supervises the Troop Committee and Scoutmaster/Asst’s.</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24</a:t>
            </a:fld>
            <a:endParaRPr sz="1000" b="1" i="0" u="none" strike="noStrike" cap="none">
              <a:solidFill>
                <a:srgbClr val="95B3D7"/>
              </a:solidFill>
              <a:latin typeface="Helvetica Neue"/>
              <a:ea typeface="Helvetica Neue"/>
              <a:cs typeface="Helvetica Neue"/>
              <a:sym typeface="Helvetica Neue"/>
            </a:endParaRPr>
          </a:p>
        </p:txBody>
      </p:sp>
      <p:pic>
        <p:nvPicPr>
          <p:cNvPr id="256" name="Google Shape;256;p24" descr="http://www.bsatroop780.org/images/patch/TroopCommitteeChairman.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456602" y="120841"/>
            <a:ext cx="1304292" cy="12967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Typical jobs for the Committee Chair</a:t>
            </a:r>
          </a:p>
          <a:p>
            <a:pPr marL="800100" lvl="1">
              <a:spcBef>
                <a:spcPts val="0"/>
              </a:spcBef>
              <a:buSzPts val="2400"/>
              <a:buChar char="•"/>
            </a:pPr>
            <a:r>
              <a:rPr lang="en-US" dirty="0"/>
              <a:t>Annual Recharter</a:t>
            </a:r>
          </a:p>
          <a:p>
            <a:pPr marL="800100" lvl="1">
              <a:spcBef>
                <a:spcPts val="0"/>
              </a:spcBef>
              <a:buSzPts val="2400"/>
              <a:buChar char="•"/>
            </a:pPr>
            <a:r>
              <a:rPr lang="en-US" dirty="0"/>
              <a:t>Recruit and appoint committee members</a:t>
            </a:r>
          </a:p>
          <a:p>
            <a:pPr marL="800100" lvl="1">
              <a:spcBef>
                <a:spcPts val="0"/>
              </a:spcBef>
              <a:buSzPts val="2400"/>
              <a:buChar char="•"/>
            </a:pPr>
            <a:r>
              <a:rPr lang="en-US" dirty="0"/>
              <a:t>Recruit and appoint unit leader and assistants</a:t>
            </a:r>
          </a:p>
          <a:p>
            <a:pPr marL="800100" lvl="1">
              <a:spcBef>
                <a:spcPts val="0"/>
              </a:spcBef>
              <a:buSzPts val="2400"/>
              <a:buChar char="•"/>
            </a:pPr>
            <a:r>
              <a:rPr lang="en-US" dirty="0"/>
              <a:t>Provide oversight of the troop program and leadership</a:t>
            </a:r>
          </a:p>
          <a:p>
            <a:pPr marL="800100" lvl="1">
              <a:spcBef>
                <a:spcPts val="0"/>
              </a:spcBef>
              <a:buSzPts val="2400"/>
              <a:buChar char="•"/>
            </a:pPr>
            <a:r>
              <a:rPr lang="en-US" dirty="0"/>
              <a:t>Submit adult applications</a:t>
            </a:r>
          </a:p>
          <a:p>
            <a:pPr marL="800100" lvl="1">
              <a:spcBef>
                <a:spcPts val="0"/>
              </a:spcBef>
              <a:buSzPts val="2400"/>
              <a:buChar char="•"/>
            </a:pPr>
            <a:r>
              <a:rPr lang="en-US" dirty="0"/>
              <a:t>Conduct periodic committee meetings</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25</a:t>
            </a:fld>
            <a:endParaRPr sz="1000" b="1" i="0" u="none" strike="noStrike" cap="none">
              <a:solidFill>
                <a:srgbClr val="95B3D7"/>
              </a:solidFill>
              <a:latin typeface="Helvetica Neue"/>
              <a:ea typeface="Helvetica Neue"/>
              <a:cs typeface="Helvetica Neue"/>
              <a:sym typeface="Helvetica Neue"/>
            </a:endParaRPr>
          </a:p>
        </p:txBody>
      </p:sp>
      <p:pic>
        <p:nvPicPr>
          <p:cNvPr id="256" name="Google Shape;256;p24" descr="http://www.bsatroop780.org/images/patch/TroopCommitteeChairman.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456602" y="120841"/>
            <a:ext cx="1304292" cy="1296798"/>
          </a:xfrm>
          <a:prstGeom prst="rect">
            <a:avLst/>
          </a:prstGeom>
          <a:noFill/>
          <a:ln>
            <a:noFill/>
          </a:ln>
        </p:spPr>
      </p:pic>
    </p:spTree>
    <p:extLst>
      <p:ext uri="{BB962C8B-B14F-4D97-AF65-F5344CB8AC3E}">
        <p14:creationId xmlns:p14="http://schemas.microsoft.com/office/powerpoint/2010/main" val="2737852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2244146"/>
            <a:ext cx="8229600" cy="3589917"/>
          </a:xfrm>
          <a:prstGeom prst="rect">
            <a:avLst/>
          </a:prstGeom>
          <a:noFill/>
          <a:ln>
            <a:noFill/>
          </a:ln>
        </p:spPr>
        <p:txBody>
          <a:bodyPr spcFirstLastPara="1" wrap="square" lIns="91425" tIns="45700" rIns="91425" bIns="45700" anchor="t" anchorCtr="0">
            <a:noAutofit/>
          </a:bodyPr>
          <a:lstStyle/>
          <a:p>
            <a:pPr marL="342900" lvl="0" indent="-34290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Volunteers rarely volunteer!</a:t>
            </a:r>
            <a:endParaRPr lang="en-US" sz="2800" dirty="0"/>
          </a:p>
          <a:p>
            <a:pPr marL="742950" lvl="1" indent="-285750">
              <a:spcBef>
                <a:spcPts val="320"/>
              </a:spcBef>
              <a:buSzPts val="1600"/>
            </a:pPr>
            <a:r>
              <a:rPr lang="en-US" dirty="0"/>
              <a:t>Sometimes the first volunteer isn’t the best volunteer</a:t>
            </a:r>
          </a:p>
          <a:p>
            <a:pPr marL="742950" lvl="1" indent="-285750">
              <a:spcBef>
                <a:spcPts val="320"/>
              </a:spcBef>
              <a:buSzPts val="1600"/>
            </a:pPr>
            <a:r>
              <a:rPr lang="en-US" b="1" dirty="0"/>
              <a:t>Most people just want to be asked!</a:t>
            </a:r>
          </a:p>
          <a:p>
            <a:pPr marL="742950" lvl="1" indent="-285750">
              <a:spcBef>
                <a:spcPts val="320"/>
              </a:spcBef>
              <a:buSzPts val="1600"/>
            </a:pPr>
            <a:r>
              <a:rPr lang="en-US" dirty="0"/>
              <a:t>Talk in-person, face-to-face</a:t>
            </a:r>
          </a:p>
          <a:p>
            <a:pPr marL="742950" lvl="1" indent="-285750">
              <a:spcBef>
                <a:spcPts val="320"/>
              </a:spcBef>
              <a:buSzPts val="1600"/>
            </a:pPr>
            <a:r>
              <a:rPr lang="en-US" dirty="0"/>
              <a:t>Explain why you believe they will be successful in the role</a:t>
            </a:r>
          </a:p>
          <a:p>
            <a:pPr marL="742950" lvl="1" indent="-285750">
              <a:spcBef>
                <a:spcPts val="320"/>
              </a:spcBef>
              <a:buSzPts val="1600"/>
            </a:pPr>
            <a:r>
              <a:rPr lang="en-US" dirty="0"/>
              <a:t>Provide clear direction for next steps</a:t>
            </a:r>
          </a:p>
          <a:p>
            <a:pPr marL="742950" lvl="1" indent="-285750">
              <a:spcBef>
                <a:spcPts val="320"/>
              </a:spcBef>
              <a:buSzPts val="1600"/>
            </a:pPr>
            <a:r>
              <a:rPr lang="en-US" dirty="0"/>
              <a:t>Give them names of people who will help</a:t>
            </a:r>
          </a:p>
          <a:p>
            <a:pPr marL="285750" indent="-285750">
              <a:spcBef>
                <a:spcPts val="320"/>
              </a:spcBef>
              <a:buSzPts val="1600"/>
            </a:pPr>
            <a:r>
              <a:rPr lang="en-US" b="0" dirty="0">
                <a:latin typeface="Helvetica Neue"/>
                <a:ea typeface="Helvetica Neue"/>
                <a:cs typeface="Helvetica Neue"/>
                <a:sym typeface="Helvetica Neue"/>
              </a:rPr>
              <a:t>Definition of a Leader? Someone to do the job when nobody else will!</a:t>
            </a:r>
            <a:endParaRPr lang="en-US" dirty="0"/>
          </a:p>
          <a:p>
            <a:pPr marL="342900" lvl="0" indent="-342900" algn="l" rtl="0">
              <a:spcBef>
                <a:spcPts val="0"/>
              </a:spcBef>
              <a:spcAft>
                <a:spcPts val="0"/>
              </a:spcAft>
              <a:buClr>
                <a:srgbClr val="005AA3"/>
              </a:buClr>
              <a:buSzPts val="2400"/>
              <a:buChar char="•"/>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26</a:t>
            </a:fld>
            <a:endParaRPr sz="1000" b="1" i="0" u="none" strike="noStrike" cap="none">
              <a:solidFill>
                <a:srgbClr val="95B3D7"/>
              </a:solidFill>
              <a:latin typeface="Helvetica Neue"/>
              <a:ea typeface="Helvetica Neue"/>
              <a:cs typeface="Helvetica Neue"/>
              <a:sym typeface="Helvetica Neue"/>
            </a:endParaRPr>
          </a:p>
        </p:txBody>
      </p:sp>
      <p:pic>
        <p:nvPicPr>
          <p:cNvPr id="5124" name="Picture 4" descr="The 10-point Checklist for Recruiting Exceptional People - Intelligent  Recruiting | eBoarding | HR Software | CEIPAL">
            <a:extLst>
              <a:ext uri="{FF2B5EF4-FFF2-40B4-BE49-F238E27FC236}">
                <a16:creationId xmlns:a16="http://schemas.microsoft.com/office/drawing/2014/main" id="{064AC6AC-6209-4C28-9326-75C8A51703D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36678" y="274638"/>
            <a:ext cx="3733014" cy="21581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DFEC6C-7EA6-42B1-98D3-75EFC86FDD22}"/>
              </a:ext>
            </a:extLst>
          </p:cNvPr>
          <p:cNvSpPr txBox="1"/>
          <p:nvPr/>
        </p:nvSpPr>
        <p:spPr>
          <a:xfrm>
            <a:off x="820132" y="1526283"/>
            <a:ext cx="3996965" cy="523220"/>
          </a:xfrm>
          <a:prstGeom prst="rect">
            <a:avLst/>
          </a:prstGeom>
          <a:noFill/>
        </p:spPr>
        <p:txBody>
          <a:bodyPr wrap="square" rtlCol="0">
            <a:spAutoFit/>
          </a:bodyPr>
          <a:lstStyle/>
          <a:p>
            <a:pPr algn="ctr"/>
            <a:r>
              <a:rPr lang="en-US" sz="2800" dirty="0">
                <a:solidFill>
                  <a:schemeClr val="bg2">
                    <a:lumMod val="75000"/>
                  </a:schemeClr>
                </a:solidFill>
                <a:latin typeface="Segoe UI Black" panose="020B0A02040204020203" pitchFamily="34" charset="0"/>
                <a:ea typeface="Segoe UI Black" panose="020B0A02040204020203" pitchFamily="34" charset="0"/>
              </a:rPr>
              <a:t>Recruiting Strategies</a:t>
            </a:r>
          </a:p>
        </p:txBody>
      </p:sp>
    </p:spTree>
    <p:extLst>
      <p:ext uri="{BB962C8B-B14F-4D97-AF65-F5344CB8AC3E}">
        <p14:creationId xmlns:p14="http://schemas.microsoft.com/office/powerpoint/2010/main" val="664010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2244146"/>
            <a:ext cx="8229600" cy="3589917"/>
          </a:xfrm>
          <a:prstGeom prst="rect">
            <a:avLst/>
          </a:prstGeom>
          <a:noFill/>
          <a:ln>
            <a:noFill/>
          </a:ln>
        </p:spPr>
        <p:txBody>
          <a:bodyPr spcFirstLastPara="1" wrap="square" lIns="91425" tIns="45700" rIns="91425" bIns="45700" anchor="t" anchorCtr="0">
            <a:noAutofit/>
          </a:bodyPr>
          <a:lstStyle/>
          <a:p>
            <a:pPr marL="342900" lvl="0" indent="-34290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Schedule periodic meetings and put on troop calendar</a:t>
            </a:r>
            <a:endParaRPr lang="en-US" sz="2800" dirty="0"/>
          </a:p>
          <a:p>
            <a:pPr marL="742950" lvl="1" indent="-285750">
              <a:spcBef>
                <a:spcPts val="320"/>
              </a:spcBef>
              <a:buSzPts val="1600"/>
            </a:pPr>
            <a:r>
              <a:rPr lang="en-US" dirty="0"/>
              <a:t>Some will choose monthly, others quarterly</a:t>
            </a:r>
          </a:p>
          <a:p>
            <a:pPr marL="742950" lvl="1" indent="-285750">
              <a:spcBef>
                <a:spcPts val="320"/>
              </a:spcBef>
              <a:buSzPts val="1600"/>
            </a:pPr>
            <a:r>
              <a:rPr lang="en-US" dirty="0"/>
              <a:t>Zoom works great for some, but make some of them in-person as well</a:t>
            </a:r>
          </a:p>
          <a:p>
            <a:pPr marL="1200150" lvl="2" indent="-285750">
              <a:spcBef>
                <a:spcPts val="320"/>
              </a:spcBef>
              <a:buSzPts val="1600"/>
            </a:pPr>
            <a:r>
              <a:rPr lang="en-US" dirty="0"/>
              <a:t>A lot of important team building occurs </a:t>
            </a:r>
            <a:r>
              <a:rPr lang="en-US" b="1" i="1" dirty="0"/>
              <a:t>before</a:t>
            </a:r>
            <a:r>
              <a:rPr lang="en-US" dirty="0"/>
              <a:t> and </a:t>
            </a:r>
            <a:r>
              <a:rPr lang="en-US" b="1" i="1" dirty="0"/>
              <a:t>after</a:t>
            </a:r>
            <a:r>
              <a:rPr lang="en-US" dirty="0"/>
              <a:t> the meeting</a:t>
            </a:r>
          </a:p>
          <a:p>
            <a:pPr marL="742950" lvl="1" indent="-285750">
              <a:spcBef>
                <a:spcPts val="320"/>
              </a:spcBef>
              <a:buSzPts val="1600"/>
            </a:pPr>
            <a:r>
              <a:rPr lang="en-US" dirty="0"/>
              <a:t>Invite all parents, not just the committee</a:t>
            </a:r>
          </a:p>
          <a:p>
            <a:pPr marL="1200150" lvl="2" indent="-285750">
              <a:spcBef>
                <a:spcPts val="320"/>
              </a:spcBef>
              <a:buSzPts val="1600"/>
            </a:pPr>
            <a:r>
              <a:rPr lang="en-US" dirty="0"/>
              <a:t>Provides a way to draw-in new committee members</a:t>
            </a:r>
          </a:p>
          <a:p>
            <a:pPr marL="742950" lvl="1" indent="-285750">
              <a:spcBef>
                <a:spcPts val="320"/>
              </a:spcBef>
              <a:buSzPts val="1600"/>
            </a:pPr>
            <a:r>
              <a:rPr lang="en-US" dirty="0"/>
              <a:t>Create an agenda to control discussion</a:t>
            </a:r>
          </a:p>
          <a:p>
            <a:pPr marL="742950" lvl="1" indent="-285750">
              <a:spcBef>
                <a:spcPts val="320"/>
              </a:spcBef>
              <a:buSzPts val="1600"/>
            </a:pPr>
            <a:r>
              <a:rPr lang="en-US" dirty="0"/>
              <a:t>Use active listening!  Don’t be the only one talking!</a:t>
            </a:r>
          </a:p>
          <a:p>
            <a:pPr marL="342900" lvl="0" indent="-342900" algn="l" rtl="0">
              <a:spcBef>
                <a:spcPts val="0"/>
              </a:spcBef>
              <a:spcAft>
                <a:spcPts val="0"/>
              </a:spcAft>
              <a:buClr>
                <a:srgbClr val="005AA3"/>
              </a:buClr>
              <a:buSzPts val="2400"/>
              <a:buChar char="•"/>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27</a:t>
            </a:fld>
            <a:endParaRPr sz="1000" b="1" i="0" u="none" strike="noStrike" cap="none">
              <a:solidFill>
                <a:srgbClr val="95B3D7"/>
              </a:solidFill>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A8DFEC6C-7EA6-42B1-98D3-75EFC86FDD22}"/>
              </a:ext>
            </a:extLst>
          </p:cNvPr>
          <p:cNvSpPr txBox="1"/>
          <p:nvPr/>
        </p:nvSpPr>
        <p:spPr>
          <a:xfrm>
            <a:off x="820132" y="1526283"/>
            <a:ext cx="3996965" cy="523220"/>
          </a:xfrm>
          <a:prstGeom prst="rect">
            <a:avLst/>
          </a:prstGeom>
          <a:noFill/>
        </p:spPr>
        <p:txBody>
          <a:bodyPr wrap="square" rtlCol="0">
            <a:spAutoFit/>
          </a:bodyPr>
          <a:lstStyle/>
          <a:p>
            <a:pPr algn="ctr"/>
            <a:r>
              <a:rPr lang="en-US" sz="2800" dirty="0">
                <a:solidFill>
                  <a:schemeClr val="bg2">
                    <a:lumMod val="75000"/>
                  </a:schemeClr>
                </a:solidFill>
                <a:latin typeface="Segoe UI Black" panose="020B0A02040204020203" pitchFamily="34" charset="0"/>
                <a:ea typeface="Segoe UI Black" panose="020B0A02040204020203" pitchFamily="34" charset="0"/>
              </a:rPr>
              <a:t>Committee Meetings</a:t>
            </a:r>
          </a:p>
        </p:txBody>
      </p:sp>
      <p:pic>
        <p:nvPicPr>
          <p:cNvPr id="2050" name="Picture 2" descr="The Meetings App - #Meeting from hell! | Facebook">
            <a:extLst>
              <a:ext uri="{FF2B5EF4-FFF2-40B4-BE49-F238E27FC236}">
                <a16:creationId xmlns:a16="http://schemas.microsoft.com/office/drawing/2014/main" id="{A9858F31-5A27-4DBE-BB60-48F6D29552C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06019" y="274638"/>
            <a:ext cx="3800475"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272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2244146"/>
            <a:ext cx="5170602" cy="3589917"/>
          </a:xfrm>
          <a:prstGeom prst="rect">
            <a:avLst/>
          </a:prstGeom>
          <a:noFill/>
          <a:ln>
            <a:noFill/>
          </a:ln>
        </p:spPr>
        <p:txBody>
          <a:bodyPr spcFirstLastPara="1" wrap="square" lIns="91425" tIns="45700" rIns="91425" bIns="45700" anchor="t" anchorCtr="0">
            <a:noAutofit/>
          </a:bodyPr>
          <a:lstStyle/>
          <a:p>
            <a:pPr marL="342900" lvl="0" indent="-34290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Recharter process is done online via a web-based tool</a:t>
            </a:r>
          </a:p>
          <a:p>
            <a:pPr marL="342900" lvl="0" indent="-342900" algn="l" rtl="0">
              <a:spcBef>
                <a:spcPts val="400"/>
              </a:spcBef>
              <a:spcAft>
                <a:spcPts val="0"/>
              </a:spcAft>
              <a:buClr>
                <a:srgbClr val="005AA3"/>
              </a:buClr>
              <a:buSzPts val="2000"/>
              <a:buChar char="•"/>
            </a:pPr>
            <a:r>
              <a:rPr lang="en-US" b="0" dirty="0"/>
              <a:t>Access through Internet Advancement portal</a:t>
            </a:r>
          </a:p>
          <a:p>
            <a:pPr marL="800100" lvl="1">
              <a:spcBef>
                <a:spcPts val="400"/>
              </a:spcBef>
              <a:buSzPts val="2000"/>
              <a:buChar char="•"/>
            </a:pPr>
            <a:r>
              <a:rPr lang="en-US" dirty="0">
                <a:hlinkClick r:id="rId3"/>
              </a:rPr>
              <a:t>https://advancements.scouting.org</a:t>
            </a:r>
            <a:endParaRPr lang="en-US" dirty="0"/>
          </a:p>
          <a:p>
            <a:pPr marL="800100" lvl="1">
              <a:spcBef>
                <a:spcPts val="400"/>
              </a:spcBef>
              <a:buSzPts val="2000"/>
              <a:buChar char="•"/>
            </a:pPr>
            <a:r>
              <a:rPr lang="en-US" dirty="0"/>
              <a:t>Click on Recharter link</a:t>
            </a:r>
          </a:p>
          <a:p>
            <a:pPr marL="342900">
              <a:spcBef>
                <a:spcPts val="400"/>
              </a:spcBef>
              <a:buSzPts val="2000"/>
            </a:pPr>
            <a:r>
              <a:rPr lang="en-US" b="0" dirty="0"/>
              <a:t>Walk-through video available at </a:t>
            </a:r>
            <a:r>
              <a:rPr lang="en-US" b="0" dirty="0">
                <a:hlinkClick r:id="rId4"/>
              </a:rPr>
              <a:t>https://www.scouting.org/resources/internet-rechartering/</a:t>
            </a:r>
            <a:r>
              <a:rPr lang="en-US" b="0" dirty="0"/>
              <a:t> </a:t>
            </a:r>
          </a:p>
          <a:p>
            <a:pPr marL="342900" lvl="0" indent="-342900" algn="l" rtl="0">
              <a:spcBef>
                <a:spcPts val="0"/>
              </a:spcBef>
              <a:spcAft>
                <a:spcPts val="0"/>
              </a:spcAft>
              <a:buClr>
                <a:srgbClr val="005AA3"/>
              </a:buClr>
              <a:buSzPts val="2400"/>
              <a:buChar char="•"/>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28</a:t>
            </a:fld>
            <a:endParaRPr sz="1000" b="1" i="0" u="none" strike="noStrike" cap="none">
              <a:solidFill>
                <a:srgbClr val="95B3D7"/>
              </a:solidFill>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A8DFEC6C-7EA6-42B1-98D3-75EFC86FDD22}"/>
              </a:ext>
            </a:extLst>
          </p:cNvPr>
          <p:cNvSpPr txBox="1"/>
          <p:nvPr/>
        </p:nvSpPr>
        <p:spPr>
          <a:xfrm>
            <a:off x="820132" y="1526283"/>
            <a:ext cx="3996965" cy="523220"/>
          </a:xfrm>
          <a:prstGeom prst="rect">
            <a:avLst/>
          </a:prstGeom>
          <a:noFill/>
        </p:spPr>
        <p:txBody>
          <a:bodyPr wrap="square" rtlCol="0">
            <a:spAutoFit/>
          </a:bodyPr>
          <a:lstStyle/>
          <a:p>
            <a:pPr algn="ctr"/>
            <a:r>
              <a:rPr lang="en-US" sz="2800" dirty="0">
                <a:solidFill>
                  <a:schemeClr val="bg2">
                    <a:lumMod val="75000"/>
                  </a:schemeClr>
                </a:solidFill>
                <a:latin typeface="Segoe UI Black" panose="020B0A02040204020203" pitchFamily="34" charset="0"/>
                <a:ea typeface="Segoe UI Black" panose="020B0A02040204020203" pitchFamily="34" charset="0"/>
              </a:rPr>
              <a:t>Recharter</a:t>
            </a:r>
          </a:p>
        </p:txBody>
      </p:sp>
      <p:pic>
        <p:nvPicPr>
          <p:cNvPr id="4" name="Picture 3">
            <a:extLst>
              <a:ext uri="{FF2B5EF4-FFF2-40B4-BE49-F238E27FC236}">
                <a16:creationId xmlns:a16="http://schemas.microsoft.com/office/drawing/2014/main" id="{86028A6C-0550-4F19-ADA1-F5204A6B0569}"/>
              </a:ext>
            </a:extLst>
          </p:cNvPr>
          <p:cNvPicPr>
            <a:picLocks noChangeAspect="1"/>
          </p:cNvPicPr>
          <p:nvPr/>
        </p:nvPicPr>
        <p:blipFill>
          <a:blip r:embed="rId5"/>
          <a:stretch>
            <a:fillRect/>
          </a:stretch>
        </p:blipFill>
        <p:spPr>
          <a:xfrm>
            <a:off x="5765961" y="846138"/>
            <a:ext cx="3168813" cy="4540483"/>
          </a:xfrm>
          <a:prstGeom prst="rect">
            <a:avLst/>
          </a:prstGeom>
        </p:spPr>
      </p:pic>
    </p:spTree>
    <p:extLst>
      <p:ext uri="{BB962C8B-B14F-4D97-AF65-F5344CB8AC3E}">
        <p14:creationId xmlns:p14="http://schemas.microsoft.com/office/powerpoint/2010/main" val="2522057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4"/>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Committee Chairperson</a:t>
            </a:r>
            <a:endParaRPr>
              <a:latin typeface="Helvetica Neue"/>
              <a:ea typeface="Helvetica Neue"/>
              <a:cs typeface="Helvetica Neue"/>
              <a:sym typeface="Helvetica Neue"/>
            </a:endParaRPr>
          </a:p>
        </p:txBody>
      </p:sp>
      <p:sp>
        <p:nvSpPr>
          <p:cNvPr id="254" name="Google Shape;254;p24"/>
          <p:cNvSpPr txBox="1">
            <a:spLocks noGrp="1"/>
          </p:cNvSpPr>
          <p:nvPr>
            <p:ph type="body" idx="1"/>
          </p:nvPr>
        </p:nvSpPr>
        <p:spPr>
          <a:xfrm>
            <a:off x="457200" y="2244146"/>
            <a:ext cx="8229600" cy="3589917"/>
          </a:xfrm>
          <a:prstGeom prst="rect">
            <a:avLst/>
          </a:prstGeom>
          <a:noFill/>
          <a:ln>
            <a:noFill/>
          </a:ln>
        </p:spPr>
        <p:txBody>
          <a:bodyPr spcFirstLastPara="1" wrap="square" lIns="91425" tIns="45700" rIns="91425" bIns="45700" anchor="t" anchorCtr="0">
            <a:noAutofit/>
          </a:bodyPr>
          <a:lstStyle/>
          <a:p>
            <a:pPr marL="342900" lvl="0" indent="-34290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Tips:</a:t>
            </a:r>
          </a:p>
          <a:p>
            <a:pPr marL="800100" lvl="1">
              <a:spcBef>
                <a:spcPts val="400"/>
              </a:spcBef>
              <a:buSzPts val="2000"/>
            </a:pPr>
            <a:r>
              <a:rPr lang="en-US" dirty="0"/>
              <a:t>Don’t use a credit card to pay for recharter – there is a 3% transaction fee</a:t>
            </a:r>
          </a:p>
          <a:p>
            <a:pPr marL="1200150" lvl="2" indent="-285750">
              <a:spcBef>
                <a:spcPts val="400"/>
              </a:spcBef>
              <a:buSzPts val="2000"/>
            </a:pPr>
            <a:r>
              <a:rPr lang="en-US" b="0" dirty="0"/>
              <a:t>Use e-check instead ($1 fee), or pay by check at council</a:t>
            </a:r>
            <a:endParaRPr lang="en-US" dirty="0"/>
          </a:p>
          <a:p>
            <a:pPr marL="800100" lvl="1">
              <a:spcBef>
                <a:spcPts val="400"/>
              </a:spcBef>
              <a:buSzPts val="2000"/>
            </a:pPr>
            <a:r>
              <a:rPr lang="en-US" dirty="0"/>
              <a:t>YPT and background check authorization is still required for registered adults, but the tool allows recharter to be submitted without them</a:t>
            </a:r>
            <a:endParaRPr lang="en-US" b="0" dirty="0"/>
          </a:p>
          <a:p>
            <a:pPr marL="342900" lvl="0" indent="-342900" algn="l" rtl="0">
              <a:spcBef>
                <a:spcPts val="0"/>
              </a:spcBef>
              <a:spcAft>
                <a:spcPts val="0"/>
              </a:spcAft>
              <a:buClr>
                <a:srgbClr val="005AA3"/>
              </a:buClr>
              <a:buSzPts val="2400"/>
              <a:buChar char="•"/>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55" name="Google Shape;255;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29</a:t>
            </a:fld>
            <a:endParaRPr sz="1000" b="1" i="0" u="none" strike="noStrike" cap="none">
              <a:solidFill>
                <a:srgbClr val="95B3D7"/>
              </a:solidFill>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A8DFEC6C-7EA6-42B1-98D3-75EFC86FDD22}"/>
              </a:ext>
            </a:extLst>
          </p:cNvPr>
          <p:cNvSpPr txBox="1"/>
          <p:nvPr/>
        </p:nvSpPr>
        <p:spPr>
          <a:xfrm>
            <a:off x="820132" y="1526283"/>
            <a:ext cx="3996965" cy="523220"/>
          </a:xfrm>
          <a:prstGeom prst="rect">
            <a:avLst/>
          </a:prstGeom>
          <a:noFill/>
        </p:spPr>
        <p:txBody>
          <a:bodyPr wrap="square" rtlCol="0">
            <a:spAutoFit/>
          </a:bodyPr>
          <a:lstStyle/>
          <a:p>
            <a:pPr algn="ctr"/>
            <a:r>
              <a:rPr lang="en-US" sz="2800" dirty="0">
                <a:solidFill>
                  <a:schemeClr val="bg2">
                    <a:lumMod val="75000"/>
                  </a:schemeClr>
                </a:solidFill>
                <a:latin typeface="Segoe UI Black" panose="020B0A02040204020203" pitchFamily="34" charset="0"/>
                <a:ea typeface="Segoe UI Black" panose="020B0A02040204020203" pitchFamily="34" charset="0"/>
              </a:rPr>
              <a:t>Recharter</a:t>
            </a:r>
          </a:p>
        </p:txBody>
      </p:sp>
      <p:pic>
        <p:nvPicPr>
          <p:cNvPr id="3074" name="Picture 2" descr="City Charter / Ordinances | Escanaba Michigan">
            <a:extLst>
              <a:ext uri="{FF2B5EF4-FFF2-40B4-BE49-F238E27FC236}">
                <a16:creationId xmlns:a16="http://schemas.microsoft.com/office/drawing/2014/main" id="{EEC1FA26-4605-4EBB-8862-D43C0DE1507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6739" y="274638"/>
            <a:ext cx="1734422" cy="1822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172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5"/>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Secretary</a:t>
            </a:r>
            <a:endParaRPr>
              <a:latin typeface="Helvetica Neue"/>
              <a:ea typeface="Helvetica Neue"/>
              <a:cs typeface="Helvetica Neue"/>
              <a:sym typeface="Helvetica Neue"/>
            </a:endParaRPr>
          </a:p>
        </p:txBody>
      </p:sp>
      <p:sp>
        <p:nvSpPr>
          <p:cNvPr id="262" name="Google Shape;262;p25"/>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a:latin typeface="Helvetica Neue"/>
                <a:ea typeface="Helvetica Neue"/>
                <a:cs typeface="Helvetica Neue"/>
                <a:sym typeface="Helvetica Neue"/>
              </a:rPr>
              <a:t>The Troop Secretary is appointed by the Committee Chairman to keep minutes and records, send notices, and handle publicity.</a:t>
            </a:r>
            <a:endParaRPr/>
          </a:p>
          <a:p>
            <a:pPr marL="342900" lvl="0" indent="-190500" algn="l" rtl="0">
              <a:spcBef>
                <a:spcPts val="480"/>
              </a:spcBef>
              <a:spcAft>
                <a:spcPts val="0"/>
              </a:spcAft>
              <a:buClr>
                <a:srgbClr val="005AA3"/>
              </a:buClr>
              <a:buSzPts val="2400"/>
              <a:buNone/>
            </a:pPr>
            <a:endParaRPr b="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263" name="Google Shape;263;p2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30</a:t>
            </a:fld>
            <a:endParaRPr sz="1000" b="1" i="0" u="none" strike="noStrike" cap="none">
              <a:solidFill>
                <a:srgbClr val="95B3D7"/>
              </a:solidFill>
              <a:latin typeface="Helvetica Neue"/>
              <a:ea typeface="Helvetica Neue"/>
              <a:cs typeface="Helvetica Neue"/>
              <a:sym typeface="Helvetica Neue"/>
            </a:endParaRPr>
          </a:p>
        </p:txBody>
      </p:sp>
      <p:pic>
        <p:nvPicPr>
          <p:cNvPr id="264" name="Google Shape;264;p25" descr="http://www.bsatroop780.org/images/patch/troopCommittee.gif"/>
          <p:cNvPicPr preferRelativeResize="0"/>
          <p:nvPr/>
        </p:nvPicPr>
        <p:blipFill rotWithShape="1">
          <a:blip r:embed="rId3">
            <a:alphaModFix/>
          </a:blip>
          <a:srcRect/>
          <a:stretch/>
        </p:blipFill>
        <p:spPr>
          <a:xfrm>
            <a:off x="3767329" y="3553860"/>
            <a:ext cx="1609343" cy="160934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Treasurer</a:t>
            </a:r>
            <a:endParaRPr>
              <a:latin typeface="Helvetica Neue"/>
              <a:ea typeface="Helvetica Neue"/>
              <a:cs typeface="Helvetica Neue"/>
              <a:sym typeface="Helvetica Neue"/>
            </a:endParaRPr>
          </a:p>
        </p:txBody>
      </p:sp>
      <p:sp>
        <p:nvSpPr>
          <p:cNvPr id="270" name="Google Shape;270;p26"/>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a:latin typeface="Helvetica Neue"/>
                <a:ea typeface="Helvetica Neue"/>
                <a:cs typeface="Helvetica Neue"/>
                <a:sym typeface="Helvetica Neue"/>
              </a:rPr>
              <a:t>The Troop Treasurer is appointed by the Committee Chairperson to handle troop funds, pay bills, maintain accounts, coordinate the annual Friends of Scouting (FOS) campaign, and supervise fundraising.</a:t>
            </a:r>
            <a:endParaRPr/>
          </a:p>
        </p:txBody>
      </p:sp>
      <p:sp>
        <p:nvSpPr>
          <p:cNvPr id="271" name="Google Shape;271;p2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31</a:t>
            </a:fld>
            <a:endParaRPr sz="1000" b="1" i="0" u="none" strike="noStrike" cap="none">
              <a:solidFill>
                <a:srgbClr val="95B3D7"/>
              </a:solidFill>
              <a:latin typeface="Helvetica Neue"/>
              <a:ea typeface="Helvetica Neue"/>
              <a:cs typeface="Helvetica Neue"/>
              <a:sym typeface="Helvetica Neue"/>
            </a:endParaRPr>
          </a:p>
        </p:txBody>
      </p:sp>
      <p:pic>
        <p:nvPicPr>
          <p:cNvPr id="4098" name="Picture 2" descr="Kyriba Surveys CFOs&amp;#39; Treasury Expectations | PYMNTS.com">
            <a:extLst>
              <a:ext uri="{FF2B5EF4-FFF2-40B4-BE49-F238E27FC236}">
                <a16:creationId xmlns:a16="http://schemas.microsoft.com/office/drawing/2014/main" id="{F19AD66B-EF33-416E-9EFB-E5CFE2F507A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0077" y="3185222"/>
            <a:ext cx="4203846" cy="27536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Treasurer</a:t>
            </a:r>
            <a:endParaRPr dirty="0">
              <a:latin typeface="Helvetica Neue"/>
              <a:ea typeface="Helvetica Neue"/>
              <a:cs typeface="Helvetica Neue"/>
              <a:sym typeface="Helvetica Neue"/>
            </a:endParaRPr>
          </a:p>
        </p:txBody>
      </p:sp>
      <p:sp>
        <p:nvSpPr>
          <p:cNvPr id="270" name="Google Shape;270;p26"/>
          <p:cNvSpPr txBox="1">
            <a:spLocks noGrp="1"/>
          </p:cNvSpPr>
          <p:nvPr>
            <p:ph type="body" idx="1"/>
          </p:nvPr>
        </p:nvSpPr>
        <p:spPr>
          <a:xfrm>
            <a:off x="457200" y="2284567"/>
            <a:ext cx="8229600" cy="273992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Many troops forego the expense or complexity of accounting software and just use spreadsheets</a:t>
            </a:r>
          </a:p>
          <a:p>
            <a:pPr marL="342900" lvl="0" indent="-342900" algn="l" rtl="0">
              <a:spcBef>
                <a:spcPts val="0"/>
              </a:spcBef>
              <a:spcAft>
                <a:spcPts val="0"/>
              </a:spcAft>
              <a:buClr>
                <a:srgbClr val="005AA3"/>
              </a:buClr>
              <a:buSzPts val="2400"/>
              <a:buChar char="•"/>
            </a:pPr>
            <a:r>
              <a:rPr lang="en-US" b="0" dirty="0"/>
              <a:t>Size of the unit and methods already in place are going to be factors on what you do</a:t>
            </a:r>
            <a:endParaRPr b="0" dirty="0"/>
          </a:p>
        </p:txBody>
      </p:sp>
      <p:sp>
        <p:nvSpPr>
          <p:cNvPr id="271" name="Google Shape;271;p2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32</a:t>
            </a:fld>
            <a:endParaRPr sz="1000" b="1" i="0" u="none" strike="noStrike" cap="none">
              <a:solidFill>
                <a:srgbClr val="95B3D7"/>
              </a:solidFill>
              <a:latin typeface="Helvetica Neue"/>
              <a:ea typeface="Helvetica Neue"/>
              <a:cs typeface="Helvetica Neue"/>
              <a:sym typeface="Helvetica Neue"/>
            </a:endParaRPr>
          </a:p>
        </p:txBody>
      </p:sp>
      <p:sp>
        <p:nvSpPr>
          <p:cNvPr id="6" name="Google Shape;270;p26">
            <a:extLst>
              <a:ext uri="{FF2B5EF4-FFF2-40B4-BE49-F238E27FC236}">
                <a16:creationId xmlns:a16="http://schemas.microsoft.com/office/drawing/2014/main" id="{01DE64F7-8694-4EE5-89A7-36BE2110B82A}"/>
              </a:ext>
            </a:extLst>
          </p:cNvPr>
          <p:cNvSpPr txBox="1">
            <a:spLocks/>
          </p:cNvSpPr>
          <p:nvPr/>
        </p:nvSpPr>
        <p:spPr>
          <a:xfrm>
            <a:off x="457200" y="1556994"/>
            <a:ext cx="8229600" cy="53533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rgbClr val="005AA3"/>
              </a:buClr>
              <a:buSzPts val="1800"/>
              <a:buFont typeface="Arial"/>
              <a:buChar char="•"/>
              <a:defRPr sz="2400" b="1" i="0" u="none" strike="noStrike" cap="none">
                <a:solidFill>
                  <a:srgbClr val="005AA3"/>
                </a:solidFill>
                <a:latin typeface="Helvetica Neue"/>
                <a:ea typeface="Helvetica Neue"/>
                <a:cs typeface="Helvetica Neue"/>
                <a:sym typeface="Helvetica Neue"/>
              </a:defRPr>
            </a:lvl1pPr>
            <a:lvl2pPr marL="914400" marR="0" lvl="1" indent="-342900" algn="l" rtl="0">
              <a:lnSpc>
                <a:spcPct val="100000"/>
              </a:lnSpc>
              <a:spcBef>
                <a:spcPts val="360"/>
              </a:spcBef>
              <a:spcAft>
                <a:spcPts val="0"/>
              </a:spcAft>
              <a:buClr>
                <a:srgbClr val="005AA3"/>
              </a:buClr>
              <a:buSzPts val="1800"/>
              <a:buFont typeface="Arial"/>
              <a:buChar char="–"/>
              <a:defRPr sz="2000" b="0" i="0" u="none" strike="noStrike" cap="none">
                <a:solidFill>
                  <a:srgbClr val="005AA3"/>
                </a:solidFill>
                <a:latin typeface="Helvetica Neue"/>
                <a:ea typeface="Helvetica Neue"/>
                <a:cs typeface="Helvetica Neue"/>
                <a:sym typeface="Helvetica Neue"/>
              </a:defRPr>
            </a:lvl2pPr>
            <a:lvl3pPr marL="1371600" marR="0" lvl="2" indent="-342900" algn="l" rtl="0">
              <a:lnSpc>
                <a:spcPct val="100000"/>
              </a:lnSpc>
              <a:spcBef>
                <a:spcPts val="360"/>
              </a:spcBef>
              <a:spcAft>
                <a:spcPts val="0"/>
              </a:spcAft>
              <a:buClr>
                <a:srgbClr val="005AA3"/>
              </a:buClr>
              <a:buSzPts val="1800"/>
              <a:buFont typeface="Arial"/>
              <a:buChar char="•"/>
              <a:defRPr sz="1800" b="0" i="0" u="none" strike="noStrike" cap="none">
                <a:solidFill>
                  <a:srgbClr val="005AA3"/>
                </a:solidFill>
                <a:latin typeface="Helvetica Neue"/>
                <a:ea typeface="Helvetica Neue"/>
                <a:cs typeface="Helvetica Neue"/>
                <a:sym typeface="Helvetica Neue"/>
              </a:defRPr>
            </a:lvl3pPr>
            <a:lvl4pPr marL="1828800" marR="0" lvl="3" indent="-342900" algn="l" rtl="0">
              <a:lnSpc>
                <a:spcPct val="100000"/>
              </a:lnSpc>
              <a:spcBef>
                <a:spcPts val="360"/>
              </a:spcBef>
              <a:spcAft>
                <a:spcPts val="0"/>
              </a:spcAft>
              <a:buClr>
                <a:srgbClr val="CF0031"/>
              </a:buClr>
              <a:buSzPts val="1800"/>
              <a:buFont typeface="Arial"/>
              <a:buChar char="–"/>
              <a:defRPr sz="1400" b="1" i="1" u="none" strike="noStrike" cap="none">
                <a:solidFill>
                  <a:srgbClr val="CF0031"/>
                </a:solidFill>
                <a:latin typeface="Helvetica Neue"/>
                <a:ea typeface="Helvetica Neue"/>
                <a:cs typeface="Helvetica Neue"/>
                <a:sym typeface="Helvetica Neue"/>
              </a:defRPr>
            </a:lvl4pPr>
            <a:lvl5pPr marL="2286000" marR="0" lvl="4" indent="-342900" algn="l" rtl="0">
              <a:lnSpc>
                <a:spcPct val="100000"/>
              </a:lnSpc>
              <a:spcBef>
                <a:spcPts val="360"/>
              </a:spcBef>
              <a:spcAft>
                <a:spcPts val="0"/>
              </a:spcAft>
              <a:buClr>
                <a:srgbClr val="005AA3"/>
              </a:buClr>
              <a:buSzPts val="1800"/>
              <a:buFont typeface="Arial"/>
              <a:buChar char="»"/>
              <a:defRPr sz="1200" b="0" i="1" u="none" strike="noStrike" cap="none">
                <a:solidFill>
                  <a:srgbClr val="005AA3"/>
                </a:solidFill>
                <a:latin typeface="Helvetica Neue"/>
                <a:ea typeface="Helvetica Neue"/>
                <a:cs typeface="Helvetica Neue"/>
                <a:sym typeface="Helvetica Neue"/>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buSzPts val="2400"/>
              <a:buNone/>
            </a:pPr>
            <a:r>
              <a:rPr lang="en-US" i="1" dirty="0">
                <a:solidFill>
                  <a:schemeClr val="accent3">
                    <a:lumMod val="75000"/>
                  </a:schemeClr>
                </a:solidFill>
              </a:rPr>
              <a:t>To spreadsheet or not to spreadsheet…</a:t>
            </a:r>
          </a:p>
        </p:txBody>
      </p:sp>
      <p:pic>
        <p:nvPicPr>
          <p:cNvPr id="3" name="Picture 2">
            <a:extLst>
              <a:ext uri="{FF2B5EF4-FFF2-40B4-BE49-F238E27FC236}">
                <a16:creationId xmlns:a16="http://schemas.microsoft.com/office/drawing/2014/main" id="{631BF49F-0068-4A6F-9247-C7E6CE638266}"/>
              </a:ext>
            </a:extLst>
          </p:cNvPr>
          <p:cNvPicPr>
            <a:picLocks noChangeAspect="1"/>
          </p:cNvPicPr>
          <p:nvPr/>
        </p:nvPicPr>
        <p:blipFill>
          <a:blip r:embed="rId3"/>
          <a:stretch>
            <a:fillRect/>
          </a:stretch>
        </p:blipFill>
        <p:spPr>
          <a:xfrm>
            <a:off x="5236678" y="5104675"/>
            <a:ext cx="2220538" cy="653592"/>
          </a:xfrm>
          <a:prstGeom prst="rect">
            <a:avLst/>
          </a:prstGeom>
        </p:spPr>
      </p:pic>
      <p:pic>
        <p:nvPicPr>
          <p:cNvPr id="5" name="Picture 4">
            <a:extLst>
              <a:ext uri="{FF2B5EF4-FFF2-40B4-BE49-F238E27FC236}">
                <a16:creationId xmlns:a16="http://schemas.microsoft.com/office/drawing/2014/main" id="{E88E0923-923F-469E-AC41-2BD9CEF1F092}"/>
              </a:ext>
            </a:extLst>
          </p:cNvPr>
          <p:cNvPicPr>
            <a:picLocks noChangeAspect="1"/>
          </p:cNvPicPr>
          <p:nvPr/>
        </p:nvPicPr>
        <p:blipFill>
          <a:blip r:embed="rId4"/>
          <a:stretch>
            <a:fillRect/>
          </a:stretch>
        </p:blipFill>
        <p:spPr>
          <a:xfrm>
            <a:off x="1443939" y="5115314"/>
            <a:ext cx="2152761" cy="539778"/>
          </a:xfrm>
          <a:prstGeom prst="rect">
            <a:avLst/>
          </a:prstGeom>
        </p:spPr>
      </p:pic>
      <p:pic>
        <p:nvPicPr>
          <p:cNvPr id="12" name="Picture 2" descr="Amazon.com: Accounting Gifts Wizard in the Spreadsheets Accountant Gifts  for Women Comptroller Mug Gift Coffee Mug Tea Cup White : Home &amp;amp; Kitchen">
            <a:extLst>
              <a:ext uri="{FF2B5EF4-FFF2-40B4-BE49-F238E27FC236}">
                <a16:creationId xmlns:a16="http://schemas.microsoft.com/office/drawing/2014/main" id="{27B0FA1E-93E2-4C9C-8955-5E736640364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94882" y="3936881"/>
            <a:ext cx="1554235" cy="136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110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Treasurer</a:t>
            </a:r>
            <a:endParaRPr dirty="0">
              <a:latin typeface="Helvetica Neue"/>
              <a:ea typeface="Helvetica Neue"/>
              <a:cs typeface="Helvetica Neue"/>
              <a:sym typeface="Helvetica Neue"/>
            </a:endParaRPr>
          </a:p>
        </p:txBody>
      </p:sp>
      <p:sp>
        <p:nvSpPr>
          <p:cNvPr id="270" name="Google Shape;270;p26"/>
          <p:cNvSpPr txBox="1">
            <a:spLocks noGrp="1"/>
          </p:cNvSpPr>
          <p:nvPr>
            <p:ph type="body" idx="1"/>
          </p:nvPr>
        </p:nvSpPr>
        <p:spPr>
          <a:xfrm>
            <a:off x="457200" y="1737812"/>
            <a:ext cx="8229600" cy="273992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Ditch the paper checks</a:t>
            </a:r>
          </a:p>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Over 900 banks and credit unions use </a:t>
            </a:r>
            <a:r>
              <a:rPr lang="en-US" b="0" dirty="0" err="1">
                <a:latin typeface="Helvetica Neue"/>
                <a:ea typeface="Helvetica Neue"/>
                <a:cs typeface="Helvetica Neue"/>
                <a:sym typeface="Helvetica Neue"/>
              </a:rPr>
              <a:t>Zelle</a:t>
            </a:r>
            <a:endParaRPr lang="en-US" b="0" dirty="0">
              <a:latin typeface="Helvetica Neue"/>
              <a:ea typeface="Helvetica Neue"/>
              <a:cs typeface="Helvetica Neue"/>
              <a:sym typeface="Helvetica Neue"/>
            </a:endParaRPr>
          </a:p>
          <a:p>
            <a:pPr marL="342900" lvl="0" indent="-342900" algn="l" rtl="0">
              <a:spcBef>
                <a:spcPts val="0"/>
              </a:spcBef>
              <a:spcAft>
                <a:spcPts val="0"/>
              </a:spcAft>
              <a:buClr>
                <a:srgbClr val="005AA3"/>
              </a:buClr>
              <a:buSzPts val="2400"/>
              <a:buChar char="•"/>
            </a:pPr>
            <a:r>
              <a:rPr lang="en-US" b="0" dirty="0"/>
              <a:t>Transfers are free</a:t>
            </a:r>
          </a:p>
          <a:p>
            <a:pPr marL="342900" lvl="0" indent="-342900" algn="l" rtl="0">
              <a:spcBef>
                <a:spcPts val="0"/>
              </a:spcBef>
              <a:spcAft>
                <a:spcPts val="0"/>
              </a:spcAft>
              <a:buClr>
                <a:srgbClr val="005AA3"/>
              </a:buClr>
              <a:buSzPts val="2400"/>
              <a:buChar char="•"/>
            </a:pPr>
            <a:r>
              <a:rPr lang="en-US" b="0" dirty="0"/>
              <a:t>Even if a parent’s bank is not a </a:t>
            </a:r>
            <a:r>
              <a:rPr lang="en-US" b="0" dirty="0" err="1"/>
              <a:t>Zelle</a:t>
            </a:r>
            <a:r>
              <a:rPr lang="en-US" b="0" dirty="0"/>
              <a:t> affiliate, they can still use the app</a:t>
            </a:r>
            <a:endParaRPr b="0" dirty="0"/>
          </a:p>
        </p:txBody>
      </p:sp>
      <p:sp>
        <p:nvSpPr>
          <p:cNvPr id="271" name="Google Shape;271;p2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33</a:t>
            </a:fld>
            <a:endParaRPr sz="1000" b="1" i="0" u="none" strike="noStrike" cap="none">
              <a:solidFill>
                <a:srgbClr val="95B3D7"/>
              </a:solidFill>
              <a:latin typeface="Helvetica Neue"/>
              <a:ea typeface="Helvetica Neue"/>
              <a:cs typeface="Helvetica Neue"/>
              <a:sym typeface="Helvetica Neue"/>
            </a:endParaRPr>
          </a:p>
        </p:txBody>
      </p:sp>
      <p:sp>
        <p:nvSpPr>
          <p:cNvPr id="6" name="Google Shape;270;p26">
            <a:extLst>
              <a:ext uri="{FF2B5EF4-FFF2-40B4-BE49-F238E27FC236}">
                <a16:creationId xmlns:a16="http://schemas.microsoft.com/office/drawing/2014/main" id="{01DE64F7-8694-4EE5-89A7-36BE2110B82A}"/>
              </a:ext>
            </a:extLst>
          </p:cNvPr>
          <p:cNvSpPr txBox="1">
            <a:spLocks/>
          </p:cNvSpPr>
          <p:nvPr/>
        </p:nvSpPr>
        <p:spPr>
          <a:xfrm>
            <a:off x="457200" y="1315771"/>
            <a:ext cx="8229600" cy="53533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rgbClr val="005AA3"/>
              </a:buClr>
              <a:buSzPts val="1800"/>
              <a:buFont typeface="Arial"/>
              <a:buChar char="•"/>
              <a:defRPr sz="2400" b="1" i="0" u="none" strike="noStrike" cap="none">
                <a:solidFill>
                  <a:srgbClr val="005AA3"/>
                </a:solidFill>
                <a:latin typeface="Helvetica Neue"/>
                <a:ea typeface="Helvetica Neue"/>
                <a:cs typeface="Helvetica Neue"/>
                <a:sym typeface="Helvetica Neue"/>
              </a:defRPr>
            </a:lvl1pPr>
            <a:lvl2pPr marL="914400" marR="0" lvl="1" indent="-342900" algn="l" rtl="0">
              <a:lnSpc>
                <a:spcPct val="100000"/>
              </a:lnSpc>
              <a:spcBef>
                <a:spcPts val="360"/>
              </a:spcBef>
              <a:spcAft>
                <a:spcPts val="0"/>
              </a:spcAft>
              <a:buClr>
                <a:srgbClr val="005AA3"/>
              </a:buClr>
              <a:buSzPts val="1800"/>
              <a:buFont typeface="Arial"/>
              <a:buChar char="–"/>
              <a:defRPr sz="2000" b="0" i="0" u="none" strike="noStrike" cap="none">
                <a:solidFill>
                  <a:srgbClr val="005AA3"/>
                </a:solidFill>
                <a:latin typeface="Helvetica Neue"/>
                <a:ea typeface="Helvetica Neue"/>
                <a:cs typeface="Helvetica Neue"/>
                <a:sym typeface="Helvetica Neue"/>
              </a:defRPr>
            </a:lvl2pPr>
            <a:lvl3pPr marL="1371600" marR="0" lvl="2" indent="-342900" algn="l" rtl="0">
              <a:lnSpc>
                <a:spcPct val="100000"/>
              </a:lnSpc>
              <a:spcBef>
                <a:spcPts val="360"/>
              </a:spcBef>
              <a:spcAft>
                <a:spcPts val="0"/>
              </a:spcAft>
              <a:buClr>
                <a:srgbClr val="005AA3"/>
              </a:buClr>
              <a:buSzPts val="1800"/>
              <a:buFont typeface="Arial"/>
              <a:buChar char="•"/>
              <a:defRPr sz="1800" b="0" i="0" u="none" strike="noStrike" cap="none">
                <a:solidFill>
                  <a:srgbClr val="005AA3"/>
                </a:solidFill>
                <a:latin typeface="Helvetica Neue"/>
                <a:ea typeface="Helvetica Neue"/>
                <a:cs typeface="Helvetica Neue"/>
                <a:sym typeface="Helvetica Neue"/>
              </a:defRPr>
            </a:lvl3pPr>
            <a:lvl4pPr marL="1828800" marR="0" lvl="3" indent="-342900" algn="l" rtl="0">
              <a:lnSpc>
                <a:spcPct val="100000"/>
              </a:lnSpc>
              <a:spcBef>
                <a:spcPts val="360"/>
              </a:spcBef>
              <a:spcAft>
                <a:spcPts val="0"/>
              </a:spcAft>
              <a:buClr>
                <a:srgbClr val="CF0031"/>
              </a:buClr>
              <a:buSzPts val="1800"/>
              <a:buFont typeface="Arial"/>
              <a:buChar char="–"/>
              <a:defRPr sz="1400" b="1" i="1" u="none" strike="noStrike" cap="none">
                <a:solidFill>
                  <a:srgbClr val="CF0031"/>
                </a:solidFill>
                <a:latin typeface="Helvetica Neue"/>
                <a:ea typeface="Helvetica Neue"/>
                <a:cs typeface="Helvetica Neue"/>
                <a:sym typeface="Helvetica Neue"/>
              </a:defRPr>
            </a:lvl4pPr>
            <a:lvl5pPr marL="2286000" marR="0" lvl="4" indent="-342900" algn="l" rtl="0">
              <a:lnSpc>
                <a:spcPct val="100000"/>
              </a:lnSpc>
              <a:spcBef>
                <a:spcPts val="360"/>
              </a:spcBef>
              <a:spcAft>
                <a:spcPts val="0"/>
              </a:spcAft>
              <a:buClr>
                <a:srgbClr val="005AA3"/>
              </a:buClr>
              <a:buSzPts val="1800"/>
              <a:buFont typeface="Arial"/>
              <a:buChar char="»"/>
              <a:defRPr sz="1200" b="0" i="1" u="none" strike="noStrike" cap="none">
                <a:solidFill>
                  <a:srgbClr val="005AA3"/>
                </a:solidFill>
                <a:latin typeface="Helvetica Neue"/>
                <a:ea typeface="Helvetica Neue"/>
                <a:cs typeface="Helvetica Neue"/>
                <a:sym typeface="Helvetica Neue"/>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buSzPts val="2400"/>
              <a:buNone/>
            </a:pPr>
            <a:r>
              <a:rPr lang="en-US" i="1" dirty="0">
                <a:solidFill>
                  <a:srgbClr val="7030A0"/>
                </a:solidFill>
              </a:rPr>
              <a:t>Electronic payments</a:t>
            </a:r>
          </a:p>
        </p:txBody>
      </p:sp>
      <p:pic>
        <p:nvPicPr>
          <p:cNvPr id="1028" name="Picture 4" descr="Bank of America Says Zelle Users Have Grown 24% | PYMNTS.com">
            <a:extLst>
              <a:ext uri="{FF2B5EF4-FFF2-40B4-BE49-F238E27FC236}">
                <a16:creationId xmlns:a16="http://schemas.microsoft.com/office/drawing/2014/main" id="{90C8673C-7795-48A5-964C-BD1380ECDE8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3722" y="4059880"/>
            <a:ext cx="3273078" cy="19638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1940592-61A2-40A6-9E7D-1209371B06FE}"/>
              </a:ext>
            </a:extLst>
          </p:cNvPr>
          <p:cNvSpPr txBox="1"/>
          <p:nvPr/>
        </p:nvSpPr>
        <p:spPr>
          <a:xfrm>
            <a:off x="293236" y="4773676"/>
            <a:ext cx="3001100" cy="954107"/>
          </a:xfrm>
          <a:prstGeom prst="rect">
            <a:avLst/>
          </a:prstGeom>
          <a:noFill/>
          <a:ln>
            <a:solidFill>
              <a:schemeClr val="accent1"/>
            </a:solidFill>
          </a:ln>
        </p:spPr>
        <p:txBody>
          <a:bodyPr wrap="square" rtlCol="0">
            <a:spAutoFit/>
          </a:bodyPr>
          <a:lstStyle/>
          <a:p>
            <a:r>
              <a:rPr lang="en-US" sz="1400" b="0" i="1" dirty="0">
                <a:latin typeface="Helvetica Neue"/>
                <a:ea typeface="Helvetica Neue"/>
                <a:cs typeface="Helvetica Neue"/>
                <a:sym typeface="Helvetica Neue"/>
              </a:rPr>
              <a:t>TIP: Consider establishing a ledger for individual scouts to accumulate funds from their participation in fundraisers.</a:t>
            </a:r>
            <a:endParaRPr lang="en-US" i="1" dirty="0"/>
          </a:p>
        </p:txBody>
      </p:sp>
    </p:spTree>
    <p:extLst>
      <p:ext uri="{BB962C8B-B14F-4D97-AF65-F5344CB8AC3E}">
        <p14:creationId xmlns:p14="http://schemas.microsoft.com/office/powerpoint/2010/main" val="97657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Treasurer</a:t>
            </a:r>
            <a:endParaRPr dirty="0">
              <a:latin typeface="Helvetica Neue"/>
              <a:ea typeface="Helvetica Neue"/>
              <a:cs typeface="Helvetica Neue"/>
              <a:sym typeface="Helvetica Neue"/>
            </a:endParaRPr>
          </a:p>
        </p:txBody>
      </p:sp>
      <p:sp>
        <p:nvSpPr>
          <p:cNvPr id="270" name="Google Shape;270;p26"/>
          <p:cNvSpPr txBox="1">
            <a:spLocks noGrp="1"/>
          </p:cNvSpPr>
          <p:nvPr>
            <p:ph type="body" idx="1"/>
          </p:nvPr>
        </p:nvSpPr>
        <p:spPr>
          <a:xfrm>
            <a:off x="457200" y="2727626"/>
            <a:ext cx="8229600" cy="273992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Come up with a process for reimbursements (a paper form or email) that requires CC approval</a:t>
            </a:r>
          </a:p>
          <a:p>
            <a:pPr marL="342900" lvl="0" indent="-342900" algn="l" rtl="0">
              <a:spcBef>
                <a:spcPts val="0"/>
              </a:spcBef>
              <a:spcAft>
                <a:spcPts val="0"/>
              </a:spcAft>
              <a:buClr>
                <a:srgbClr val="005AA3"/>
              </a:buClr>
              <a:buSzPts val="2400"/>
              <a:buChar char="•"/>
            </a:pPr>
            <a:r>
              <a:rPr lang="en-US" b="0" dirty="0"/>
              <a:t>Recipients of reimbursements should not be approving their own forms</a:t>
            </a:r>
          </a:p>
          <a:p>
            <a:pPr marL="342900" lvl="0" indent="-342900" algn="l" rtl="0">
              <a:spcBef>
                <a:spcPts val="0"/>
              </a:spcBef>
              <a:spcAft>
                <a:spcPts val="0"/>
              </a:spcAft>
              <a:buClr>
                <a:srgbClr val="005AA3"/>
              </a:buClr>
              <a:buSzPts val="2400"/>
              <a:buChar char="•"/>
            </a:pPr>
            <a:r>
              <a:rPr lang="en-US" b="0" dirty="0"/>
              <a:t>Treasurer should present a financial report at each committee meeting showing expenditures and receipts</a:t>
            </a:r>
          </a:p>
        </p:txBody>
      </p:sp>
      <p:sp>
        <p:nvSpPr>
          <p:cNvPr id="271" name="Google Shape;271;p2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34</a:t>
            </a:fld>
            <a:endParaRPr sz="1000" b="1" i="0" u="none" strike="noStrike" cap="none">
              <a:solidFill>
                <a:srgbClr val="95B3D7"/>
              </a:solidFill>
              <a:latin typeface="Helvetica Neue"/>
              <a:ea typeface="Helvetica Neue"/>
              <a:cs typeface="Helvetica Neue"/>
              <a:sym typeface="Helvetica Neue"/>
            </a:endParaRPr>
          </a:p>
        </p:txBody>
      </p:sp>
      <p:pic>
        <p:nvPicPr>
          <p:cNvPr id="3074" name="Picture 2" descr="Trust But Verify - Wise Words - Pin | TeePublic">
            <a:extLst>
              <a:ext uri="{FF2B5EF4-FFF2-40B4-BE49-F238E27FC236}">
                <a16:creationId xmlns:a16="http://schemas.microsoft.com/office/drawing/2014/main" id="{63239423-3F3B-49FE-9AE5-B98CEFEF286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67924" y="387127"/>
            <a:ext cx="2340499" cy="2340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152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7"/>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Advancement Chair </a:t>
            </a:r>
            <a:endParaRPr/>
          </a:p>
        </p:txBody>
      </p:sp>
      <p:sp>
        <p:nvSpPr>
          <p:cNvPr id="278" name="Google Shape;278;p27"/>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000"/>
              <a:buChar char="•"/>
            </a:pPr>
            <a:r>
              <a:rPr lang="en-US" sz="2000" b="0" dirty="0">
                <a:latin typeface="Helvetica Neue"/>
                <a:ea typeface="Helvetica Neue"/>
                <a:cs typeface="Helvetica Neue"/>
                <a:sym typeface="Helvetica Neue"/>
              </a:rPr>
              <a:t>The Troop Advancement Chair is appointed by the Committee Chairperson to ensure that the troop has:</a:t>
            </a:r>
            <a:endParaRPr dirty="0"/>
          </a:p>
          <a:p>
            <a:pPr marL="742950" lvl="1" indent="-285750" algn="l" rtl="0">
              <a:spcBef>
                <a:spcPts val="360"/>
              </a:spcBef>
              <a:spcAft>
                <a:spcPts val="0"/>
              </a:spcAft>
              <a:buClr>
                <a:srgbClr val="005AA3"/>
              </a:buClr>
              <a:buSzPts val="1800"/>
              <a:buChar char="–"/>
            </a:pPr>
            <a:r>
              <a:rPr lang="en-US" sz="1800" b="0" dirty="0">
                <a:latin typeface="Helvetica Neue"/>
                <a:ea typeface="Helvetica Neue"/>
                <a:cs typeface="Helvetica Neue"/>
                <a:sym typeface="Helvetica Neue"/>
              </a:rPr>
              <a:t>At least monthly Boards of Reviews</a:t>
            </a:r>
            <a:endParaRPr dirty="0"/>
          </a:p>
          <a:p>
            <a:pPr marL="742950" lvl="1" indent="-285750" algn="l" rtl="0">
              <a:spcBef>
                <a:spcPts val="360"/>
              </a:spcBef>
              <a:spcAft>
                <a:spcPts val="0"/>
              </a:spcAft>
              <a:buClr>
                <a:srgbClr val="005AA3"/>
              </a:buClr>
              <a:buSzPts val="1800"/>
              <a:buChar char="–"/>
            </a:pPr>
            <a:r>
              <a:rPr lang="en-US" sz="1800" b="0" dirty="0">
                <a:latin typeface="Helvetica Neue"/>
                <a:ea typeface="Helvetica Neue"/>
                <a:cs typeface="Helvetica Neue"/>
                <a:sym typeface="Helvetica Neue"/>
              </a:rPr>
              <a:t>Periodic Courts of Honor (ex. quarterly)</a:t>
            </a:r>
          </a:p>
          <a:p>
            <a:pPr marL="742950" lvl="1" indent="-285750" algn="l" rtl="0">
              <a:spcBef>
                <a:spcPts val="360"/>
              </a:spcBef>
              <a:spcAft>
                <a:spcPts val="0"/>
              </a:spcAft>
              <a:buClr>
                <a:srgbClr val="005AA3"/>
              </a:buClr>
              <a:buSzPts val="1800"/>
              <a:buChar char="–"/>
            </a:pPr>
            <a:r>
              <a:rPr lang="en-US" dirty="0"/>
              <a:t>Award supplies on-hand</a:t>
            </a:r>
            <a:endParaRPr dirty="0"/>
          </a:p>
          <a:p>
            <a:pPr marL="742950" lvl="1" indent="-285750" algn="l" rtl="0">
              <a:spcBef>
                <a:spcPts val="360"/>
              </a:spcBef>
              <a:spcAft>
                <a:spcPts val="0"/>
              </a:spcAft>
              <a:buClr>
                <a:srgbClr val="005AA3"/>
              </a:buClr>
              <a:buSzPts val="1800"/>
              <a:buChar char="–"/>
            </a:pPr>
            <a:r>
              <a:rPr lang="en-US" sz="1800" b="0" dirty="0">
                <a:latin typeface="Helvetica Neue"/>
                <a:ea typeface="Helvetica Neue"/>
                <a:cs typeface="Helvetica Neue"/>
                <a:sym typeface="Helvetica Neue"/>
              </a:rPr>
              <a:t>Goals of helping each Scout advance a rank each year and for new Scouts to reach First Class rank during their first year</a:t>
            </a:r>
            <a:endParaRPr dirty="0"/>
          </a:p>
          <a:p>
            <a:pPr marL="342900" lvl="0" indent="-342900" algn="l" rtl="0">
              <a:spcBef>
                <a:spcPts val="400"/>
              </a:spcBef>
              <a:spcAft>
                <a:spcPts val="0"/>
              </a:spcAft>
              <a:buClr>
                <a:srgbClr val="005AA3"/>
              </a:buClr>
              <a:buSzPts val="2000"/>
              <a:buChar char="•"/>
            </a:pPr>
            <a:r>
              <a:rPr lang="en-US" sz="2000" b="0" dirty="0">
                <a:latin typeface="Helvetica Neue"/>
                <a:ea typeface="Helvetica Neue"/>
                <a:cs typeface="Helvetica Neue"/>
                <a:sym typeface="Helvetica Neue"/>
              </a:rPr>
              <a:t>The Advancement Coordinator is also responsible for record keeping and submitting advancement reports.</a:t>
            </a:r>
          </a:p>
          <a:p>
            <a:pPr marL="800100" lvl="1">
              <a:spcBef>
                <a:spcPts val="400"/>
              </a:spcBef>
              <a:buSzPts val="2000"/>
              <a:buChar char="•"/>
            </a:pPr>
            <a:r>
              <a:rPr lang="en-US" dirty="0" err="1"/>
              <a:t>Scoutbook</a:t>
            </a:r>
            <a:r>
              <a:rPr lang="en-US" dirty="0"/>
              <a:t> is your friend…</a:t>
            </a:r>
            <a:endParaRPr dirty="0"/>
          </a:p>
        </p:txBody>
      </p:sp>
      <p:sp>
        <p:nvSpPr>
          <p:cNvPr id="279" name="Google Shape;279;p2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35</a:t>
            </a:fld>
            <a:endParaRPr sz="1000" b="1" i="0" u="none" strike="noStrike" cap="none">
              <a:solidFill>
                <a:srgbClr val="95B3D7"/>
              </a:solidFill>
              <a:latin typeface="Helvetica Neue"/>
              <a:ea typeface="Helvetica Neue"/>
              <a:cs typeface="Helvetica Neue"/>
              <a:sym typeface="Helvetica Neue"/>
            </a:endParaRPr>
          </a:p>
        </p:txBody>
      </p:sp>
      <p:pic>
        <p:nvPicPr>
          <p:cNvPr id="280" name="Google Shape;280;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39406" y="-1095"/>
            <a:ext cx="1153769" cy="1418733"/>
          </a:xfrm>
          <a:prstGeom prst="rect">
            <a:avLst/>
          </a:prstGeom>
          <a:noFill/>
          <a:ln>
            <a:noFill/>
          </a:ln>
        </p:spPr>
      </p:pic>
      <p:pic>
        <p:nvPicPr>
          <p:cNvPr id="281" name="Google Shape;281;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696891" y="0"/>
            <a:ext cx="880246" cy="14187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7"/>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Advancement Chair </a:t>
            </a:r>
            <a:endParaRPr dirty="0"/>
          </a:p>
        </p:txBody>
      </p:sp>
      <p:sp>
        <p:nvSpPr>
          <p:cNvPr id="278" name="Google Shape;278;p27"/>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000"/>
              <a:buChar char="•"/>
            </a:pPr>
            <a:r>
              <a:rPr lang="en-US" sz="2000" b="0" dirty="0">
                <a:latin typeface="Helvetica Neue"/>
                <a:ea typeface="Helvetica Neue"/>
                <a:cs typeface="Helvetica Neue"/>
                <a:sym typeface="Helvetica Neue"/>
              </a:rPr>
              <a:t>Boards of Review</a:t>
            </a:r>
          </a:p>
          <a:p>
            <a:pPr marL="800100" lvl="1">
              <a:spcBef>
                <a:spcPts val="0"/>
              </a:spcBef>
              <a:buSzPts val="2000"/>
              <a:buChar char="•"/>
            </a:pPr>
            <a:r>
              <a:rPr lang="en-US" sz="1600" dirty="0"/>
              <a:t>Includes 3-6 parents and/or committee members</a:t>
            </a:r>
          </a:p>
          <a:p>
            <a:pPr marL="800100" lvl="1">
              <a:spcBef>
                <a:spcPts val="0"/>
              </a:spcBef>
              <a:buSzPts val="2000"/>
              <a:buChar char="•"/>
            </a:pPr>
            <a:r>
              <a:rPr lang="en-US" sz="1600" dirty="0"/>
              <a:t>Parents and relatives may not serve on the board</a:t>
            </a:r>
          </a:p>
          <a:p>
            <a:pPr marL="800100" lvl="1">
              <a:spcBef>
                <a:spcPts val="0"/>
              </a:spcBef>
              <a:buSzPts val="2000"/>
              <a:buChar char="•"/>
            </a:pPr>
            <a:r>
              <a:rPr lang="en-US" sz="1600" dirty="0"/>
              <a:t>Scoutmasters/ASM’s may attend, but only as observers</a:t>
            </a:r>
          </a:p>
          <a:p>
            <a:pPr marL="800100" lvl="1">
              <a:spcBef>
                <a:spcPts val="0"/>
              </a:spcBef>
              <a:buSzPts val="2000"/>
              <a:buChar char="•"/>
            </a:pPr>
            <a:r>
              <a:rPr lang="en-US" sz="1600" b="1" i="1" dirty="0">
                <a:solidFill>
                  <a:srgbClr val="FF0000"/>
                </a:solidFill>
                <a:latin typeface="Helvetica Neue"/>
                <a:ea typeface="Helvetica Neue"/>
                <a:cs typeface="Helvetica Neue"/>
                <a:sym typeface="Helvetica Neue"/>
              </a:rPr>
              <a:t>Not a </a:t>
            </a:r>
            <a:r>
              <a:rPr lang="en-US" sz="1600" b="1" i="1" dirty="0">
                <a:solidFill>
                  <a:srgbClr val="FF0000"/>
                </a:solidFill>
              </a:rPr>
              <a:t>test of the Scout’s knowledge or skill level</a:t>
            </a:r>
          </a:p>
          <a:p>
            <a:pPr marL="800100" lvl="1">
              <a:spcBef>
                <a:spcPts val="0"/>
              </a:spcBef>
              <a:buSzPts val="2000"/>
              <a:buChar char="•"/>
            </a:pPr>
            <a:r>
              <a:rPr lang="en-US" sz="1600" dirty="0"/>
              <a:t>Should be a celebration of accomplishment, a reflection, and a positive experience</a:t>
            </a:r>
          </a:p>
          <a:p>
            <a:pPr marL="800100" lvl="1">
              <a:spcBef>
                <a:spcPts val="0"/>
              </a:spcBef>
              <a:buSzPts val="2000"/>
              <a:buChar char="•"/>
            </a:pPr>
            <a:r>
              <a:rPr lang="en-US" sz="1600" dirty="0"/>
              <a:t>Good opportunity for committee members to assess the effectiveness of the unit leaders</a:t>
            </a:r>
          </a:p>
          <a:p>
            <a:pPr marL="800100" lvl="1">
              <a:spcBef>
                <a:spcPts val="0"/>
              </a:spcBef>
              <a:buSzPts val="2000"/>
              <a:buChar char="•"/>
            </a:pPr>
            <a:r>
              <a:rPr lang="en-US" sz="1600" b="0" dirty="0">
                <a:latin typeface="Helvetica Neue"/>
                <a:ea typeface="Helvetica Neue"/>
                <a:cs typeface="Helvetica Neue"/>
                <a:sym typeface="Helvetica Neue"/>
              </a:rPr>
              <a:t>Board decision must be unanimous</a:t>
            </a:r>
          </a:p>
          <a:p>
            <a:pPr marL="800100" lvl="1">
              <a:spcBef>
                <a:spcPts val="0"/>
              </a:spcBef>
              <a:buSzPts val="2000"/>
              <a:buChar char="•"/>
            </a:pPr>
            <a:r>
              <a:rPr lang="en-US" sz="1600" dirty="0"/>
              <a:t>Board can reject candidates (rare), but should provide improvement plan</a:t>
            </a:r>
          </a:p>
          <a:p>
            <a:pPr marL="342900">
              <a:spcBef>
                <a:spcPts val="0"/>
              </a:spcBef>
              <a:buSzPts val="2000"/>
            </a:pPr>
            <a:r>
              <a:rPr lang="en-US" sz="2000" b="0" dirty="0">
                <a:latin typeface="Helvetica Neue"/>
                <a:ea typeface="Helvetica Neue"/>
                <a:cs typeface="Helvetica Neue"/>
                <a:sym typeface="Helvetica Neue"/>
              </a:rPr>
              <a:t>Unit Boards of Review </a:t>
            </a:r>
            <a:r>
              <a:rPr lang="en-US" sz="2000" b="0">
                <a:latin typeface="Helvetica Neue"/>
                <a:ea typeface="Helvetica Neue"/>
                <a:cs typeface="Helvetica Neue"/>
                <a:sym typeface="Helvetica Neue"/>
              </a:rPr>
              <a:t>(Tenderfoot </a:t>
            </a:r>
            <a:r>
              <a:rPr lang="en-US" sz="2000" b="0" dirty="0">
                <a:latin typeface="Helvetica Neue"/>
                <a:ea typeface="Helvetica Neue"/>
                <a:cs typeface="Helvetica Neue"/>
                <a:sym typeface="Helvetica Neue"/>
              </a:rPr>
              <a:t>Rank </a:t>
            </a:r>
            <a:r>
              <a:rPr lang="en-US" sz="2000" b="0" dirty="0">
                <a:latin typeface="Helvetica Neue"/>
                <a:ea typeface="Helvetica Neue"/>
                <a:cs typeface="Helvetica Neue"/>
                <a:sym typeface="Wingdings" panose="05000000000000000000" pitchFamily="2" charset="2"/>
              </a:rPr>
              <a:t> Life Rank)</a:t>
            </a:r>
          </a:p>
          <a:p>
            <a:pPr marL="800100" lvl="1">
              <a:spcBef>
                <a:spcPts val="0"/>
              </a:spcBef>
              <a:buSzPts val="2000"/>
            </a:pPr>
            <a:r>
              <a:rPr lang="en-US" sz="1600" dirty="0">
                <a:sym typeface="Wingdings" panose="05000000000000000000" pitchFamily="2" charset="2"/>
              </a:rPr>
              <a:t>Organized by Troop Committee</a:t>
            </a:r>
            <a:endParaRPr lang="en-US" sz="1600" b="0" dirty="0">
              <a:latin typeface="Helvetica Neue"/>
              <a:ea typeface="Helvetica Neue"/>
              <a:cs typeface="Helvetica Neue"/>
              <a:sym typeface="Helvetica Neue"/>
            </a:endParaRPr>
          </a:p>
          <a:p>
            <a:pPr marL="342900">
              <a:spcBef>
                <a:spcPts val="0"/>
              </a:spcBef>
              <a:buSzPts val="2000"/>
            </a:pPr>
            <a:r>
              <a:rPr lang="en-US" b="0" dirty="0">
                <a:latin typeface="Helvetica Neue"/>
                <a:ea typeface="Helvetica Neue"/>
                <a:cs typeface="Helvetica Neue"/>
                <a:sym typeface="Helvetica Neue"/>
              </a:rPr>
              <a:t>Eagle Board of Review</a:t>
            </a:r>
          </a:p>
          <a:p>
            <a:pPr marL="800100" lvl="1">
              <a:spcBef>
                <a:spcPts val="0"/>
              </a:spcBef>
              <a:buSzPts val="2000"/>
            </a:pPr>
            <a:r>
              <a:rPr lang="en-US" dirty="0"/>
              <a:t>Organized by District or Council leadership</a:t>
            </a:r>
            <a:endParaRPr lang="en-US" b="0" dirty="0">
              <a:latin typeface="Helvetica Neue"/>
              <a:ea typeface="Helvetica Neue"/>
              <a:cs typeface="Helvetica Neue"/>
              <a:sym typeface="Helvetica Neue"/>
            </a:endParaRPr>
          </a:p>
        </p:txBody>
      </p:sp>
      <p:sp>
        <p:nvSpPr>
          <p:cNvPr id="279" name="Google Shape;279;p2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36</a:t>
            </a:fld>
            <a:endParaRPr sz="1000" b="1" i="0" u="none" strike="noStrike" cap="none">
              <a:solidFill>
                <a:srgbClr val="95B3D7"/>
              </a:solidFill>
              <a:latin typeface="Helvetica Neue"/>
              <a:ea typeface="Helvetica Neue"/>
              <a:cs typeface="Helvetica Neue"/>
              <a:sym typeface="Helvetica Neue"/>
            </a:endParaRPr>
          </a:p>
        </p:txBody>
      </p:sp>
      <p:pic>
        <p:nvPicPr>
          <p:cNvPr id="1028" name="Picture 4" descr="This Is Not a Test">
            <a:extLst>
              <a:ext uri="{FF2B5EF4-FFF2-40B4-BE49-F238E27FC236}">
                <a16:creationId xmlns:a16="http://schemas.microsoft.com/office/drawing/2014/main" id="{6D048F30-7785-4BA3-9F90-F39C4691F93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17237" y="151606"/>
            <a:ext cx="1888650" cy="204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749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Equipment Coordinator</a:t>
            </a:r>
            <a:endParaRPr dirty="0">
              <a:latin typeface="Helvetica Neue"/>
              <a:ea typeface="Helvetica Neue"/>
              <a:cs typeface="Helvetica Neue"/>
              <a:sym typeface="Helvetica Neue"/>
            </a:endParaRPr>
          </a:p>
        </p:txBody>
      </p:sp>
      <p:sp>
        <p:nvSpPr>
          <p:cNvPr id="287" name="Google Shape;287;p28"/>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Equipment Coordinator is appointed by the Committee Chairman to work with the Scout Quartermaster and is responsible for inventory, storage, and maintenance of Troop equipment.</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88" name="Google Shape;288;p2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37</a:t>
            </a:fld>
            <a:endParaRPr sz="1000" b="1" i="0" u="none" strike="noStrike" cap="none">
              <a:solidFill>
                <a:srgbClr val="95B3D7"/>
              </a:solidFill>
              <a:latin typeface="Helvetica Neue"/>
              <a:ea typeface="Helvetica Neue"/>
              <a:cs typeface="Helvetica Neue"/>
              <a:sym typeface="Helvetica Neue"/>
            </a:endParaRPr>
          </a:p>
        </p:txBody>
      </p:sp>
      <p:sp>
        <p:nvSpPr>
          <p:cNvPr id="290" name="Google Shape;290;p28" descr="data:image/jpeg;base64,/9j/4AAQSkZJRgABAQAAAQABAAD/2wCEAAkGBxQTEhUUEhQWFhUXFx0XGRgXGBgdGxscGhUYFx4dHBcYHSggHBolHRcYIjEhJSkrLi4uGiAzODMsNygtLiwBCgoKDg0OGxAQGywlHyQvLCwsLCwsLCwsLCwsLCwsLCwsNCwsLCwsLCwsLCwsLCwsLCwsLCwsLCwsLCwsLDc3LP/AABEIALQAtAMBIgACEQEDEQH/xAAbAAACAgMBAAAAAAAAAAAAAAAABgEEAgMFB//EAEAQAAEDAgQEBAQCCQIFBQAAAAEAAhEDIQQFMUESUWHwBhMicYGRobEHMhQjQlJywdHh8TNiFSWCorIkNFNjc//EABkBAAIDAQAAAAAAAAAAAAAAAAAEAQIDBf/EACoRAAICAQQABAYDAQAAAAAAAAABAgMRBBIhMRMiQVEyYXGRobEUQoEz/9oADAMBAAIRAxEAPwD3FCEIAhShCABCFEoAlCrYvGspiXGEs4/xhtRbPXuyznZGPYLnobpVerjKbfzPaPiF55icdiaty6BuNY+HLqsWZRUdcuPzA+nvCXlrIrov4c2Pb88oD9sKP+P0P3wkb/gskXnmOK4vGk85HwWoZYwX4hznj2ief7t/YKn8z5E+FL3PQ6eb0TpUb8Vbp1QdCD7FeX/oB2Jno7vmPmpa2szR5tzGtp2PJWjrF6oh1TR6khIOE8R16dniQPj/AHTJlviOlV3greF0ZFHldnbQsWum4UrYCUIQgAQhCABCEIAEIQgAQhYvdAJOiAJS7nHiQMPBRHG/pt7qlmucPrny6JhlwXbn+HmufTwrabYafWRNrxG7jP8AMHokrtVjiJpGvPLND8JUrEvrvMRNrjnYbxy1VmlQAALR8T+U9LXcI0IuDsssQ5jJdUcPd0Bog2sbSNibriZxnzi1gwnBVe9xbIdPDAmSBrr/ADSai5ss7Iw6O9xEGS87flgDf6wYO3RcnE57hGDhdWZaAZcXTaL67D6Ja8Psr1q9VtavULgwgsmGmZENG0GNtwuPleHfxubTw7KvpBhxI4dRoBuRzTC069WLS1LfQ9514kp4YMPAX8Y4m8DW6Ai8x7Kcm8RUsQ7gDCx8fke0aDkRb4LheJ6r+DCvDG8fCfTct4gWemyqZFhqgxj3V3Br6c1CAIAAGjb21ClUxcMlXfNTwNuDzmhWqOoNAJEgiLGLGD9PkrdDMKbnup06g4oMtF9+s6E7LzHD16lJzarPzOkg3FzIdt/u0Xe8E0CMQ8usWNdxTtJGpnXWfZE9PFJsK9TJvA8lgiOFrvmDqNzI0LttQqmIysPeeC5HwcASQCfkfklnGeKape51BrfJYQ28+uTEzsDCaKOKD6TXu9ILeKSQC2RrxWgwdeoS8q3FIZjdGeURl+cVcOYceNg1I29wnPLMyZWbLSlPEO4rvhwueIC4NySQPzCAAI+qpOw9Sg8Pp23jZw9tv7ravUOLxLomVafMT0dC4+RZ02u2DZ4/M06grrroRkpLKMiUIQrACEIQAIQoKACUqZ5jzWcaTZDB+YgXd0H+3qul4ix3C0U2mHP35N3Px0S75ENDGtPOdgOktjY6EFIaq7+kTWqGeWRRIu1h4rwTMhvOOp0ggHdZmsxpDZAcTufUfmZJt9FhWxNOmWte8NJsA43JEaSV514moupYmXutPEHgXbNwQRoNlhTVuZS+/auDoeOMG4V2VKo8yl+y3SAILh/EdZVLw5mdOhXNTgcyk9vCdDEXExE/Dmilm9apS8qoDXa78jhZ7XbWj1bz0TfgMgBw7KVeCWmQ5urROk7/ANky2oQ2yFEnOe6JUxuAcMdRrUmlwfqQLQRBki0RBUYvwbx1HOFUsa4kkNJFiZgga3nfkmmkwMaGMAAaAA0bbQsi5L+NJdDCoi+xfwng3DsY1sOPC4kEGOR0uNvqtWe43Lw8+fUaKhEEtceIAiNWm1pHwXN8dZu9zhg8PPG8S8tmYOgEXk3Spk+A4HPmkyqKd32I4fc3soy+/wADUNPHGR6y2lgK3BTp1Q/ynF4BdeXRIvqLDRU8d4VxA8wMqNc2o6XxLXES4wZkESRPsFwvEVHLfKbUwr4rH9gXLbTztEK/kn4iwGsxbHAgAGo246Et1v0nRWrtk+V+Sk9JHHBWz7JquGDWGrxUnuLgAABxBvLXQ/RdPxxQf5VBrRxUw2CAYkgAagcp+aaaWIw2JZZ9Ko3UiQY9wbjVLWY+GcQziZhq36p7jxU7W3ESPhaNOq1jYm1nhic6nFPBq8OPNFprU3OdhXN4iC4FzXWm251nnZNGX46nXZxUTxNmC24jXndsEzA/NCWq+Ibg6P6O2K1Z5JIuWtmILvpbWfZVWYSpgPLxBeAHHhqNO45RueUaKs61Pn7fMmFrg8fcbq1Esc2pRdcAQYiQRPCeR35iU35JmgrM5OFiEoZRnFGu0upkFpEvY78zbn1EA+ncnWYVlwdQqCqy+7gDqDeYj5BZ1WOt4Y5KKmsxHmVK04TEB7Q5twRK3LqJ5WUYAhCFIAtdaoGtLjYC5WZXH8Q1zwtpt1dc/wAI1/ks7J7I5JSy8HEfWc4vrOEzcD1WGwkA/ZVapbTY6o+Bq9xgTYdAL25clsrtDn8PCIbzjW3NgI+d5S9nmeVfN8jDUmvgHjLpIkxYAdNeUhcuEXOWTW6ahHBxsTWo5if/AIq4AAZUIgibcJ5yqWEw1asXUKjjUc0Q2YJgHhc0naLEexWFXDeZW4MSGUTJ9YkAE6DX0m2qdvDfh5mGBcHF73COKftzOnZTkmoROfGLsZ0MswYpU6bDBLWgcUC5i9+9FyvFPiduEAa2HVXXDSYAG7jGg5Lt1agaCToATbkB39F5hSy/9IbWx2IkMLrAG5mYbe1hbf2STks5kdOutdHRGIzioPMY4OB2YGHrBCt5J4zqNf5WOAYb+uIvB1Hz0SnhsXVo1eKgTRgcUidDMSDY6LvZX4VON/X1qwqF513MaxtI5Kkp7OZ9DDriyhU8Sg1cS6lSL3VjDHu0awWJAIklGS+EMTiQ5r6hbSmSLhvSW7r0XKPDtCgIDQSNeICeVp5810cWaNNvmPcKQb+0DGg0jdJS12W1Wu/UvjCF/KvAlKk0EHicObbex3PwIVjPcswLGnzi2lLSAXbXiw31XGzLxtUqHysEyTp5hEfJl++S1Zb4NqVnebiqjnHkZJv9gqedPdbLH7JWWI9fLG1HkUOMsgy4Awf+mZAtvK9A/D/M6lSm+nUJcaREPJ1B003t9F2MU3D4GkXu4WmPSP2nQD6W/bolf8PHE1qpsA5gJHIhxj7p2m52p8cIzuSxka8wwLGF2IbTD6rW+0xz6wvPsW3EYrjrvHHwWj9lvFBgDX4leqcfJJviHL34V7sRhwHcfocwyGgEamCeITtG6eonh/M5d8OM+hVyun5D6WJa4MoVGgvL4Bi/pvqZGw+6eKFcOAEyHSWOtobkC93GSegXmGMDzVAxtQj0gttFNk6DhBEAgRKavAdVzqDgHWa/0GdLaT+7P0JU315W5sjTWYltSHDw3ivLqGlPpcSW9DuJTVKSK/qAe2eLWYH5uUTb2vYiU34DEipTa8bhaaSzK2sZtjh5LKFCE4ZEFK+Y1g6q9xIgem8WA1169UzVn8LSeQlJuLqltP8ANc7z19wktZLhRNqVy2asCNTzOoBv8PjzSxnGGr4bEnE0mh3FMggxtY7z9E24dkN7P1W0JSE9pSyG886p4J+PxIe7D+W0hvmEv4hbWPTYx9gn/D4UMY1g0aABM7ad+y3T333dYPcrWWOfHoRXWod9lPN/9Cr/APm7/wAT16pKzPhblVGNS9x5weHXlsnXNr0avWm69v3Sk/OIdlWHiLOMzeDFralLz7j9Rqo30MqY7HupkenyRE30YANVWr+FK9J5NImQ4OlliCNCaehidQV2MtP/ADR0/uRf+FuicX0mGARMXE7eyU1GolXbj0NofCjzAeLcdRLmOLahFgaghzZ9tdrFWcB4Xr4qp5mMqONjAOgmxAGw6K1+J9AAUnDh4jxjiiDYNME3m6t+IPHNGkG+TFaoRMNPpFhqfiVLlOUYuqKy+y6wdvCZfRwzA8cLA3Vxjlz+CW8+8eQXU8IzjNw55s0HS3P3XNoZZisf+txL/Log/kmABqLmJF9V1sPhcCWOoUHsLi0g89A6RzjeFnGuEZefzP8ARLeTm5VktXGNdisQ/jMekTaxMgcgFY/D2tesw3PpInUaggW0kBbfw+xR4a9A6sc14B24+IOaOnEw/NUspqGjmVRhkh5c2Y5+sfdNUzfiSg/8M7V5B9d3ELFw4hH3jsoPcKA9MCWMipk/hGH1HYkmoZgOdq6byZ26c5TJluXsoN4KYgTxa7q33z7/ALIhaTtcikK1HkwpMMxG0gj39QkgNGxm5Mrr+Gnx5lPYHib7HXXqPquNVIDmuPDY7mBe2p02ur2W1IrsP7wLTGnMa3i3JRRLZYmby80RoQgIXXFirmf+k/2SpmT7NEQCdYP3smrNI8p06W+6U80dDmANgc7nX2EfVc3WfGhirplgR3Cgi3ff+UMjsd9woelkQzGO/wCywaL99/4WZ91BapKlXNgPJqj/AOt3/ik3MaxOWYfiiA+La7aEGyd8d/pVJ04Hc/3UgY6mRldB0Dha9xcTrtb4xqqT7j9TeoYcDS/5q+bgUyf+1qdJkDb3/wApKy6o05oTJh1L7tBgpzaIMi3xsVzNd/1N4fChM/FJn6uiToHEb2kDrpquJSyWmcv82kIcA0mP9shwttGy7v4mn/07GxfjJHSG3sfcKj4F/WYavSN+F0weT2G3LVr/AJraubjp4y9mWRr86picAwMaeKm7y3gH8wY0QYtIIIPuFT8NZA81hUe0tbT9XqBE8Uix5c1j4azelhH16VZ0eoQdpb6Xe2g+S3HF4vMHcNFpZTGsEgRJgkxadY1WjU1mK4j3n6lljBXfmn6Hi6rqTRVaWlpIMAFxDpneCD811fC2XVKtX9Jr33DjaXWbIHKBqoz7wxTwmDJMOeXsBJA1Ezwjsph8O/8AtqN9WC63pcWty+mTC2WEdIlYknvvuFlxIK1FcENPcf3Q4dwiO4UgCEAyri3w0mb7Gwg3vNwPeCrFGOKm7Ul7TqSdYu50TutWJs0n3+3Pb3WzC8LuFwuSW+r1OOo/aIH0Uf2ReHKY6BCAhdsWNGOHod7JOzyxaTYzz95ibk+wHunaq2QR0SZnVMweEX1gCJG9tXD4gLnaxeZM3pfDNrHA8lm9s8+++5VTAukCSJ0tG1tfkrMBKkGJHfZ7tyQ0d9+/3Ukd9/G3uoiNe+7qQwRUYHAgiQ4EHqOz90qYJlGnSqYDEkM9f6txm4dMGdBATY0jvv2VHNcpp4geoeoCA4agcuoVLI7lg0hJR7Fbw3lVTDY9tNz+P0Egg6Miw6xCf2VBJGh3AnX2XnuR5f8Ao2YtYX6gkGLEEWFz0K9CLTY2I6bLl63PiLPsNprAsfiQ0nDMgz67c9CLD4pSp4rEUcXWbRaP1o4YuTIcSC0ak+o2hNv4juH6Ow7h4NvYpnwtJscbGAPeAXOGug3iVpVbsqWVnsrnAo5B4IHF5uKIc93qLRa83kzrvA+adKWHawBrAGtGgH1sFlhgJ2m+kX+/3WnMcU2m0uc5rGgElzjsBJjmUvZbOx8/YjOWLv4kPH6KJMfrGiN9T9Fs8LOnC0Y/c26eyVMzz12O/U0KUUy4HidPmPIFjaA0dE35JhXUqDKb44miDBtrK6mnrlCvEjK3pF8eykz3KxLu++7o9+/qt8C+QbPcrMd6rTPfZW1osgEzRjm+g+208uiv4ZpJYHSTLZni5zuZ+a5uYmQG8z0P0LhPzXYyyiA6mBoOQECAeSI8ySNVxFjGEICF2hUEs5/hJ4gRI6iRzuBqUzLm5zRlpIBNoganvmldVDdDPsaVPEhNy2oJLdDuLe1+G09OoXVDrdlcKo806g4iOYA2F5Ht15hdprrf0XPNGsMynvsdwojuVjPfffyWJcgq2Do777lS0rCe7/XvmjT+/fd0FciX4ixtShjRWazi4GiOIwHa8QB5p7y/HNqtD6RDg7WNvlvrbotGKw7ajCx4kH6dR3ySFjMpr4Op5lB5AJuWzwneHsNtNSUvqNOrcP1HKpprAy/iK8HC3InjFhPI/ApowrppMB3Y2w2HCNe4XmfiXxKzEYUCofLqh/qYdD6SJa6Li4sbozTxbUxFOnh8IC1vC1r3kQXGIhom2kT1S/8AFm4Rjj1ZfA2+IPGVLDyykBWrX9DXHhaduNwsPaPklGlk2Ix9TzsQ6f3SR6G9Gga96roeGvCAZ664JJvB36u/p805CwAAgaQnKqY1dd+5jOxLiJRyzL2UG8LBfc6nlrsOgVtS4b9/dYgjuFoLNtvkkqGqW69/07ssmxp/NBJjC2NKmPZYV3QJ/r0hBODQAXVByGp7ab+8JiyamC4kbCPifgOSXcopS7ideZ5aTygO+qccvo8Lepv3K100N1mfYvN4gWQhShdTAsC11WSIWxQhrKwwELxLgeFxI/i1MGP2nnkNAOqr5Vix+WbgWBsY6jb/AAnXNsEKjOouPfnG683x1M0qhgWmSbmD7C7nHfouTZW65YGc7o5GQnr/AC7/AMrE8++/781Vy/Eh45EajcK1G3ff9FXBjkxAHPvv+Sn+m39Z7spA7770UQFBIDv/ABPd1mWgiDBCie9/spY7vsIJFvNfCDHz5ZaJ/ZOg9iPsrGV4PDUKvlMg1OEGTFx0v3K7rngakDeJ6Tp8F5ViMa6pWdWbIcXcTeYjT6LeqveUu1LiksnqQPf9u91m09277Ko4DMGVAyHN4nNB4ZE9bfRXQSsmmuy0XkyHfcKCO+wiFlHVVLMxAPco4e7od33KmUEkrnYx/E7gBtvp8dbfDqt+OxfCNQD1I/mtmU4F0yZkjmRA9g4tchvBaKzydbKqBPCIIHvaOVymABV8Hh+AdTqrS6Wmq8OPPZjZLLBCEJgoChShAEEJe8RZIKg4m/m706piUELO2tTWGWjJxZ5B5TqLvSYbsOXT2XewGMbUHJ24TBn+RCoC5usXFr+/wSPisI+k+1nD5jc+7QIsuZKLg8M24lyhlgHs9/5UEey5GFztkAVYaecj7HQ9Oq61HEtcJaQR0hUKMyhaMbULKb3gXa0kCCdBOxViyxLQbEAj4GVKIfR4y/L6j3GobnUkn1TrrtedOayYxwHCZnSReet16Nj61HAsLW8LW1OJ0OJ1DZgQOg+RXnFRryZNQTB0BGuvpiQunXPcs4OZZDDw2bGZcWeqIGoc0mec853XquS1HPoU3Ou4tEnSVzMmxNDF0hSkONNrOKNJA0E3jn7piDOQt/b/AClL7M8YG6K9vOTCPbvv6rKOv275oKgugSTAHffxSw02E9992VbF4sMFrkcthzsFXxOYz+Q9JnU3sNttTGoWeW5UXu4nAyL9R1vcO2Oyl8Ak2YZfhnVHSQddJg++7SOidMrwQa2fsoy/Lw2Cdf5rpJvT0Z80iJz4wgUoQnjIEIQgAQhCABCEIAgqhmOVsqiCP687HZdBCpOEZLDJTa6PPM4yR1MiG8Td3BoJlzpM2N4tZcI4QsPFT9M7NMRB5XHReu1GTqubi8mY/VoP0PzCRs00l8JspxfZ55Rz6qyA9oM/9P3sfmrrPENM/mDmnqCfqF28X4WH7JMcnDi3mxH9FwavhQgf6YdH7uvw3S+Gu0TtT6YZjTw2LaGOeJBsQ6+39PoFQf4RYawLHEUi2TBEgi0T116LW/I5BjzGzzEjfZ2wkrT/AMBJkio7W0MED5LSNrjwmZS06k8tDJleXUMKHcDh6okuI20vZb35mzZ3F/DJPf8AdcHC+Eqjrh1Qj2A97rsYTwq4RxQbzd0xrsPcqjk5c9l41446NNXMybNF+czzAsPbmtVPDPqkEiPcAnbQaAag6ppwnh5o2n4QuxhsC1uyvCmcvQl7Yi1lnh8zLteupF5EzccpTNhsE1ggDRWGsjRZJyvTRjy+WUlY30EKUITJmCEIQAIQhAAhCEACEIQAIQhAEFClCAIhYvpg6iUIRgDB1AdfmViMMOvzUoWMoRz0W3M018MNb/P+SsUm2CELOpJWMlvg2AIQhNFAUoQgAQhCABCEIAEIQgD/2Q=="/>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Merriweather Sans"/>
              <a:ea typeface="Merriweather Sans"/>
              <a:cs typeface="Merriweather Sans"/>
              <a:sym typeface="Merriweather Sans"/>
            </a:endParaRPr>
          </a:p>
        </p:txBody>
      </p:sp>
      <p:pic>
        <p:nvPicPr>
          <p:cNvPr id="291" name="Google Shape;291;p28" descr="http://www.troop236.com/images/positions/quartermaster.jp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487626" y="4183489"/>
            <a:ext cx="1301820" cy="1301820"/>
          </a:xfrm>
          <a:prstGeom prst="rect">
            <a:avLst/>
          </a:prstGeom>
          <a:noFill/>
          <a:ln>
            <a:noFill/>
          </a:ln>
        </p:spPr>
      </p:pic>
      <p:pic>
        <p:nvPicPr>
          <p:cNvPr id="292" name="Google Shape;292;p28" descr="http://www.bsatroop780.org/images/patch/troopCommittee.gif"/>
          <p:cNvPicPr preferRelativeResize="0"/>
          <p:nvPr/>
        </p:nvPicPr>
        <p:blipFill rotWithShape="1">
          <a:blip r:embed="rId4">
            <a:alphaModFix/>
          </a:blip>
          <a:srcRect/>
          <a:stretch/>
        </p:blipFill>
        <p:spPr>
          <a:xfrm>
            <a:off x="612775" y="4043110"/>
            <a:ext cx="1609343" cy="1609344"/>
          </a:xfrm>
          <a:prstGeom prst="rect">
            <a:avLst/>
          </a:prstGeom>
          <a:noFill/>
          <a:ln>
            <a:noFill/>
          </a:ln>
        </p:spPr>
      </p:pic>
      <p:pic>
        <p:nvPicPr>
          <p:cNvPr id="2054" name="Picture 6" descr="8 Scout Trailer ideas | trailer, scout, boy scout troop">
            <a:extLst>
              <a:ext uri="{FF2B5EF4-FFF2-40B4-BE49-F238E27FC236}">
                <a16:creationId xmlns:a16="http://schemas.microsoft.com/office/drawing/2014/main" id="{427C1DF4-A818-4D0B-B981-837F5680378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88720" y="3273228"/>
            <a:ext cx="3272855" cy="24546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Equipment Coordinator</a:t>
            </a:r>
            <a:endParaRPr>
              <a:latin typeface="Helvetica Neue"/>
              <a:ea typeface="Helvetica Neue"/>
              <a:cs typeface="Helvetica Neue"/>
              <a:sym typeface="Helvetica Neue"/>
            </a:endParaRPr>
          </a:p>
        </p:txBody>
      </p:sp>
      <p:sp>
        <p:nvSpPr>
          <p:cNvPr id="287" name="Google Shape;287;p28"/>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dirty="0"/>
              <a:t>Should </a:t>
            </a:r>
            <a:r>
              <a:rPr lang="en-US" b="1" u="sng" dirty="0"/>
              <a:t>not</a:t>
            </a:r>
            <a:r>
              <a:rPr lang="en-US" dirty="0"/>
              <a:t> do the job of the quartermaster</a:t>
            </a:r>
          </a:p>
          <a:p>
            <a:pPr marL="742950" lvl="1" indent="-285750" algn="l" rtl="0">
              <a:spcBef>
                <a:spcPts val="400"/>
              </a:spcBef>
              <a:spcAft>
                <a:spcPts val="0"/>
              </a:spcAft>
              <a:buClr>
                <a:srgbClr val="005AA3"/>
              </a:buClr>
              <a:buSzPts val="2000"/>
              <a:buChar char="–"/>
            </a:pPr>
            <a:r>
              <a:rPr lang="en-US" dirty="0"/>
              <a:t>Should arrange for storage of equipment</a:t>
            </a:r>
          </a:p>
          <a:p>
            <a:pPr marL="742950" lvl="1" indent="-285750" algn="l" rtl="0">
              <a:spcBef>
                <a:spcPts val="400"/>
              </a:spcBef>
              <a:spcAft>
                <a:spcPts val="0"/>
              </a:spcAft>
              <a:buClr>
                <a:srgbClr val="005AA3"/>
              </a:buClr>
              <a:buSzPts val="2000"/>
              <a:buChar char="–"/>
            </a:pPr>
            <a:r>
              <a:rPr lang="en-US" dirty="0"/>
              <a:t>Assist quartermaster to:</a:t>
            </a:r>
          </a:p>
          <a:p>
            <a:pPr marL="1143000" lvl="2" indent="-228600" algn="l" rtl="0">
              <a:spcBef>
                <a:spcPts val="360"/>
              </a:spcBef>
              <a:spcAft>
                <a:spcPts val="0"/>
              </a:spcAft>
              <a:buClr>
                <a:srgbClr val="005AA3"/>
              </a:buClr>
              <a:buSzPts val="1800"/>
              <a:buChar char="•"/>
            </a:pPr>
            <a:r>
              <a:rPr lang="en-US" dirty="0"/>
              <a:t>Develop policies regarding common equipment</a:t>
            </a:r>
          </a:p>
          <a:p>
            <a:pPr marL="1600200" lvl="3" indent="-228600" algn="l" rtl="0">
              <a:spcBef>
                <a:spcPts val="280"/>
              </a:spcBef>
              <a:spcAft>
                <a:spcPts val="0"/>
              </a:spcAft>
              <a:buClr>
                <a:srgbClr val="CF0031"/>
              </a:buClr>
              <a:buSzPts val="1400"/>
              <a:buChar char="–"/>
            </a:pPr>
            <a:r>
              <a:rPr lang="en-US" dirty="0"/>
              <a:t>Standardize stoves?  Fuel type?</a:t>
            </a:r>
          </a:p>
          <a:p>
            <a:pPr marL="1600200" lvl="3" indent="-228600" algn="l" rtl="0">
              <a:spcBef>
                <a:spcPts val="280"/>
              </a:spcBef>
              <a:spcAft>
                <a:spcPts val="0"/>
              </a:spcAft>
              <a:buClr>
                <a:srgbClr val="CF0031"/>
              </a:buClr>
              <a:buSzPts val="1400"/>
              <a:buChar char="–"/>
            </a:pPr>
            <a:r>
              <a:rPr lang="en-US" dirty="0"/>
              <a:t>Should the Troop own their own tents?</a:t>
            </a:r>
          </a:p>
          <a:p>
            <a:pPr marL="1600200" lvl="3" indent="-228600" algn="l" rtl="0">
              <a:spcBef>
                <a:spcPts val="280"/>
              </a:spcBef>
              <a:spcAft>
                <a:spcPts val="0"/>
              </a:spcAft>
              <a:buClr>
                <a:srgbClr val="CF0031"/>
              </a:buClr>
              <a:buSzPts val="1400"/>
              <a:buChar char="–"/>
            </a:pPr>
            <a:r>
              <a:rPr lang="en-US" dirty="0"/>
              <a:t>Cooking Gear?</a:t>
            </a:r>
          </a:p>
          <a:p>
            <a:pPr marL="1600200" lvl="3" indent="-228600" algn="l" rtl="0">
              <a:spcBef>
                <a:spcPts val="280"/>
              </a:spcBef>
              <a:spcAft>
                <a:spcPts val="0"/>
              </a:spcAft>
              <a:buClr>
                <a:srgbClr val="CF0031"/>
              </a:buClr>
              <a:buSzPts val="1400"/>
              <a:buChar char="–"/>
            </a:pPr>
            <a:r>
              <a:rPr lang="en-US" dirty="0"/>
              <a:t>Patrol Boxes?</a:t>
            </a:r>
          </a:p>
          <a:p>
            <a:pPr marL="1143000" lvl="2" indent="-228600" algn="l" rtl="0">
              <a:spcBef>
                <a:spcPts val="360"/>
              </a:spcBef>
              <a:spcAft>
                <a:spcPts val="0"/>
              </a:spcAft>
              <a:buClr>
                <a:srgbClr val="005AA3"/>
              </a:buClr>
              <a:buSzPts val="1800"/>
              <a:buChar char="•"/>
            </a:pPr>
            <a:r>
              <a:rPr lang="en-US" dirty="0"/>
              <a:t>Develop policies regarding use and maintenance of equipment</a:t>
            </a:r>
          </a:p>
          <a:p>
            <a:pPr marL="1143000" lvl="2" indent="-228600" algn="l" rtl="0">
              <a:spcBef>
                <a:spcPts val="360"/>
              </a:spcBef>
              <a:spcAft>
                <a:spcPts val="0"/>
              </a:spcAft>
              <a:buClr>
                <a:srgbClr val="005AA3"/>
              </a:buClr>
              <a:buSzPts val="1800"/>
              <a:buChar char="•"/>
            </a:pPr>
            <a:r>
              <a:rPr lang="en-US" dirty="0"/>
              <a:t>Enforce these policies</a:t>
            </a:r>
          </a:p>
          <a:p>
            <a:pPr marL="1143000" lvl="2" indent="-228600" algn="l" rtl="0">
              <a:spcBef>
                <a:spcPts val="360"/>
              </a:spcBef>
              <a:spcAft>
                <a:spcPts val="0"/>
              </a:spcAft>
              <a:buClr>
                <a:srgbClr val="005AA3"/>
              </a:buClr>
              <a:buSzPts val="1800"/>
              <a:buChar char="•"/>
            </a:pPr>
            <a:r>
              <a:rPr lang="en-US" dirty="0"/>
              <a:t>Develop budget for equipment purchases</a:t>
            </a:r>
          </a:p>
          <a:p>
            <a:pPr marL="1143000" lvl="2" indent="-228600" algn="l" rtl="0">
              <a:spcBef>
                <a:spcPts val="360"/>
              </a:spcBef>
              <a:spcAft>
                <a:spcPts val="0"/>
              </a:spcAft>
              <a:buClr>
                <a:srgbClr val="005AA3"/>
              </a:buClr>
              <a:buSzPts val="1800"/>
              <a:buChar char="•"/>
            </a:pPr>
            <a:r>
              <a:rPr lang="en-US" dirty="0"/>
              <a:t>Select vendors and make purchases</a:t>
            </a:r>
          </a:p>
          <a:p>
            <a:pPr marL="1143000" lvl="2" indent="-228600" algn="l" rtl="0">
              <a:spcBef>
                <a:spcPts val="360"/>
              </a:spcBef>
              <a:spcAft>
                <a:spcPts val="0"/>
              </a:spcAft>
              <a:buClr>
                <a:srgbClr val="005AA3"/>
              </a:buClr>
              <a:buSzPts val="1800"/>
              <a:buChar char="•"/>
            </a:pPr>
            <a:r>
              <a:rPr lang="en-US" dirty="0"/>
              <a:t>Ensure equipment is safe to use</a:t>
            </a: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88" name="Google Shape;288;p2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38</a:t>
            </a:fld>
            <a:endParaRPr sz="1000" b="1" i="0" u="none" strike="noStrike" cap="none">
              <a:solidFill>
                <a:srgbClr val="95B3D7"/>
              </a:solidFill>
              <a:latin typeface="Helvetica Neue"/>
              <a:ea typeface="Helvetica Neue"/>
              <a:cs typeface="Helvetica Neue"/>
              <a:sym typeface="Helvetica Neue"/>
            </a:endParaRPr>
          </a:p>
        </p:txBody>
      </p:sp>
      <p:sp>
        <p:nvSpPr>
          <p:cNvPr id="289" name="Google Shape;289;p28" descr="data:image/jpeg;base64,/9j/4AAQSkZJRgABAQAAAQABAAD/2wCEAAkGBxQTEhUUEhQWFhUXFx0XGRgXGBgdGxscGhUYFx4dHBcYHSggHBolHRcYIjEhJSkrLi4uGiAzODMsNygtLiwBCgoKDg0OGxAQGywlHyQvLCwsLCwsLCwsLCwsLCwsLCwsNCwsLCwsLCwsLCwsLCwsLCwsLCwsLCwsLCwsLDc3LP/AABEIALQAtAMBIgACEQEDEQH/xAAbAAACAgMBAAAAAAAAAAAAAAAABgEEAgMFB//EAEAQAAEDAgQEBAQCCQIFBQAAAAEAAhEDIQQFMUESUWHwBhMicYGRobEHMhQjQlJywdHh8TNiFSWCorIkNFNjc//EABkBAAIDAQAAAAAAAAAAAAAAAAAEAQIDBf/EACoRAAICAQQABAYDAQAAAAAAAAABAgMRBBIhMRMiQVEyYXGRobEUQoEz/9oADAMBAAIRAxEAPwD3FCEIAhShCABCFEoAlCrYvGspiXGEs4/xhtRbPXuyznZGPYLnobpVerjKbfzPaPiF55icdiaty6BuNY+HLqsWZRUdcuPzA+nvCXlrIrov4c2Pb88oD9sKP+P0P3wkb/gskXnmOK4vGk85HwWoZYwX4hznj2ief7t/YKn8z5E+FL3PQ6eb0TpUb8Vbp1QdCD7FeX/oB2Jno7vmPmpa2szR5tzGtp2PJWjrF6oh1TR6khIOE8R16dniQPj/AHTJlviOlV3greF0ZFHldnbQsWum4UrYCUIQgAQhCABCEIAEIQgAQhYvdAJOiAJS7nHiQMPBRHG/pt7qlmucPrny6JhlwXbn+HmufTwrabYafWRNrxG7jP8AMHokrtVjiJpGvPLND8JUrEvrvMRNrjnYbxy1VmlQAALR8T+U9LXcI0IuDsssQ5jJdUcPd0Bog2sbSNibriZxnzi1gwnBVe9xbIdPDAmSBrr/ADSai5ss7Iw6O9xEGS87flgDf6wYO3RcnE57hGDhdWZaAZcXTaL67D6Ja8Psr1q9VtavULgwgsmGmZENG0GNtwuPleHfxubTw7KvpBhxI4dRoBuRzTC069WLS1LfQ9514kp4YMPAX8Y4m8DW6Ai8x7Kcm8RUsQ7gDCx8fke0aDkRb4LheJ6r+DCvDG8fCfTct4gWemyqZFhqgxj3V3Br6c1CAIAAGjb21ClUxcMlXfNTwNuDzmhWqOoNAJEgiLGLGD9PkrdDMKbnup06g4oMtF9+s6E7LzHD16lJzarPzOkg3FzIdt/u0Xe8E0CMQ8usWNdxTtJGpnXWfZE9PFJsK9TJvA8lgiOFrvmDqNzI0LttQqmIysPeeC5HwcASQCfkfklnGeKape51BrfJYQ28+uTEzsDCaKOKD6TXu9ILeKSQC2RrxWgwdeoS8q3FIZjdGeURl+cVcOYceNg1I29wnPLMyZWbLSlPEO4rvhwueIC4NySQPzCAAI+qpOw9Sg8Pp23jZw9tv7ravUOLxLomVafMT0dC4+RZ02u2DZ4/M06grrroRkpLKMiUIQrACEIQAIQoKACUqZ5jzWcaTZDB+YgXd0H+3qul4ix3C0U2mHP35N3Px0S75ENDGtPOdgOktjY6EFIaq7+kTWqGeWRRIu1h4rwTMhvOOp0ggHdZmsxpDZAcTufUfmZJt9FhWxNOmWte8NJsA43JEaSV514moupYmXutPEHgXbNwQRoNlhTVuZS+/auDoeOMG4V2VKo8yl+y3SAILh/EdZVLw5mdOhXNTgcyk9vCdDEXExE/Dmilm9apS8qoDXa78jhZ7XbWj1bz0TfgMgBw7KVeCWmQ5urROk7/ANky2oQ2yFEnOe6JUxuAcMdRrUmlwfqQLQRBki0RBUYvwbx1HOFUsa4kkNJFiZgga3nfkmmkwMaGMAAaAA0bbQsi5L+NJdDCoi+xfwng3DsY1sOPC4kEGOR0uNvqtWe43Lw8+fUaKhEEtceIAiNWm1pHwXN8dZu9zhg8PPG8S8tmYOgEXk3Spk+A4HPmkyqKd32I4fc3soy+/wADUNPHGR6y2lgK3BTp1Q/ynF4BdeXRIvqLDRU8d4VxA8wMqNc2o6XxLXES4wZkESRPsFwvEVHLfKbUwr4rH9gXLbTztEK/kn4iwGsxbHAgAGo246Et1v0nRWrtk+V+Sk9JHHBWz7JquGDWGrxUnuLgAABxBvLXQ/RdPxxQf5VBrRxUw2CAYkgAagcp+aaaWIw2JZZ9Ko3UiQY9wbjVLWY+GcQziZhq36p7jxU7W3ESPhaNOq1jYm1nhic6nFPBq8OPNFprU3OdhXN4iC4FzXWm251nnZNGX46nXZxUTxNmC24jXndsEzA/NCWq+Ibg6P6O2K1Z5JIuWtmILvpbWfZVWYSpgPLxBeAHHhqNO45RueUaKs61Pn7fMmFrg8fcbq1Esc2pRdcAQYiQRPCeR35iU35JmgrM5OFiEoZRnFGu0upkFpEvY78zbn1EA+ncnWYVlwdQqCqy+7gDqDeYj5BZ1WOt4Y5KKmsxHmVK04TEB7Q5twRK3LqJ5WUYAhCFIAtdaoGtLjYC5WZXH8Q1zwtpt1dc/wAI1/ks7J7I5JSy8HEfWc4vrOEzcD1WGwkA/ZVapbTY6o+Bq9xgTYdAL25clsrtDn8PCIbzjW3NgI+d5S9nmeVfN8jDUmvgHjLpIkxYAdNeUhcuEXOWTW6ahHBxsTWo5if/AIq4AAZUIgibcJ5yqWEw1asXUKjjUc0Q2YJgHhc0naLEexWFXDeZW4MSGUTJ9YkAE6DX0m2qdvDfh5mGBcHF73COKftzOnZTkmoROfGLsZ0MswYpU6bDBLWgcUC5i9+9FyvFPiduEAa2HVXXDSYAG7jGg5Lt1agaCToATbkB39F5hSy/9IbWx2IkMLrAG5mYbe1hbf2STks5kdOutdHRGIzioPMY4OB2YGHrBCt5J4zqNf5WOAYb+uIvB1Hz0SnhsXVo1eKgTRgcUidDMSDY6LvZX4VON/X1qwqF513MaxtI5Kkp7OZ9DDriyhU8Sg1cS6lSL3VjDHu0awWJAIklGS+EMTiQ5r6hbSmSLhvSW7r0XKPDtCgIDQSNeICeVp5810cWaNNvmPcKQb+0DGg0jdJS12W1Wu/UvjCF/KvAlKk0EHicObbex3PwIVjPcswLGnzi2lLSAXbXiw31XGzLxtUqHysEyTp5hEfJl++S1Zb4NqVnebiqjnHkZJv9gqedPdbLH7JWWI9fLG1HkUOMsgy4Awf+mZAtvK9A/D/M6lSm+nUJcaREPJ1B003t9F2MU3D4GkXu4WmPSP2nQD6W/bolf8PHE1qpsA5gJHIhxj7p2m52p8cIzuSxka8wwLGF2IbTD6rW+0xz6wvPsW3EYrjrvHHwWj9lvFBgDX4leqcfJJviHL34V7sRhwHcfocwyGgEamCeITtG6eonh/M5d8OM+hVyun5D6WJa4MoVGgvL4Bi/pvqZGw+6eKFcOAEyHSWOtobkC93GSegXmGMDzVAxtQj0gttFNk6DhBEAgRKavAdVzqDgHWa/0GdLaT+7P0JU315W5sjTWYltSHDw3ivLqGlPpcSW9DuJTVKSK/qAe2eLWYH5uUTb2vYiU34DEipTa8bhaaSzK2sZtjh5LKFCE4ZEFK+Y1g6q9xIgem8WA1169UzVn8LSeQlJuLqltP8ANc7z19wktZLhRNqVy2asCNTzOoBv8PjzSxnGGr4bEnE0mh3FMggxtY7z9E24dkN7P1W0JSE9pSyG886p4J+PxIe7D+W0hvmEv4hbWPTYx9gn/D4UMY1g0aABM7ad+y3T333dYPcrWWOfHoRXWod9lPN/9Cr/APm7/wAT16pKzPhblVGNS9x5weHXlsnXNr0avWm69v3Sk/OIdlWHiLOMzeDFralLz7j9Rqo30MqY7HupkenyRE30YANVWr+FK9J5NImQ4OlliCNCaehidQV2MtP/ADR0/uRf+FuicX0mGARMXE7eyU1GolXbj0NofCjzAeLcdRLmOLahFgaghzZ9tdrFWcB4Xr4qp5mMqONjAOgmxAGw6K1+J9AAUnDh4jxjiiDYNME3m6t+IPHNGkG+TFaoRMNPpFhqfiVLlOUYuqKy+y6wdvCZfRwzA8cLA3Vxjlz+CW8+8eQXU8IzjNw55s0HS3P3XNoZZisf+txL/Log/kmABqLmJF9V1sPhcCWOoUHsLi0g89A6RzjeFnGuEZefzP8ARLeTm5VktXGNdisQ/jMekTaxMgcgFY/D2tesw3PpInUaggW0kBbfw+xR4a9A6sc14B24+IOaOnEw/NUspqGjmVRhkh5c2Y5+sfdNUzfiSg/8M7V5B9d3ELFw4hH3jsoPcKA9MCWMipk/hGH1HYkmoZgOdq6byZ26c5TJluXsoN4KYgTxa7q33z7/ALIhaTtcikK1HkwpMMxG0gj39QkgNGxm5Mrr+Gnx5lPYHib7HXXqPquNVIDmuPDY7mBe2p02ur2W1IrsP7wLTGnMa3i3JRRLZYmby80RoQgIXXFirmf+k/2SpmT7NEQCdYP3smrNI8p06W+6U80dDmANgc7nX2EfVc3WfGhirplgR3Cgi3ff+UMjsd9woelkQzGO/wCywaL99/4WZ91BapKlXNgPJqj/AOt3/ik3MaxOWYfiiA+La7aEGyd8d/pVJ04Hc/3UgY6mRldB0Dha9xcTrtb4xqqT7j9TeoYcDS/5q+bgUyf+1qdJkDb3/wApKy6o05oTJh1L7tBgpzaIMi3xsVzNd/1N4fChM/FJn6uiToHEb2kDrpquJSyWmcv82kIcA0mP9shwttGy7v4mn/07GxfjJHSG3sfcKj4F/WYavSN+F0weT2G3LVr/AJraubjp4y9mWRr86picAwMaeKm7y3gH8wY0QYtIIIPuFT8NZA81hUe0tbT9XqBE8Uix5c1j4azelhH16VZ0eoQdpb6Xe2g+S3HF4vMHcNFpZTGsEgRJgkxadY1WjU1mK4j3n6lljBXfmn6Hi6rqTRVaWlpIMAFxDpneCD811fC2XVKtX9Jr33DjaXWbIHKBqoz7wxTwmDJMOeXsBJA1Ezwjsph8O/8AtqN9WC63pcWty+mTC2WEdIlYknvvuFlxIK1FcENPcf3Q4dwiO4UgCEAyri3w0mb7Gwg3vNwPeCrFGOKm7Ul7TqSdYu50TutWJs0n3+3Pb3WzC8LuFwuSW+r1OOo/aIH0Uf2ReHKY6BCAhdsWNGOHod7JOzyxaTYzz95ibk+wHunaq2QR0SZnVMweEX1gCJG9tXD4gLnaxeZM3pfDNrHA8lm9s8+++5VTAukCSJ0tG1tfkrMBKkGJHfZ7tyQ0d9+/3Ukd9/G3uoiNe+7qQwRUYHAgiQ4EHqOz90qYJlGnSqYDEkM9f6txm4dMGdBATY0jvv2VHNcpp4geoeoCA4agcuoVLI7lg0hJR7Fbw3lVTDY9tNz+P0Egg6Miw6xCf2VBJGh3AnX2XnuR5f8Ao2YtYX6gkGLEEWFz0K9CLTY2I6bLl63PiLPsNprAsfiQ0nDMgz67c9CLD4pSp4rEUcXWbRaP1o4YuTIcSC0ak+o2hNv4juH6Ow7h4NvYpnwtJscbGAPeAXOGug3iVpVbsqWVnsrnAo5B4IHF5uKIc93qLRa83kzrvA+adKWHawBrAGtGgH1sFlhgJ2m+kX+/3WnMcU2m0uc5rGgElzjsBJjmUvZbOx8/YjOWLv4kPH6KJMfrGiN9T9Fs8LOnC0Y/c26eyVMzz12O/U0KUUy4HidPmPIFjaA0dE35JhXUqDKb44miDBtrK6mnrlCvEjK3pF8eykz3KxLu++7o9+/qt8C+QbPcrMd6rTPfZW1osgEzRjm+g+208uiv4ZpJYHSTLZni5zuZ+a5uYmQG8z0P0LhPzXYyyiA6mBoOQECAeSI8ySNVxFjGEICF2hUEs5/hJ4gRI6iRzuBqUzLm5zRlpIBNoganvmldVDdDPsaVPEhNy2oJLdDuLe1+G09OoXVDrdlcKo806g4iOYA2F5Ht15hdprrf0XPNGsMynvsdwojuVjPfffyWJcgq2Do777lS0rCe7/XvmjT+/fd0FciX4ixtShjRWazi4GiOIwHa8QB5p7y/HNqtD6RDg7WNvlvrbotGKw7ajCx4kH6dR3ySFjMpr4Op5lB5AJuWzwneHsNtNSUvqNOrcP1HKpprAy/iK8HC3InjFhPI/ApowrppMB3Y2w2HCNe4XmfiXxKzEYUCofLqh/qYdD6SJa6Li4sbozTxbUxFOnh8IC1vC1r3kQXGIhom2kT1S/8AFm4Rjj1ZfA2+IPGVLDyykBWrX9DXHhaduNwsPaPklGlk2Ix9TzsQ6f3SR6G9Gga96roeGvCAZ664JJvB36u/p805CwAAgaQnKqY1dd+5jOxLiJRyzL2UG8LBfc6nlrsOgVtS4b9/dYgjuFoLNtvkkqGqW69/07ssmxp/NBJjC2NKmPZYV3QJ/r0hBODQAXVByGp7ab+8JiyamC4kbCPifgOSXcopS7ideZ5aTygO+qccvo8Lepv3K100N1mfYvN4gWQhShdTAsC11WSIWxQhrKwwELxLgeFxI/i1MGP2nnkNAOqr5Vix+WbgWBsY6jb/AAnXNsEKjOouPfnG683x1M0qhgWmSbmD7C7nHfouTZW65YGc7o5GQnr/AC7/AMrE8++/781Vy/Eh45EajcK1G3ff9FXBjkxAHPvv+Sn+m39Z7spA7770UQFBIDv/ABPd1mWgiDBCie9/spY7vsIJFvNfCDHz5ZaJ/ZOg9iPsrGV4PDUKvlMg1OEGTFx0v3K7rngakDeJ6Tp8F5ViMa6pWdWbIcXcTeYjT6LeqveUu1LiksnqQPf9u91m09277Ko4DMGVAyHN4nNB4ZE9bfRXQSsmmuy0XkyHfcKCO+wiFlHVVLMxAPco4e7od33KmUEkrnYx/E7gBtvp8dbfDqt+OxfCNQD1I/mtmU4F0yZkjmRA9g4tchvBaKzydbKqBPCIIHvaOVymABV8Hh+AdTqrS6Wmq8OPPZjZLLBCEJgoChShAEEJe8RZIKg4m/m706piUELO2tTWGWjJxZ5B5TqLvSYbsOXT2XewGMbUHJ24TBn+RCoC5usXFr+/wSPisI+k+1nD5jc+7QIsuZKLg8M24lyhlgHs9/5UEey5GFztkAVYaecj7HQ9Oq61HEtcJaQR0hUKMyhaMbULKb3gXa0kCCdBOxViyxLQbEAj4GVKIfR4y/L6j3GobnUkn1TrrtedOayYxwHCZnSReet16Nj61HAsLW8LW1OJ0OJ1DZgQOg+RXnFRryZNQTB0BGuvpiQunXPcs4OZZDDw2bGZcWeqIGoc0mec853XquS1HPoU3Ou4tEnSVzMmxNDF0hSkONNrOKNJA0E3jn7piDOQt/b/AClL7M8YG6K9vOTCPbvv6rKOv275oKgugSTAHffxSw02E9992VbF4sMFrkcthzsFXxOYz+Q9JnU3sNttTGoWeW5UXu4nAyL9R1vcO2Oyl8Ak2YZfhnVHSQddJg++7SOidMrwQa2fsoy/Lw2Cdf5rpJvT0Z80iJz4wgUoQnjIEIQgAQhCABCEIAgqhmOVsqiCP687HZdBCpOEZLDJTa6PPM4yR1MiG8Td3BoJlzpM2N4tZcI4QsPFT9M7NMRB5XHReu1GTqubi8mY/VoP0PzCRs00l8JspxfZ55Rz6qyA9oM/9P3sfmrrPENM/mDmnqCfqF28X4WH7JMcnDi3mxH9FwavhQgf6YdH7uvw3S+Gu0TtT6YZjTw2LaGOeJBsQ6+39PoFQf4RYawLHEUi2TBEgi0T116LW/I5BjzGzzEjfZ2wkrT/AMBJkio7W0MED5LSNrjwmZS06k8tDJleXUMKHcDh6okuI20vZb35mzZ3F/DJPf8AdcHC+Eqjrh1Qj2A97rsYTwq4RxQbzd0xrsPcqjk5c9l41446NNXMybNF+czzAsPbmtVPDPqkEiPcAnbQaAag6ppwnh5o2n4QuxhsC1uyvCmcvQl7Yi1lnh8zLteupF5EzccpTNhsE1ggDRWGsjRZJyvTRjy+WUlY30EKUITJmCEIQAIQhAAhCEACEIQAIQhAEFClCAIhYvpg6iUIRgDB1AdfmViMMOvzUoWMoRz0W3M018MNb/P+SsUm2CELOpJWMlvg2AIQhNFAUoQgAQhCABCEIAEIQgD/2Q=="/>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Merriweather Sans"/>
              <a:ea typeface="Merriweather Sans"/>
              <a:cs typeface="Merriweather Sans"/>
              <a:sym typeface="Merriweather Sans"/>
            </a:endParaRPr>
          </a:p>
        </p:txBody>
      </p:sp>
      <p:sp>
        <p:nvSpPr>
          <p:cNvPr id="290" name="Google Shape;290;p28" descr="data:image/jpeg;base64,/9j/4AAQSkZJRgABAQAAAQABAAD/2wCEAAkGBxQTEhUUEhQWFhUXFx0XGRgXGBgdGxscGhUYFx4dHBcYHSggHBolHRcYIjEhJSkrLi4uGiAzODMsNygtLiwBCgoKDg0OGxAQGywlHyQvLCwsLCwsLCwsLCwsLCwsLCwsNCwsLCwsLCwsLCwsLCwsLCwsLCwsLCwsLCwsLDc3LP/AABEIALQAtAMBIgACEQEDEQH/xAAbAAACAgMBAAAAAAAAAAAAAAAABgEEAgMFB//EAEAQAAEDAgQEBAQCCQIFBQAAAAEAAhEDIQQFMUESUWHwBhMicYGRobEHMhQjQlJywdHh8TNiFSWCorIkNFNjc//EABkBAAIDAQAAAAAAAAAAAAAAAAAEAQIDBf/EACoRAAICAQQABAYDAQAAAAAAAAABAgMRBBIhMRMiQVEyYXGRobEUQoEz/9oADAMBAAIRAxEAPwD3FCEIAhShCABCFEoAlCrYvGspiXGEs4/xhtRbPXuyznZGPYLnobpVerjKbfzPaPiF55icdiaty6BuNY+HLqsWZRUdcuPzA+nvCXlrIrov4c2Pb88oD9sKP+P0P3wkb/gskXnmOK4vGk85HwWoZYwX4hznj2ief7t/YKn8z5E+FL3PQ6eb0TpUb8Vbp1QdCD7FeX/oB2Jno7vmPmpa2szR5tzGtp2PJWjrF6oh1TR6khIOE8R16dniQPj/AHTJlviOlV3greF0ZFHldnbQsWum4UrYCUIQgAQhCABCEIAEIQgAQhYvdAJOiAJS7nHiQMPBRHG/pt7qlmucPrny6JhlwXbn+HmufTwrabYafWRNrxG7jP8AMHokrtVjiJpGvPLND8JUrEvrvMRNrjnYbxy1VmlQAALR8T+U9LXcI0IuDsssQ5jJdUcPd0Bog2sbSNibriZxnzi1gwnBVe9xbIdPDAmSBrr/ADSai5ss7Iw6O9xEGS87flgDf6wYO3RcnE57hGDhdWZaAZcXTaL67D6Ja8Psr1q9VtavULgwgsmGmZENG0GNtwuPleHfxubTw7KvpBhxI4dRoBuRzTC069WLS1LfQ9514kp4YMPAX8Y4m8DW6Ai8x7Kcm8RUsQ7gDCx8fke0aDkRb4LheJ6r+DCvDG8fCfTct4gWemyqZFhqgxj3V3Br6c1CAIAAGjb21ClUxcMlXfNTwNuDzmhWqOoNAJEgiLGLGD9PkrdDMKbnup06g4oMtF9+s6E7LzHD16lJzarPzOkg3FzIdt/u0Xe8E0CMQ8usWNdxTtJGpnXWfZE9PFJsK9TJvA8lgiOFrvmDqNzI0LttQqmIysPeeC5HwcASQCfkfklnGeKape51BrfJYQ28+uTEzsDCaKOKD6TXu9ILeKSQC2RrxWgwdeoS8q3FIZjdGeURl+cVcOYceNg1I29wnPLMyZWbLSlPEO4rvhwueIC4NySQPzCAAI+qpOw9Sg8Pp23jZw9tv7ravUOLxLomVafMT0dC4+RZ02u2DZ4/M06grrroRkpLKMiUIQrACEIQAIQoKACUqZ5jzWcaTZDB+YgXd0H+3qul4ix3C0U2mHP35N3Px0S75ENDGtPOdgOktjY6EFIaq7+kTWqGeWRRIu1h4rwTMhvOOp0ggHdZmsxpDZAcTufUfmZJt9FhWxNOmWte8NJsA43JEaSV514moupYmXutPEHgXbNwQRoNlhTVuZS+/auDoeOMG4V2VKo8yl+y3SAILh/EdZVLw5mdOhXNTgcyk9vCdDEXExE/Dmilm9apS8qoDXa78jhZ7XbWj1bz0TfgMgBw7KVeCWmQ5urROk7/ANky2oQ2yFEnOe6JUxuAcMdRrUmlwfqQLQRBki0RBUYvwbx1HOFUsa4kkNJFiZgga3nfkmmkwMaGMAAaAA0bbQsi5L+NJdDCoi+xfwng3DsY1sOPC4kEGOR0uNvqtWe43Lw8+fUaKhEEtceIAiNWm1pHwXN8dZu9zhg8PPG8S8tmYOgEXk3Spk+A4HPmkyqKd32I4fc3soy+/wADUNPHGR6y2lgK3BTp1Q/ynF4BdeXRIvqLDRU8d4VxA8wMqNc2o6XxLXES4wZkESRPsFwvEVHLfKbUwr4rH9gXLbTztEK/kn4iwGsxbHAgAGo246Et1v0nRWrtk+V+Sk9JHHBWz7JquGDWGrxUnuLgAABxBvLXQ/RdPxxQf5VBrRxUw2CAYkgAagcp+aaaWIw2JZZ9Ko3UiQY9wbjVLWY+GcQziZhq36p7jxU7W3ESPhaNOq1jYm1nhic6nFPBq8OPNFprU3OdhXN4iC4FzXWm251nnZNGX46nXZxUTxNmC24jXndsEzA/NCWq+Ibg6P6O2K1Z5JIuWtmILvpbWfZVWYSpgPLxBeAHHhqNO45RueUaKs61Pn7fMmFrg8fcbq1Esc2pRdcAQYiQRPCeR35iU35JmgrM5OFiEoZRnFGu0upkFpEvY78zbn1EA+ncnWYVlwdQqCqy+7gDqDeYj5BZ1WOt4Y5KKmsxHmVK04TEB7Q5twRK3LqJ5WUYAhCFIAtdaoGtLjYC5WZXH8Q1zwtpt1dc/wAI1/ks7J7I5JSy8HEfWc4vrOEzcD1WGwkA/ZVapbTY6o+Bq9xgTYdAL25clsrtDn8PCIbzjW3NgI+d5S9nmeVfN8jDUmvgHjLpIkxYAdNeUhcuEXOWTW6ahHBxsTWo5if/AIq4AAZUIgibcJ5yqWEw1asXUKjjUc0Q2YJgHhc0naLEexWFXDeZW4MSGUTJ9YkAE6DX0m2qdvDfh5mGBcHF73COKftzOnZTkmoROfGLsZ0MswYpU6bDBLWgcUC5i9+9FyvFPiduEAa2HVXXDSYAG7jGg5Lt1agaCToATbkB39F5hSy/9IbWx2IkMLrAG5mYbe1hbf2STks5kdOutdHRGIzioPMY4OB2YGHrBCt5J4zqNf5WOAYb+uIvB1Hz0SnhsXVo1eKgTRgcUidDMSDY6LvZX4VON/X1qwqF513MaxtI5Kkp7OZ9DDriyhU8Sg1cS6lSL3VjDHu0awWJAIklGS+EMTiQ5r6hbSmSLhvSW7r0XKPDtCgIDQSNeICeVp5810cWaNNvmPcKQb+0DGg0jdJS12W1Wu/UvjCF/KvAlKk0EHicObbex3PwIVjPcswLGnzi2lLSAXbXiw31XGzLxtUqHysEyTp5hEfJl++S1Zb4NqVnebiqjnHkZJv9gqedPdbLH7JWWI9fLG1HkUOMsgy4Awf+mZAtvK9A/D/M6lSm+nUJcaREPJ1B003t9F2MU3D4GkXu4WmPSP2nQD6W/bolf8PHE1qpsA5gJHIhxj7p2m52p8cIzuSxka8wwLGF2IbTD6rW+0xz6wvPsW3EYrjrvHHwWj9lvFBgDX4leqcfJJviHL34V7sRhwHcfocwyGgEamCeITtG6eonh/M5d8OM+hVyun5D6WJa4MoVGgvL4Bi/pvqZGw+6eKFcOAEyHSWOtobkC93GSegXmGMDzVAxtQj0gttFNk6DhBEAgRKavAdVzqDgHWa/0GdLaT+7P0JU315W5sjTWYltSHDw3ivLqGlPpcSW9DuJTVKSK/qAe2eLWYH5uUTb2vYiU34DEipTa8bhaaSzK2sZtjh5LKFCE4ZEFK+Y1g6q9xIgem8WA1169UzVn8LSeQlJuLqltP8ANc7z19wktZLhRNqVy2asCNTzOoBv8PjzSxnGGr4bEnE0mh3FMggxtY7z9E24dkN7P1W0JSE9pSyG886p4J+PxIe7D+W0hvmEv4hbWPTYx9gn/D4UMY1g0aABM7ad+y3T333dYPcrWWOfHoRXWod9lPN/9Cr/APm7/wAT16pKzPhblVGNS9x5weHXlsnXNr0avWm69v3Sk/OIdlWHiLOMzeDFralLz7j9Rqo30MqY7HupkenyRE30YANVWr+FK9J5NImQ4OlliCNCaehidQV2MtP/ADR0/uRf+FuicX0mGARMXE7eyU1GolXbj0NofCjzAeLcdRLmOLahFgaghzZ9tdrFWcB4Xr4qp5mMqONjAOgmxAGw6K1+J9AAUnDh4jxjiiDYNME3m6t+IPHNGkG+TFaoRMNPpFhqfiVLlOUYuqKy+y6wdvCZfRwzA8cLA3Vxjlz+CW8+8eQXU8IzjNw55s0HS3P3XNoZZisf+txL/Log/kmABqLmJF9V1sPhcCWOoUHsLi0g89A6RzjeFnGuEZefzP8ARLeTm5VktXGNdisQ/jMekTaxMgcgFY/D2tesw3PpInUaggW0kBbfw+xR4a9A6sc14B24+IOaOnEw/NUspqGjmVRhkh5c2Y5+sfdNUzfiSg/8M7V5B9d3ELFw4hH3jsoPcKA9MCWMipk/hGH1HYkmoZgOdq6byZ26c5TJluXsoN4KYgTxa7q33z7/ALIhaTtcikK1HkwpMMxG0gj39QkgNGxm5Mrr+Gnx5lPYHib7HXXqPquNVIDmuPDY7mBe2p02ur2W1IrsP7wLTGnMa3i3JRRLZYmby80RoQgIXXFirmf+k/2SpmT7NEQCdYP3smrNI8p06W+6U80dDmANgc7nX2EfVc3WfGhirplgR3Cgi3ff+UMjsd9woelkQzGO/wCywaL99/4WZ91BapKlXNgPJqj/AOt3/ik3MaxOWYfiiA+La7aEGyd8d/pVJ04Hc/3UgY6mRldB0Dha9xcTrtb4xqqT7j9TeoYcDS/5q+bgUyf+1qdJkDb3/wApKy6o05oTJh1L7tBgpzaIMi3xsVzNd/1N4fChM/FJn6uiToHEb2kDrpquJSyWmcv82kIcA0mP9shwttGy7v4mn/07GxfjJHSG3sfcKj4F/WYavSN+F0weT2G3LVr/AJraubjp4y9mWRr86picAwMaeKm7y3gH8wY0QYtIIIPuFT8NZA81hUe0tbT9XqBE8Uix5c1j4azelhH16VZ0eoQdpb6Xe2g+S3HF4vMHcNFpZTGsEgRJgkxadY1WjU1mK4j3n6lljBXfmn6Hi6rqTRVaWlpIMAFxDpneCD811fC2XVKtX9Jr33DjaXWbIHKBqoz7wxTwmDJMOeXsBJA1Ezwjsph8O/8AtqN9WC63pcWty+mTC2WEdIlYknvvuFlxIK1FcENPcf3Q4dwiO4UgCEAyri3w0mb7Gwg3vNwPeCrFGOKm7Ul7TqSdYu50TutWJs0n3+3Pb3WzC8LuFwuSW+r1OOo/aIH0Uf2ReHKY6BCAhdsWNGOHod7JOzyxaTYzz95ibk+wHunaq2QR0SZnVMweEX1gCJG9tXD4gLnaxeZM3pfDNrHA8lm9s8+++5VTAukCSJ0tG1tfkrMBKkGJHfZ7tyQ0d9+/3Ukd9/G3uoiNe+7qQwRUYHAgiQ4EHqOz90qYJlGnSqYDEkM9f6txm4dMGdBATY0jvv2VHNcpp4geoeoCA4agcuoVLI7lg0hJR7Fbw3lVTDY9tNz+P0Egg6Miw6xCf2VBJGh3AnX2XnuR5f8Ao2YtYX6gkGLEEWFz0K9CLTY2I6bLl63PiLPsNprAsfiQ0nDMgz67c9CLD4pSp4rEUcXWbRaP1o4YuTIcSC0ak+o2hNv4juH6Ow7h4NvYpnwtJscbGAPeAXOGug3iVpVbsqWVnsrnAo5B4IHF5uKIc93qLRa83kzrvA+adKWHawBrAGtGgH1sFlhgJ2m+kX+/3WnMcU2m0uc5rGgElzjsBJjmUvZbOx8/YjOWLv4kPH6KJMfrGiN9T9Fs8LOnC0Y/c26eyVMzz12O/U0KUUy4HidPmPIFjaA0dE35JhXUqDKb44miDBtrK6mnrlCvEjK3pF8eykz3KxLu++7o9+/qt8C+QbPcrMd6rTPfZW1osgEzRjm+g+208uiv4ZpJYHSTLZni5zuZ+a5uYmQG8z0P0LhPzXYyyiA6mBoOQECAeSI8ySNVxFjGEICF2hUEs5/hJ4gRI6iRzuBqUzLm5zRlpIBNoganvmldVDdDPsaVPEhNy2oJLdDuLe1+G09OoXVDrdlcKo806g4iOYA2F5Ht15hdprrf0XPNGsMynvsdwojuVjPfffyWJcgq2Do777lS0rCe7/XvmjT+/fd0FciX4ixtShjRWazi4GiOIwHa8QB5p7y/HNqtD6RDg7WNvlvrbotGKw7ajCx4kH6dR3ySFjMpr4Op5lB5AJuWzwneHsNtNSUvqNOrcP1HKpprAy/iK8HC3InjFhPI/ApowrppMB3Y2w2HCNe4XmfiXxKzEYUCofLqh/qYdD6SJa6Li4sbozTxbUxFOnh8IC1vC1r3kQXGIhom2kT1S/8AFm4Rjj1ZfA2+IPGVLDyykBWrX9DXHhaduNwsPaPklGlk2Ix9TzsQ6f3SR6G9Gga96roeGvCAZ664JJvB36u/p805CwAAgaQnKqY1dd+5jOxLiJRyzL2UG8LBfc6nlrsOgVtS4b9/dYgjuFoLNtvkkqGqW69/07ssmxp/NBJjC2NKmPZYV3QJ/r0hBODQAXVByGp7ab+8JiyamC4kbCPifgOSXcopS7ideZ5aTygO+qccvo8Lepv3K100N1mfYvN4gWQhShdTAsC11WSIWxQhrKwwELxLgeFxI/i1MGP2nnkNAOqr5Vix+WbgWBsY6jb/AAnXNsEKjOouPfnG683x1M0qhgWmSbmD7C7nHfouTZW65YGc7o5GQnr/AC7/AMrE8++/781Vy/Eh45EajcK1G3ff9FXBjkxAHPvv+Sn+m39Z7spA7770UQFBIDv/ABPd1mWgiDBCie9/spY7vsIJFvNfCDHz5ZaJ/ZOg9iPsrGV4PDUKvlMg1OEGTFx0v3K7rngakDeJ6Tp8F5ViMa6pWdWbIcXcTeYjT6LeqveUu1LiksnqQPf9u91m09277Ko4DMGVAyHN4nNB4ZE9bfRXQSsmmuy0XkyHfcKCO+wiFlHVVLMxAPco4e7od33KmUEkrnYx/E7gBtvp8dbfDqt+OxfCNQD1I/mtmU4F0yZkjmRA9g4tchvBaKzydbKqBPCIIHvaOVymABV8Hh+AdTqrS6Wmq8OPPZjZLLBCEJgoChShAEEJe8RZIKg4m/m706piUELO2tTWGWjJxZ5B5TqLvSYbsOXT2XewGMbUHJ24TBn+RCoC5usXFr+/wSPisI+k+1nD5jc+7QIsuZKLg8M24lyhlgHs9/5UEey5GFztkAVYaecj7HQ9Oq61HEtcJaQR0hUKMyhaMbULKb3gXa0kCCdBOxViyxLQbEAj4GVKIfR4y/L6j3GobnUkn1TrrtedOayYxwHCZnSReet16Nj61HAsLW8LW1OJ0OJ1DZgQOg+RXnFRryZNQTB0BGuvpiQunXPcs4OZZDDw2bGZcWeqIGoc0mec853XquS1HPoU3Ou4tEnSVzMmxNDF0hSkONNrOKNJA0E3jn7piDOQt/b/AClL7M8YG6K9vOTCPbvv6rKOv275oKgugSTAHffxSw02E9992VbF4sMFrkcthzsFXxOYz+Q9JnU3sNttTGoWeW5UXu4nAyL9R1vcO2Oyl8Ak2YZfhnVHSQddJg++7SOidMrwQa2fsoy/Lw2Cdf5rpJvT0Z80iJz4wgUoQnjIEIQgAQhCABCEIAgqhmOVsqiCP687HZdBCpOEZLDJTa6PPM4yR1MiG8Td3BoJlzpM2N4tZcI4QsPFT9M7NMRB5XHReu1GTqubi8mY/VoP0PzCRs00l8JspxfZ55Rz6qyA9oM/9P3sfmrrPENM/mDmnqCfqF28X4WH7JMcnDi3mxH9FwavhQgf6YdH7uvw3S+Gu0TtT6YZjTw2LaGOeJBsQ6+39PoFQf4RYawLHEUi2TBEgi0T116LW/I5BjzGzzEjfZ2wkrT/AMBJkio7W0MED5LSNrjwmZS06k8tDJleXUMKHcDh6okuI20vZb35mzZ3F/DJPf8AdcHC+Eqjrh1Qj2A97rsYTwq4RxQbzd0xrsPcqjk5c9l41446NNXMybNF+czzAsPbmtVPDPqkEiPcAnbQaAag6ppwnh5o2n4QuxhsC1uyvCmcvQl7Yi1lnh8zLteupF5EzccpTNhsE1ggDRWGsjRZJyvTRjy+WUlY30EKUITJmCEIQAIQhAAhCEACEIQAIQhAEFClCAIhYvpg6iUIRgDB1AdfmViMMOvzUoWMoRz0W3M018MNb/P+SsUm2CELOpJWMlvg2AIQhNFAUoQgAQhCABCEIAEIQgD/2Q=="/>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Merriweather Sans"/>
              <a:ea typeface="Merriweather Sans"/>
              <a:cs typeface="Merriweather Sans"/>
              <a:sym typeface="Merriweather Sans"/>
            </a:endParaRPr>
          </a:p>
        </p:txBody>
      </p:sp>
      <p:pic>
        <p:nvPicPr>
          <p:cNvPr id="3" name="Picture 2">
            <a:extLst>
              <a:ext uri="{FF2B5EF4-FFF2-40B4-BE49-F238E27FC236}">
                <a16:creationId xmlns:a16="http://schemas.microsoft.com/office/drawing/2014/main" id="{4E45C722-A62F-49CB-916F-D0379E96B4AD}"/>
              </a:ext>
            </a:extLst>
          </p:cNvPr>
          <p:cNvPicPr>
            <a:picLocks noChangeAspect="1"/>
          </p:cNvPicPr>
          <p:nvPr/>
        </p:nvPicPr>
        <p:blipFill>
          <a:blip r:embed="rId3"/>
          <a:stretch>
            <a:fillRect/>
          </a:stretch>
        </p:blipFill>
        <p:spPr>
          <a:xfrm>
            <a:off x="7128403" y="3095608"/>
            <a:ext cx="1778091" cy="666784"/>
          </a:xfrm>
          <a:prstGeom prst="rect">
            <a:avLst/>
          </a:prstGeom>
        </p:spPr>
      </p:pic>
      <p:pic>
        <p:nvPicPr>
          <p:cNvPr id="5" name="Picture 4">
            <a:extLst>
              <a:ext uri="{FF2B5EF4-FFF2-40B4-BE49-F238E27FC236}">
                <a16:creationId xmlns:a16="http://schemas.microsoft.com/office/drawing/2014/main" id="{78B7C716-240E-4138-AFCA-E89B251EC250}"/>
              </a:ext>
            </a:extLst>
          </p:cNvPr>
          <p:cNvPicPr>
            <a:picLocks noChangeAspect="1"/>
          </p:cNvPicPr>
          <p:nvPr/>
        </p:nvPicPr>
        <p:blipFill>
          <a:blip r:embed="rId4"/>
          <a:stretch>
            <a:fillRect/>
          </a:stretch>
        </p:blipFill>
        <p:spPr>
          <a:xfrm>
            <a:off x="7633253" y="1947145"/>
            <a:ext cx="768389" cy="914447"/>
          </a:xfrm>
          <a:prstGeom prst="rect">
            <a:avLst/>
          </a:prstGeom>
        </p:spPr>
      </p:pic>
    </p:spTree>
    <p:extLst>
      <p:ext uri="{BB962C8B-B14F-4D97-AF65-F5344CB8AC3E}">
        <p14:creationId xmlns:p14="http://schemas.microsoft.com/office/powerpoint/2010/main" val="13950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9"/>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Outdoor / Activities Chair</a:t>
            </a:r>
            <a:endParaRPr>
              <a:latin typeface="Helvetica Neue"/>
              <a:ea typeface="Helvetica Neue"/>
              <a:cs typeface="Helvetica Neue"/>
              <a:sym typeface="Helvetica Neue"/>
            </a:endParaRPr>
          </a:p>
        </p:txBody>
      </p:sp>
      <p:sp>
        <p:nvSpPr>
          <p:cNvPr id="298" name="Google Shape;298;p29"/>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Outdoor / Activities Chair is appointed by the Committee Chairman to:</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S</a:t>
            </a:r>
            <a:r>
              <a:rPr lang="en-US" b="0" dirty="0">
                <a:latin typeface="Helvetica Neue"/>
                <a:ea typeface="Helvetica Neue"/>
                <a:cs typeface="Helvetica Neue"/>
                <a:sym typeface="Helvetica Neue"/>
              </a:rPr>
              <a:t>ecure permits and permission to use camping sites</a:t>
            </a:r>
          </a:p>
          <a:p>
            <a:pPr marL="742950" lvl="1" indent="-285750" algn="l" rtl="0">
              <a:spcBef>
                <a:spcPts val="400"/>
              </a:spcBef>
              <a:spcAft>
                <a:spcPts val="0"/>
              </a:spcAft>
              <a:buClr>
                <a:srgbClr val="005AA3"/>
              </a:buClr>
              <a:buSzPts val="2000"/>
              <a:buChar char="–"/>
            </a:pPr>
            <a:r>
              <a:rPr lang="en-US" dirty="0"/>
              <a:t>Collect/maintain Annual Health and Medical forms</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S</a:t>
            </a:r>
            <a:r>
              <a:rPr lang="en-US" b="0" dirty="0">
                <a:latin typeface="Helvetica Neue"/>
                <a:ea typeface="Helvetica Neue"/>
                <a:cs typeface="Helvetica Neue"/>
                <a:sym typeface="Helvetica Neue"/>
              </a:rPr>
              <a:t>erve as transportation coordinator</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Support the</a:t>
            </a:r>
            <a:r>
              <a:rPr lang="en-US" b="0" dirty="0">
                <a:latin typeface="Helvetica Neue"/>
                <a:ea typeface="Helvetica Neue"/>
                <a:cs typeface="Helvetica Neue"/>
                <a:sym typeface="Helvetica Neue"/>
              </a:rPr>
              <a:t> outdoor program</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299" name="Google Shape;299;p2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39</a:t>
            </a:fld>
            <a:endParaRPr sz="1000" b="1">
              <a:solidFill>
                <a:srgbClr val="95B3D7"/>
              </a:solidFill>
              <a:latin typeface="Helvetica Neue"/>
              <a:ea typeface="Helvetica Neue"/>
              <a:cs typeface="Helvetica Neue"/>
              <a:sym typeface="Helvetica Neue"/>
            </a:endParaRPr>
          </a:p>
        </p:txBody>
      </p:sp>
      <p:pic>
        <p:nvPicPr>
          <p:cNvPr id="300" name="Google Shape;300;p29" descr="http://www.scouting.org/filestore/jpg/outdooraward.jpg"/>
          <p:cNvPicPr preferRelativeResize="0"/>
          <p:nvPr/>
        </p:nvPicPr>
        <p:blipFill rotWithShape="1">
          <a:blip r:embed="rId3">
            <a:alphaModFix/>
          </a:blip>
          <a:srcRect/>
          <a:stretch/>
        </p:blipFill>
        <p:spPr>
          <a:xfrm>
            <a:off x="6655323" y="3717131"/>
            <a:ext cx="1797427" cy="1827671"/>
          </a:xfrm>
          <a:prstGeom prst="rect">
            <a:avLst/>
          </a:prstGeom>
          <a:noFill/>
          <a:ln>
            <a:noFill/>
          </a:ln>
        </p:spPr>
      </p:pic>
      <p:sp>
        <p:nvSpPr>
          <p:cNvPr id="6" name="TextBox 5">
            <a:extLst>
              <a:ext uri="{FF2B5EF4-FFF2-40B4-BE49-F238E27FC236}">
                <a16:creationId xmlns:a16="http://schemas.microsoft.com/office/drawing/2014/main" id="{4110D44B-A5B5-4B38-8A33-4536BDD6F2A2}"/>
              </a:ext>
            </a:extLst>
          </p:cNvPr>
          <p:cNvSpPr txBox="1"/>
          <p:nvPr/>
        </p:nvSpPr>
        <p:spPr>
          <a:xfrm>
            <a:off x="386063" y="4630966"/>
            <a:ext cx="3001100" cy="954107"/>
          </a:xfrm>
          <a:prstGeom prst="rect">
            <a:avLst/>
          </a:prstGeom>
          <a:noFill/>
          <a:ln>
            <a:solidFill>
              <a:schemeClr val="accent1"/>
            </a:solidFill>
          </a:ln>
        </p:spPr>
        <p:txBody>
          <a:bodyPr wrap="square" rtlCol="0">
            <a:spAutoFit/>
          </a:bodyPr>
          <a:lstStyle/>
          <a:p>
            <a:r>
              <a:rPr lang="en-US" sz="1400" b="0" i="1" dirty="0">
                <a:latin typeface="Helvetica Neue"/>
                <a:ea typeface="Helvetica Neue"/>
                <a:cs typeface="Helvetica Neue"/>
                <a:sym typeface="Helvetica Neue"/>
              </a:rPr>
              <a:t>TIP: Consider </a:t>
            </a:r>
            <a:r>
              <a:rPr lang="en-US" i="1" dirty="0">
                <a:latin typeface="Helvetica Neue"/>
                <a:ea typeface="Helvetica Neue"/>
                <a:cs typeface="Helvetica Neue"/>
                <a:sym typeface="Helvetica Neue"/>
              </a:rPr>
              <a:t>assigning coordinators for major activities like summer camp, Philmont, high adventure, </a:t>
            </a:r>
            <a:r>
              <a:rPr lang="en-US" i="1" dirty="0" err="1">
                <a:latin typeface="Helvetica Neue"/>
                <a:ea typeface="Helvetica Neue"/>
                <a:cs typeface="Helvetica Neue"/>
                <a:sym typeface="Helvetica Neue"/>
              </a:rPr>
              <a:t>etc</a:t>
            </a:r>
            <a:endParaRPr lang="en-US" i="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0"/>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Membership Chair</a:t>
            </a:r>
            <a:endParaRPr>
              <a:latin typeface="Helvetica Neue"/>
              <a:ea typeface="Helvetica Neue"/>
              <a:cs typeface="Helvetica Neue"/>
              <a:sym typeface="Helvetica Neue"/>
            </a:endParaRPr>
          </a:p>
        </p:txBody>
      </p:sp>
      <p:sp>
        <p:nvSpPr>
          <p:cNvPr id="306" name="Google Shape;306;p30"/>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Membership Chair is appointed by the Committee Chairman to help ensure a smooth transition of new Scouts into the Troop and provide orientation for new parents.</a:t>
            </a:r>
            <a:endParaRPr dirty="0"/>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b="0" dirty="0">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307" name="Google Shape;307;p3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40</a:t>
            </a:fld>
            <a:endParaRPr sz="1000" b="1">
              <a:solidFill>
                <a:srgbClr val="95B3D7"/>
              </a:solidFill>
              <a:latin typeface="Helvetica Neue"/>
              <a:ea typeface="Helvetica Neue"/>
              <a:cs typeface="Helvetica Neue"/>
              <a:sym typeface="Helvetica Neue"/>
            </a:endParaRPr>
          </a:p>
        </p:txBody>
      </p:sp>
      <p:pic>
        <p:nvPicPr>
          <p:cNvPr id="308" name="Google Shape;308;p30" descr="http://www.bsatroop780.org/images/patch/troopCommittee.gif"/>
          <p:cNvPicPr preferRelativeResize="0"/>
          <p:nvPr/>
        </p:nvPicPr>
        <p:blipFill rotWithShape="1">
          <a:blip r:embed="rId3">
            <a:alphaModFix/>
          </a:blip>
          <a:srcRect/>
          <a:stretch/>
        </p:blipFill>
        <p:spPr>
          <a:xfrm>
            <a:off x="3767329" y="4032822"/>
            <a:ext cx="1609343" cy="1609344"/>
          </a:xfrm>
          <a:prstGeom prst="rect">
            <a:avLst/>
          </a:prstGeom>
          <a:noFill/>
          <a:ln>
            <a:noFill/>
          </a:ln>
        </p:spPr>
      </p:pic>
      <p:sp>
        <p:nvSpPr>
          <p:cNvPr id="6" name="TextBox 5">
            <a:extLst>
              <a:ext uri="{FF2B5EF4-FFF2-40B4-BE49-F238E27FC236}">
                <a16:creationId xmlns:a16="http://schemas.microsoft.com/office/drawing/2014/main" id="{468312BE-511B-44CE-B9C8-6D18FFFFBCDA}"/>
              </a:ext>
            </a:extLst>
          </p:cNvPr>
          <p:cNvSpPr txBox="1"/>
          <p:nvPr/>
        </p:nvSpPr>
        <p:spPr>
          <a:xfrm>
            <a:off x="5708465" y="3592336"/>
            <a:ext cx="3001100" cy="1600438"/>
          </a:xfrm>
          <a:prstGeom prst="rect">
            <a:avLst/>
          </a:prstGeom>
          <a:noFill/>
          <a:ln>
            <a:solidFill>
              <a:schemeClr val="accent1"/>
            </a:solidFill>
          </a:ln>
        </p:spPr>
        <p:txBody>
          <a:bodyPr wrap="square" rtlCol="0">
            <a:spAutoFit/>
          </a:bodyPr>
          <a:lstStyle/>
          <a:p>
            <a:r>
              <a:rPr lang="en-US" sz="1400" b="0" i="1" dirty="0">
                <a:latin typeface="Helvetica Neue"/>
                <a:ea typeface="Helvetica Neue"/>
                <a:cs typeface="Helvetica Neue"/>
                <a:sym typeface="Helvetica Neue"/>
              </a:rPr>
              <a:t>TIP: Develop a troop handbook for new members that includes key 3 contact information, meeting dates/places, equipment lists, website addresses, troop rules/policies, and other useful information.</a:t>
            </a:r>
            <a:endParaRPr lang="en-US" i="1" dirty="0"/>
          </a:p>
        </p:txBody>
      </p:sp>
      <p:sp>
        <p:nvSpPr>
          <p:cNvPr id="7" name="TextBox 6">
            <a:extLst>
              <a:ext uri="{FF2B5EF4-FFF2-40B4-BE49-F238E27FC236}">
                <a16:creationId xmlns:a16="http://schemas.microsoft.com/office/drawing/2014/main" id="{9795C82D-C73D-4A01-A330-8C68B8C4E0B6}"/>
              </a:ext>
            </a:extLst>
          </p:cNvPr>
          <p:cNvSpPr txBox="1"/>
          <p:nvPr/>
        </p:nvSpPr>
        <p:spPr>
          <a:xfrm>
            <a:off x="512965" y="4186128"/>
            <a:ext cx="3001100" cy="738664"/>
          </a:xfrm>
          <a:prstGeom prst="rect">
            <a:avLst/>
          </a:prstGeom>
          <a:noFill/>
          <a:ln>
            <a:solidFill>
              <a:schemeClr val="accent1"/>
            </a:solidFill>
          </a:ln>
        </p:spPr>
        <p:txBody>
          <a:bodyPr wrap="square" rtlCol="0">
            <a:spAutoFit/>
          </a:bodyPr>
          <a:lstStyle/>
          <a:p>
            <a:r>
              <a:rPr lang="en-US" sz="1400" b="0" i="1" dirty="0">
                <a:latin typeface="Helvetica Neue"/>
                <a:ea typeface="Helvetica Neue"/>
                <a:cs typeface="Helvetica Neue"/>
                <a:sym typeface="Helvetica Neue"/>
              </a:rPr>
              <a:t>TIP: Conduct a parent’s meeting on the first troop meeting after cross-over.</a:t>
            </a:r>
            <a:endParaRPr lang="en-US" i="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1"/>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Training Chair</a:t>
            </a:r>
            <a:endParaRPr>
              <a:latin typeface="Helvetica Neue"/>
              <a:ea typeface="Helvetica Neue"/>
              <a:cs typeface="Helvetica Neue"/>
              <a:sym typeface="Helvetica Neue"/>
            </a:endParaRPr>
          </a:p>
        </p:txBody>
      </p:sp>
      <p:sp>
        <p:nvSpPr>
          <p:cNvPr id="314" name="Google Shape;314;p3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Training Chair is appointed by the Committee Chairman to ensure</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Training opportunities are available</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Training records </a:t>
            </a:r>
            <a:r>
              <a:rPr lang="en-US" dirty="0"/>
              <a:t>are maintained</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BSA Youth Protection training is completed</a:t>
            </a:r>
          </a:p>
          <a:p>
            <a:pPr marL="742950" lvl="1" indent="-285750" algn="l" rtl="0">
              <a:spcBef>
                <a:spcPts val="400"/>
              </a:spcBef>
              <a:spcAft>
                <a:spcPts val="0"/>
              </a:spcAft>
              <a:buClr>
                <a:srgbClr val="005AA3"/>
              </a:buClr>
              <a:buSzPts val="2000"/>
              <a:buChar char="–"/>
            </a:pPr>
            <a:r>
              <a:rPr lang="en-US" dirty="0"/>
              <a:t>Position specific training is completed</a:t>
            </a:r>
            <a:endParaRPr dirty="0"/>
          </a:p>
        </p:txBody>
      </p:sp>
      <p:sp>
        <p:nvSpPr>
          <p:cNvPr id="315" name="Google Shape;315;p3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41</a:t>
            </a:fld>
            <a:endParaRPr sz="1000" b="1">
              <a:solidFill>
                <a:srgbClr val="95B3D7"/>
              </a:solidFill>
              <a:latin typeface="Helvetica Neue"/>
              <a:ea typeface="Helvetica Neue"/>
              <a:cs typeface="Helvetica Neue"/>
              <a:sym typeface="Helvetica Neue"/>
            </a:endParaRPr>
          </a:p>
        </p:txBody>
      </p:sp>
      <p:pic>
        <p:nvPicPr>
          <p:cNvPr id="316" name="Google Shape;316;p31" descr="http://www.bsatroop780.org/images/patch/troopCommittee.gif"/>
          <p:cNvPicPr preferRelativeResize="0"/>
          <p:nvPr/>
        </p:nvPicPr>
        <p:blipFill rotWithShape="1">
          <a:blip r:embed="rId3">
            <a:alphaModFix/>
          </a:blip>
          <a:srcRect/>
          <a:stretch/>
        </p:blipFill>
        <p:spPr>
          <a:xfrm>
            <a:off x="3767329" y="4090878"/>
            <a:ext cx="1609343" cy="160934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1"/>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Training Chair</a:t>
            </a:r>
            <a:endParaRPr dirty="0">
              <a:latin typeface="Helvetica Neue"/>
              <a:ea typeface="Helvetica Neue"/>
              <a:cs typeface="Helvetica Neue"/>
              <a:sym typeface="Helvetica Neue"/>
            </a:endParaRPr>
          </a:p>
        </p:txBody>
      </p:sp>
      <p:sp>
        <p:nvSpPr>
          <p:cNvPr id="314" name="Google Shape;314;p3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t>How to get training status</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Login to my.scouting.org</a:t>
            </a:r>
          </a:p>
          <a:p>
            <a:pPr marL="742950" lvl="1" indent="-285750" algn="l" rtl="0">
              <a:spcBef>
                <a:spcPts val="400"/>
              </a:spcBef>
              <a:spcAft>
                <a:spcPts val="0"/>
              </a:spcAft>
              <a:buClr>
                <a:srgbClr val="005AA3"/>
              </a:buClr>
              <a:buSzPts val="2000"/>
              <a:buChar char="–"/>
            </a:pPr>
            <a:r>
              <a:rPr lang="en-US" dirty="0"/>
              <a:t>Select “Training Validation”</a:t>
            </a:r>
            <a:endParaRPr dirty="0"/>
          </a:p>
        </p:txBody>
      </p:sp>
      <p:sp>
        <p:nvSpPr>
          <p:cNvPr id="315" name="Google Shape;315;p3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42</a:t>
            </a:fld>
            <a:endParaRPr sz="1000" b="1">
              <a:solidFill>
                <a:srgbClr val="95B3D7"/>
              </a:solidFill>
              <a:latin typeface="Helvetica Neue"/>
              <a:ea typeface="Helvetica Neue"/>
              <a:cs typeface="Helvetica Neue"/>
              <a:sym typeface="Helvetica Neue"/>
            </a:endParaRPr>
          </a:p>
        </p:txBody>
      </p:sp>
      <p:pic>
        <p:nvPicPr>
          <p:cNvPr id="3" name="Picture 2">
            <a:extLst>
              <a:ext uri="{FF2B5EF4-FFF2-40B4-BE49-F238E27FC236}">
                <a16:creationId xmlns:a16="http://schemas.microsoft.com/office/drawing/2014/main" id="{27E2A9AE-32FB-4602-B5B2-35CCDCCF87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48020" y="2828489"/>
            <a:ext cx="4731245" cy="2870793"/>
          </a:xfrm>
          <a:prstGeom prst="rect">
            <a:avLst/>
          </a:prstGeom>
        </p:spPr>
      </p:pic>
    </p:spTree>
    <p:extLst>
      <p:ext uri="{BB962C8B-B14F-4D97-AF65-F5344CB8AC3E}">
        <p14:creationId xmlns:p14="http://schemas.microsoft.com/office/powerpoint/2010/main" val="3485356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1"/>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latin typeface="Helvetica Neue"/>
                <a:ea typeface="Helvetica Neue"/>
                <a:cs typeface="Helvetica Neue"/>
                <a:sym typeface="Helvetica Neue"/>
              </a:rPr>
              <a:t>Troop Committee</a:t>
            </a:r>
            <a:br>
              <a:rPr lang="en-US" dirty="0">
                <a:latin typeface="Helvetica Neue"/>
                <a:ea typeface="Helvetica Neue"/>
                <a:cs typeface="Helvetica Neue"/>
                <a:sym typeface="Helvetica Neue"/>
              </a:rPr>
            </a:br>
            <a:r>
              <a:rPr lang="en-US" sz="2000" dirty="0">
                <a:latin typeface="Helvetica Neue"/>
                <a:ea typeface="Helvetica Neue"/>
                <a:cs typeface="Helvetica Neue"/>
                <a:sym typeface="Helvetica Neue"/>
              </a:rPr>
              <a:t>Troop Training Chair</a:t>
            </a:r>
            <a:endParaRPr dirty="0">
              <a:latin typeface="Helvetica Neue"/>
              <a:ea typeface="Helvetica Neue"/>
              <a:cs typeface="Helvetica Neue"/>
              <a:sym typeface="Helvetica Neue"/>
            </a:endParaRPr>
          </a:p>
        </p:txBody>
      </p:sp>
      <p:sp>
        <p:nvSpPr>
          <p:cNvPr id="314" name="Google Shape;314;p3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t>Training Resources</a:t>
            </a:r>
            <a:endParaRPr dirty="0"/>
          </a:p>
          <a:p>
            <a:pPr marL="742950" lvl="1" indent="-285750" algn="l" rtl="0">
              <a:spcBef>
                <a:spcPts val="400"/>
              </a:spcBef>
              <a:spcAft>
                <a:spcPts val="0"/>
              </a:spcAft>
              <a:buClr>
                <a:srgbClr val="005AA3"/>
              </a:buClr>
              <a:buSzPts val="2000"/>
              <a:buChar char="–"/>
            </a:pPr>
            <a:r>
              <a:rPr lang="en-US" b="0" dirty="0">
                <a:latin typeface="Helvetica Neue"/>
                <a:ea typeface="Helvetica Neue"/>
                <a:cs typeface="Helvetica Neue"/>
                <a:sym typeface="Helvetica Neue"/>
              </a:rPr>
              <a:t>Chief Seattle Council training website</a:t>
            </a:r>
          </a:p>
          <a:p>
            <a:pPr marL="742950" lvl="1" indent="-285750" algn="l" rtl="0">
              <a:spcBef>
                <a:spcPts val="400"/>
              </a:spcBef>
              <a:spcAft>
                <a:spcPts val="0"/>
              </a:spcAft>
              <a:buClr>
                <a:srgbClr val="005AA3"/>
              </a:buClr>
              <a:buSzPts val="2000"/>
              <a:buChar char="–"/>
            </a:pPr>
            <a:r>
              <a:rPr lang="en-US" dirty="0"/>
              <a:t>Your district training website</a:t>
            </a:r>
          </a:p>
          <a:p>
            <a:pPr marL="742950" lvl="1" indent="-285750" algn="l" rtl="0">
              <a:spcBef>
                <a:spcPts val="400"/>
              </a:spcBef>
              <a:spcAft>
                <a:spcPts val="0"/>
              </a:spcAft>
              <a:buClr>
                <a:srgbClr val="005AA3"/>
              </a:buClr>
              <a:buSzPts val="2000"/>
              <a:buChar char="–"/>
            </a:pPr>
            <a:r>
              <a:rPr lang="en-US" dirty="0"/>
              <a:t>District Roundtable</a:t>
            </a:r>
          </a:p>
          <a:p>
            <a:pPr marL="742950" lvl="1" indent="-285750" algn="l" rtl="0">
              <a:spcBef>
                <a:spcPts val="400"/>
              </a:spcBef>
              <a:spcAft>
                <a:spcPts val="0"/>
              </a:spcAft>
              <a:buClr>
                <a:srgbClr val="005AA3"/>
              </a:buClr>
              <a:buSzPts val="2000"/>
              <a:buChar char="–"/>
            </a:pPr>
            <a:r>
              <a:rPr lang="en-US" dirty="0"/>
              <a:t>Your Unit Commissioner</a:t>
            </a:r>
            <a:endParaRPr dirty="0"/>
          </a:p>
        </p:txBody>
      </p:sp>
      <p:sp>
        <p:nvSpPr>
          <p:cNvPr id="315" name="Google Shape;315;p3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43</a:t>
            </a:fld>
            <a:endParaRPr sz="1000" b="1">
              <a:solidFill>
                <a:srgbClr val="95B3D7"/>
              </a:solidFill>
              <a:latin typeface="Helvetica Neue"/>
              <a:ea typeface="Helvetica Neue"/>
              <a:cs typeface="Helvetica Neue"/>
              <a:sym typeface="Helvetica Neue"/>
            </a:endParaRPr>
          </a:p>
        </p:txBody>
      </p:sp>
      <p:pic>
        <p:nvPicPr>
          <p:cNvPr id="4" name="Picture 3">
            <a:extLst>
              <a:ext uri="{FF2B5EF4-FFF2-40B4-BE49-F238E27FC236}">
                <a16:creationId xmlns:a16="http://schemas.microsoft.com/office/drawing/2014/main" id="{2EB0415B-587B-4E91-A714-B28983A517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4619" y="1924751"/>
            <a:ext cx="2724732" cy="3693025"/>
          </a:xfrm>
          <a:prstGeom prst="rect">
            <a:avLst/>
          </a:prstGeom>
        </p:spPr>
      </p:pic>
      <p:pic>
        <p:nvPicPr>
          <p:cNvPr id="1028" name="Picture 4" descr="Is Roundtable that important? | Bobwhite Blather">
            <a:extLst>
              <a:ext uri="{FF2B5EF4-FFF2-40B4-BE49-F238E27FC236}">
                <a16:creationId xmlns:a16="http://schemas.microsoft.com/office/drawing/2014/main" id="{5182E1D1-7007-496D-9130-334436E5B34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0979" y="3917182"/>
            <a:ext cx="1691767" cy="16917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t Commissioner patch - BSA CAC Scout Shop">
            <a:extLst>
              <a:ext uri="{FF2B5EF4-FFF2-40B4-BE49-F238E27FC236}">
                <a16:creationId xmlns:a16="http://schemas.microsoft.com/office/drawing/2014/main" id="{C971210A-1F8B-4D59-B04A-019634BA51D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51052" y="3917182"/>
            <a:ext cx="1820948" cy="18581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National Youth Leadership Training - Wikipedia">
            <a:extLst>
              <a:ext uri="{FF2B5EF4-FFF2-40B4-BE49-F238E27FC236}">
                <a16:creationId xmlns:a16="http://schemas.microsoft.com/office/drawing/2014/main" id="{28E60C81-5B2A-43E4-8BEE-A6FB389B5DA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547761" y="355862"/>
            <a:ext cx="1244338" cy="12443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reater Saint Louis Area Council - 2021 Wood Badge Fall Session">
            <a:extLst>
              <a:ext uri="{FF2B5EF4-FFF2-40B4-BE49-F238E27FC236}">
                <a16:creationId xmlns:a16="http://schemas.microsoft.com/office/drawing/2014/main" id="{3DA01335-77DE-4966-BE7C-0B656CD4539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950132" y="406531"/>
            <a:ext cx="1798328"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784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2"/>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Troop Chaplain</a:t>
            </a:r>
            <a:endParaRPr>
              <a:latin typeface="Helvetica Neue"/>
              <a:ea typeface="Helvetica Neue"/>
              <a:cs typeface="Helvetica Neue"/>
              <a:sym typeface="Helvetica Neue"/>
            </a:endParaRPr>
          </a:p>
        </p:txBody>
      </p:sp>
      <p:sp>
        <p:nvSpPr>
          <p:cNvPr id="322" name="Google Shape;322;p32"/>
          <p:cNvSpPr txBox="1">
            <a:spLocks noGrp="1"/>
          </p:cNvSpPr>
          <p:nvPr>
            <p:ph type="body" idx="1"/>
          </p:nvPr>
        </p:nvSpPr>
        <p:spPr>
          <a:xfrm>
            <a:off x="457200" y="1992078"/>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The Troop Chaplain is appointed by the Committee Chairman to:</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Provide a spiritual tone for troop/team meetings and activities.</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Give guidance to the chaplain aide.</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Promote regular participation of each member in the activities of the religious organization of his choice.</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Visit homes of the Scouts in time of sickness or need.</a:t>
            </a:r>
            <a:endParaRPr dirty="0"/>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Encourage Scouts to earn their appropriate religious emblems.</a:t>
            </a:r>
            <a:endParaRPr b="0" dirty="0">
              <a:latin typeface="Helvetica Neue"/>
              <a:ea typeface="Helvetica Neue"/>
              <a:cs typeface="Helvetica Neue"/>
              <a:sym typeface="Helvetica Neue"/>
            </a:endParaRPr>
          </a:p>
        </p:txBody>
      </p:sp>
      <p:sp>
        <p:nvSpPr>
          <p:cNvPr id="323" name="Google Shape;323;p3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44</a:t>
            </a:fld>
            <a:endParaRPr sz="1000" b="1">
              <a:solidFill>
                <a:srgbClr val="95B3D7"/>
              </a:solidFill>
              <a:latin typeface="Helvetica Neue"/>
              <a:ea typeface="Helvetica Neue"/>
              <a:cs typeface="Helvetica Neue"/>
              <a:sym typeface="Helvetica Neue"/>
            </a:endParaRPr>
          </a:p>
        </p:txBody>
      </p:sp>
      <p:pic>
        <p:nvPicPr>
          <p:cNvPr id="324" name="Google Shape;324;p32" descr="https://5a6a246dfe17a1aac1cd-b99970780ce78ebdd694d83e551ef810.ssl.cf1.rackcdn.com/orgheaders/909/patch_chaplainandchaplainaide.png"/>
          <p:cNvPicPr preferRelativeResize="0"/>
          <p:nvPr/>
        </p:nvPicPr>
        <p:blipFill rotWithShape="1">
          <a:blip r:embed="rId3">
            <a:alphaModFix/>
          </a:blip>
          <a:srcRect/>
          <a:stretch/>
        </p:blipFill>
        <p:spPr>
          <a:xfrm>
            <a:off x="7329714" y="77675"/>
            <a:ext cx="1769837" cy="199407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3"/>
          <p:cNvSpPr txBox="1">
            <a:spLocks noGrp="1"/>
          </p:cNvSpPr>
          <p:nvPr>
            <p:ph type="title"/>
          </p:nvPr>
        </p:nvSpPr>
        <p:spPr>
          <a:xfrm>
            <a:off x="1566863" y="71442"/>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Troop Committee</a:t>
            </a:r>
            <a:br>
              <a:rPr lang="en-US">
                <a:latin typeface="Helvetica Neue"/>
                <a:ea typeface="Helvetica Neue"/>
                <a:cs typeface="Helvetica Neue"/>
                <a:sym typeface="Helvetica Neue"/>
              </a:rPr>
            </a:br>
            <a:r>
              <a:rPr lang="en-US" sz="2000">
                <a:latin typeface="Helvetica Neue"/>
                <a:ea typeface="Helvetica Neue"/>
                <a:cs typeface="Helvetica Neue"/>
                <a:sym typeface="Helvetica Neue"/>
              </a:rPr>
              <a:t>Other Positions…</a:t>
            </a:r>
            <a:endParaRPr>
              <a:latin typeface="Helvetica Neue"/>
              <a:ea typeface="Helvetica Neue"/>
              <a:cs typeface="Helvetica Neue"/>
              <a:sym typeface="Helvetica Neue"/>
            </a:endParaRPr>
          </a:p>
        </p:txBody>
      </p:sp>
      <p:sp>
        <p:nvSpPr>
          <p:cNvPr id="330" name="Google Shape;330;p33"/>
          <p:cNvSpPr txBox="1">
            <a:spLocks noGrp="1"/>
          </p:cNvSpPr>
          <p:nvPr>
            <p:ph type="body" idx="1"/>
          </p:nvPr>
        </p:nvSpPr>
        <p:spPr>
          <a:xfrm>
            <a:off x="14514" y="1364316"/>
            <a:ext cx="4441371" cy="4673627"/>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1600"/>
              <a:buChar char="•"/>
            </a:pPr>
            <a:r>
              <a:rPr lang="en-US" sz="1600">
                <a:latin typeface="Helvetica Neue"/>
                <a:ea typeface="Helvetica Neue"/>
                <a:cs typeface="Helvetica Neue"/>
                <a:sym typeface="Helvetica Neue"/>
              </a:rPr>
              <a:t>Troop Public Relations Chair</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Inform parents of their responsibilities in Scouting and with the chartered organization.</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Provide news and announcements about the troop to newspapers, bulletins of sponsors, web sites, etc.</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Promotes and stimulates service projects, Scouting Anniversary Week, Scout Sunday or Scout Sabbath, and family participation in troop events.</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Promotes new membership and lets people in the neighborhood know that Scouting is available.</a:t>
            </a:r>
            <a:endParaRPr/>
          </a:p>
          <a:p>
            <a:pPr marL="342900" lvl="0" indent="-342900" algn="l" rtl="0">
              <a:spcBef>
                <a:spcPts val="320"/>
              </a:spcBef>
              <a:spcAft>
                <a:spcPts val="0"/>
              </a:spcAft>
              <a:buClr>
                <a:srgbClr val="005AA3"/>
              </a:buClr>
              <a:buSzPts val="1600"/>
              <a:buChar char="•"/>
            </a:pPr>
            <a:r>
              <a:rPr lang="en-US" sz="1600">
                <a:latin typeface="Helvetica Neue"/>
                <a:ea typeface="Helvetica Neue"/>
                <a:cs typeface="Helvetica Neue"/>
                <a:sym typeface="Helvetica Neue"/>
              </a:rPr>
              <a:t>Troop Friends of Scouting (FOS) Chair</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Work closely with the troop committee on public relations for FOS</a:t>
            </a:r>
            <a:endParaRPr/>
          </a:p>
          <a:p>
            <a:pPr marL="511175" lvl="1" indent="-285750" algn="l" rtl="0">
              <a:spcBef>
                <a:spcPts val="280"/>
              </a:spcBef>
              <a:spcAft>
                <a:spcPts val="0"/>
              </a:spcAft>
              <a:buClr>
                <a:srgbClr val="005AA3"/>
              </a:buClr>
              <a:buSzPts val="1400"/>
              <a:buChar char="–"/>
            </a:pPr>
            <a:r>
              <a:rPr lang="en-US" sz="1400" b="0">
                <a:latin typeface="Helvetica Neue"/>
                <a:ea typeface="Helvetica Neue"/>
                <a:cs typeface="Helvetica Neue"/>
                <a:sym typeface="Helvetica Neue"/>
              </a:rPr>
              <a:t>Conducts annual FOS campaign to enroll family members and adult leaders in FOS</a:t>
            </a:r>
            <a:endParaRPr/>
          </a:p>
          <a:p>
            <a:pPr marL="511175" lvl="1" indent="-285750" algn="l" rtl="0">
              <a:spcBef>
                <a:spcPts val="280"/>
              </a:spcBef>
              <a:spcAft>
                <a:spcPts val="0"/>
              </a:spcAft>
              <a:buClr>
                <a:srgbClr val="005AA3"/>
              </a:buClr>
              <a:buSzPts val="1400"/>
              <a:buChar char="–"/>
            </a:pPr>
            <a:r>
              <a:rPr lang="en-US" sz="1400">
                <a:latin typeface="Helvetica Neue"/>
                <a:ea typeface="Helvetica Neue"/>
                <a:cs typeface="Helvetica Neue"/>
                <a:sym typeface="Helvetica Neue"/>
              </a:rPr>
              <a:t>G</a:t>
            </a:r>
            <a:r>
              <a:rPr lang="en-US" sz="1400" b="0">
                <a:latin typeface="Helvetica Neue"/>
                <a:ea typeface="Helvetica Neue"/>
                <a:cs typeface="Helvetica Neue"/>
                <a:sym typeface="Helvetica Neue"/>
              </a:rPr>
              <a:t>ives recognition to contributors and enrollees.</a:t>
            </a:r>
            <a:endParaRPr/>
          </a:p>
        </p:txBody>
      </p:sp>
      <p:sp>
        <p:nvSpPr>
          <p:cNvPr id="331" name="Google Shape;331;p3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45</a:t>
            </a:fld>
            <a:endParaRPr sz="1000" b="1">
              <a:solidFill>
                <a:srgbClr val="95B3D7"/>
              </a:solidFill>
              <a:latin typeface="Helvetica Neue"/>
              <a:ea typeface="Helvetica Neue"/>
              <a:cs typeface="Helvetica Neue"/>
              <a:sym typeface="Helvetica Neue"/>
            </a:endParaRPr>
          </a:p>
        </p:txBody>
      </p:sp>
      <p:sp>
        <p:nvSpPr>
          <p:cNvPr id="332" name="Google Shape;332;p33"/>
          <p:cNvSpPr txBox="1"/>
          <p:nvPr/>
        </p:nvSpPr>
        <p:spPr>
          <a:xfrm>
            <a:off x="4455885" y="1364316"/>
            <a:ext cx="4643665" cy="4673627"/>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5AA3"/>
              </a:buClr>
              <a:buSzPts val="1600"/>
              <a:buFont typeface="Arial"/>
              <a:buChar char="•"/>
            </a:pPr>
            <a:r>
              <a:rPr lang="en-US" sz="1600" b="1">
                <a:solidFill>
                  <a:srgbClr val="005AA3"/>
                </a:solidFill>
                <a:latin typeface="Helvetica Neue"/>
                <a:ea typeface="Helvetica Neue"/>
                <a:cs typeface="Helvetica Neue"/>
                <a:sym typeface="Helvetica Neue"/>
              </a:rPr>
              <a:t>Troop Scouting for Food Chair</a:t>
            </a:r>
            <a:endParaRPr/>
          </a:p>
          <a:p>
            <a:pPr marL="457200" marR="0" lvl="1" indent="0" algn="l" rtl="0">
              <a:spcBef>
                <a:spcPts val="280"/>
              </a:spcBef>
              <a:spcAft>
                <a:spcPts val="0"/>
              </a:spcAft>
              <a:buClr>
                <a:srgbClr val="005AA3"/>
              </a:buClr>
              <a:buSzPts val="1400"/>
              <a:buFont typeface="Arial"/>
              <a:buNone/>
            </a:pPr>
            <a:r>
              <a:rPr lang="en-US" sz="1400" b="0" i="0" u="none" strike="noStrike" cap="none">
                <a:solidFill>
                  <a:srgbClr val="005AA3"/>
                </a:solidFill>
                <a:latin typeface="Helvetica Neue"/>
                <a:ea typeface="Helvetica Neue"/>
                <a:cs typeface="Helvetica Neue"/>
                <a:sym typeface="Helvetica Neue"/>
              </a:rPr>
              <a:t>Coordinate an annual food drive for the troop and report the result to the district.</a:t>
            </a:r>
            <a:endParaRPr/>
          </a:p>
          <a:p>
            <a:pPr marL="342900" marR="0" lvl="0" indent="-342900" algn="l" rtl="0">
              <a:spcBef>
                <a:spcPts val="320"/>
              </a:spcBef>
              <a:spcAft>
                <a:spcPts val="0"/>
              </a:spcAft>
              <a:buClr>
                <a:srgbClr val="005AA3"/>
              </a:buClr>
              <a:buSzPts val="1600"/>
              <a:buFont typeface="Arial"/>
              <a:buChar char="•"/>
            </a:pPr>
            <a:r>
              <a:rPr lang="en-US" sz="1600" b="1">
                <a:solidFill>
                  <a:srgbClr val="005AA3"/>
                </a:solidFill>
                <a:latin typeface="Helvetica Neue"/>
                <a:ea typeface="Helvetica Neue"/>
                <a:cs typeface="Helvetica Neue"/>
                <a:sym typeface="Helvetica Neue"/>
              </a:rPr>
              <a:t>Troop Fundraising Chair</a:t>
            </a:r>
            <a:endParaRPr/>
          </a:p>
          <a:p>
            <a:pPr marL="457200" marR="0" lvl="1" indent="0" algn="l" rtl="0">
              <a:spcBef>
                <a:spcPts val="280"/>
              </a:spcBef>
              <a:spcAft>
                <a:spcPts val="0"/>
              </a:spcAft>
              <a:buClr>
                <a:srgbClr val="005AA3"/>
              </a:buClr>
              <a:buSzPts val="1400"/>
              <a:buFont typeface="Arial"/>
              <a:buNone/>
            </a:pPr>
            <a:r>
              <a:rPr lang="en-US" sz="1400" b="0" i="0" u="none" strike="noStrike" cap="none">
                <a:solidFill>
                  <a:srgbClr val="005AA3"/>
                </a:solidFill>
                <a:latin typeface="Helvetica Neue"/>
                <a:ea typeface="Helvetica Neue"/>
                <a:cs typeface="Helvetica Neue"/>
                <a:sym typeface="Helvetica Neue"/>
              </a:rPr>
              <a:t>Also called the "Popcorn Kernel" in some councils, supervises Fundraising and ensure that every youth member has the opportunity to participate in Popcorn sales or other council Fundraising events.</a:t>
            </a:r>
            <a:endParaRPr/>
          </a:p>
          <a:p>
            <a:pPr marL="342900" marR="0" lvl="0" indent="-342900" algn="l" rtl="0">
              <a:spcBef>
                <a:spcPts val="320"/>
              </a:spcBef>
              <a:spcAft>
                <a:spcPts val="0"/>
              </a:spcAft>
              <a:buClr>
                <a:srgbClr val="005AA3"/>
              </a:buClr>
              <a:buSzPts val="1600"/>
              <a:buFont typeface="Arial"/>
              <a:buChar char="•"/>
            </a:pPr>
            <a:r>
              <a:rPr lang="en-US" sz="1600" b="1">
                <a:solidFill>
                  <a:srgbClr val="005AA3"/>
                </a:solidFill>
                <a:latin typeface="Helvetica Neue"/>
                <a:ea typeface="Helvetica Neue"/>
                <a:cs typeface="Helvetica Neue"/>
                <a:sym typeface="Helvetica Neue"/>
              </a:rPr>
              <a:t>New Member Coordinator</a:t>
            </a:r>
            <a:endParaRPr/>
          </a:p>
          <a:p>
            <a:pPr marL="400050" marR="0" lvl="1" indent="0" algn="l" rtl="0">
              <a:spcBef>
                <a:spcPts val="280"/>
              </a:spcBef>
              <a:spcAft>
                <a:spcPts val="0"/>
              </a:spcAft>
              <a:buClr>
                <a:srgbClr val="005AA3"/>
              </a:buClr>
              <a:buSzPts val="1400"/>
              <a:buFont typeface="Arial"/>
              <a:buNone/>
            </a:pPr>
            <a:r>
              <a:rPr lang="en-US" sz="1400" b="0" i="0" u="none" strike="noStrike" cap="none">
                <a:solidFill>
                  <a:srgbClr val="005AA3"/>
                </a:solidFill>
                <a:latin typeface="Helvetica Neue"/>
                <a:ea typeface="Helvetica Neue"/>
                <a:cs typeface="Helvetica Neue"/>
                <a:sym typeface="Helvetica Neue"/>
              </a:rPr>
              <a:t>The New Member Coordinator shares the benefits of Scouting. Coordinates unit recruitment. Guides the joining and welcoming process for youth and their families.</a:t>
            </a:r>
            <a:endParaRPr/>
          </a:p>
        </p:txBody>
      </p:sp>
      <p:pic>
        <p:nvPicPr>
          <p:cNvPr id="333" name="Google Shape;333;p33" descr="http://www.bsatroop780.org/images/patch/troopCommittee.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52229" y="87084"/>
            <a:ext cx="1203779" cy="1203780"/>
          </a:xfrm>
          <a:prstGeom prst="rect">
            <a:avLst/>
          </a:prstGeom>
          <a:noFill/>
          <a:ln>
            <a:noFill/>
          </a:ln>
        </p:spPr>
      </p:pic>
      <p:pic>
        <p:nvPicPr>
          <p:cNvPr id="334" name="Google Shape;334;p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37854" y="4409901"/>
            <a:ext cx="1428750" cy="14287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latin typeface="Helvetica Neue"/>
                <a:ea typeface="Helvetica Neue"/>
                <a:cs typeface="Helvetica Neue"/>
                <a:sym typeface="Helvetica Neue"/>
              </a:rPr>
              <a:t>Quiz Time</a:t>
            </a:r>
            <a:endParaRPr dirty="0"/>
          </a:p>
        </p:txBody>
      </p:sp>
      <p:sp>
        <p:nvSpPr>
          <p:cNvPr id="172" name="Google Shape;172;p1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46</a:t>
            </a:fld>
            <a:endParaRPr sz="1000" b="1" i="0" u="none" strike="noStrike" cap="none">
              <a:solidFill>
                <a:srgbClr val="95B3D7"/>
              </a:solidFill>
              <a:latin typeface="Helvetica Neue"/>
              <a:ea typeface="Helvetica Neue"/>
              <a:cs typeface="Helvetica Neue"/>
              <a:sym typeface="Helvetica Neue"/>
            </a:endParaRPr>
          </a:p>
        </p:txBody>
      </p:sp>
      <p:pic>
        <p:nvPicPr>
          <p:cNvPr id="1028" name="Picture 4" descr="Pin on Scentsy">
            <a:extLst>
              <a:ext uri="{FF2B5EF4-FFF2-40B4-BE49-F238E27FC236}">
                <a16:creationId xmlns:a16="http://schemas.microsoft.com/office/drawing/2014/main" id="{CCBC8748-9053-47CC-A15A-605EFCC02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08919" y="989814"/>
            <a:ext cx="5526162" cy="3841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DEB07C9-79A8-4338-8683-1CC08D390E0E}"/>
              </a:ext>
            </a:extLst>
          </p:cNvPr>
          <p:cNvSpPr txBox="1"/>
          <p:nvPr/>
        </p:nvSpPr>
        <p:spPr>
          <a:xfrm>
            <a:off x="440703" y="4677532"/>
            <a:ext cx="8262594" cy="338554"/>
          </a:xfrm>
          <a:prstGeom prst="rect">
            <a:avLst/>
          </a:prstGeom>
          <a:noFill/>
        </p:spPr>
        <p:txBody>
          <a:bodyPr wrap="square" rtlCol="0">
            <a:spAutoFit/>
          </a:bodyPr>
          <a:lstStyle/>
          <a:p>
            <a:pPr algn="ctr"/>
            <a:r>
              <a:rPr lang="en-US" sz="1600" dirty="0"/>
              <a:t>On your cell phone OR on your PC, open your browser and enter “kahoot.it” in the URL.</a:t>
            </a:r>
          </a:p>
        </p:txBody>
      </p:sp>
    </p:spTree>
    <p:extLst>
      <p:ext uri="{BB962C8B-B14F-4D97-AF65-F5344CB8AC3E}">
        <p14:creationId xmlns:p14="http://schemas.microsoft.com/office/powerpoint/2010/main" val="858810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Selecting &amp; Retaining </a:t>
            </a:r>
            <a:br>
              <a:rPr lang="en-US"/>
            </a:br>
            <a:r>
              <a:rPr lang="en-US"/>
              <a:t>Adult Leaders</a:t>
            </a:r>
            <a:endParaRPr/>
          </a:p>
        </p:txBody>
      </p:sp>
      <p:sp>
        <p:nvSpPr>
          <p:cNvPr id="343" name="Google Shape;343;p34"/>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5AA3"/>
              </a:buClr>
              <a:buSzPts val="2400"/>
              <a:buNone/>
            </a:pPr>
            <a:r>
              <a:rPr lang="en-US" b="0" dirty="0"/>
              <a:t>One of the most important responsibilities of the committee: Provide adequate adult leadership for the troop</a:t>
            </a:r>
            <a:endParaRPr dirty="0"/>
          </a:p>
          <a:p>
            <a:pPr marL="0" lvl="0" indent="0" algn="l" rtl="0">
              <a:spcBef>
                <a:spcPts val="480"/>
              </a:spcBef>
              <a:spcAft>
                <a:spcPts val="0"/>
              </a:spcAft>
              <a:buClr>
                <a:srgbClr val="005AA3"/>
              </a:buClr>
              <a:buSzPts val="2400"/>
              <a:buNone/>
            </a:pPr>
            <a:endParaRPr b="0" dirty="0"/>
          </a:p>
          <a:p>
            <a:pPr marL="342900" lvl="0" indent="-342900" algn="l" rtl="0">
              <a:spcBef>
                <a:spcPts val="480"/>
              </a:spcBef>
              <a:spcAft>
                <a:spcPts val="0"/>
              </a:spcAft>
              <a:buClr>
                <a:srgbClr val="005AA3"/>
              </a:buClr>
              <a:buSzPts val="2400"/>
              <a:buChar char="•"/>
            </a:pPr>
            <a:r>
              <a:rPr lang="en-US" b="0" dirty="0"/>
              <a:t>What are the attributes of a good leader?</a:t>
            </a:r>
            <a:endParaRPr dirty="0"/>
          </a:p>
          <a:p>
            <a:pPr marL="342900" lvl="0" indent="-342900" algn="l" rtl="0">
              <a:spcBef>
                <a:spcPts val="480"/>
              </a:spcBef>
              <a:spcAft>
                <a:spcPts val="0"/>
              </a:spcAft>
              <a:buClr>
                <a:srgbClr val="005AA3"/>
              </a:buClr>
              <a:buSzPts val="2400"/>
              <a:buChar char="•"/>
            </a:pPr>
            <a:r>
              <a:rPr lang="en-US" b="0" dirty="0"/>
              <a:t>How do you find good leaders?</a:t>
            </a:r>
            <a:endParaRPr dirty="0"/>
          </a:p>
          <a:p>
            <a:pPr marL="342900" lvl="0" indent="-342900" algn="l" rtl="0">
              <a:spcBef>
                <a:spcPts val="480"/>
              </a:spcBef>
              <a:spcAft>
                <a:spcPts val="0"/>
              </a:spcAft>
              <a:buClr>
                <a:srgbClr val="005AA3"/>
              </a:buClr>
              <a:buSzPts val="2400"/>
              <a:buChar char="•"/>
            </a:pPr>
            <a:r>
              <a:rPr lang="en-US" b="0" dirty="0"/>
              <a:t>How do you keep good leaders?</a:t>
            </a:r>
            <a:endParaRPr dirty="0"/>
          </a:p>
          <a:p>
            <a:pPr marL="342900" lvl="0" indent="-342900" algn="l" rtl="0">
              <a:spcBef>
                <a:spcPts val="480"/>
              </a:spcBef>
              <a:spcAft>
                <a:spcPts val="0"/>
              </a:spcAft>
              <a:buClr>
                <a:srgbClr val="005AA3"/>
              </a:buClr>
              <a:buSzPts val="2400"/>
              <a:buChar char="•"/>
            </a:pPr>
            <a:r>
              <a:rPr lang="en-US" b="0" dirty="0"/>
              <a:t>How do you plan for turnover?</a:t>
            </a:r>
            <a:endParaRPr dirty="0"/>
          </a:p>
          <a:p>
            <a:pPr marL="342900" lvl="0" indent="-190500" algn="l" rtl="0">
              <a:spcBef>
                <a:spcPts val="480"/>
              </a:spcBef>
              <a:spcAft>
                <a:spcPts val="0"/>
              </a:spcAft>
              <a:buClr>
                <a:srgbClr val="005AA3"/>
              </a:buClr>
              <a:buSzPts val="2400"/>
              <a:buNone/>
            </a:pPr>
            <a:endParaRPr b="0" dirty="0"/>
          </a:p>
        </p:txBody>
      </p:sp>
      <p:sp>
        <p:nvSpPr>
          <p:cNvPr id="344" name="Google Shape;344;p3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1026" name="Picture 2" descr="YOU Matter: 5 Tips for Self-Care - NCCJ">
            <a:extLst>
              <a:ext uri="{FF2B5EF4-FFF2-40B4-BE49-F238E27FC236}">
                <a16:creationId xmlns:a16="http://schemas.microsoft.com/office/drawing/2014/main" id="{3CE48FA0-A3F5-409F-8775-99E7ABA72D4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83225" y="43073"/>
            <a:ext cx="1960775" cy="1960775"/>
          </a:xfrm>
          <a:prstGeom prst="rect">
            <a:avLst/>
          </a:prstGeom>
          <a:noFill/>
          <a:extLst>
            <a:ext uri="{909E8E84-426E-40DD-AFC4-6F175D3DCCD1}">
              <a14:hiddenFill xmlns:a14="http://schemas.microsoft.com/office/drawing/2010/main">
                <a:solidFill>
                  <a:srgbClr val="FFFFFF"/>
                </a:solidFill>
              </a14:hiddenFill>
            </a:ext>
          </a:extLst>
        </p:spPr>
      </p:pic>
      <p:sp>
        <p:nvSpPr>
          <p:cNvPr id="342" name="Google Shape;342;p3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t>Don’t Forget about Self Care</a:t>
            </a:r>
            <a:endParaRPr dirty="0"/>
          </a:p>
        </p:txBody>
      </p:sp>
      <p:sp>
        <p:nvSpPr>
          <p:cNvPr id="343" name="Google Shape;343;p34"/>
          <p:cNvSpPr txBox="1">
            <a:spLocks noGrp="1"/>
          </p:cNvSpPr>
          <p:nvPr>
            <p:ph type="body" idx="1"/>
          </p:nvPr>
        </p:nvSpPr>
        <p:spPr>
          <a:xfrm>
            <a:off x="457200" y="1417638"/>
            <a:ext cx="8229600" cy="450490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Some committee members take on multiple jobs</a:t>
            </a:r>
          </a:p>
          <a:p>
            <a:pPr marL="800100" lvl="1">
              <a:spcBef>
                <a:spcPts val="0"/>
              </a:spcBef>
              <a:buSzPts val="2400"/>
              <a:buChar char="•"/>
            </a:pPr>
            <a:r>
              <a:rPr lang="en-US" b="0" dirty="0">
                <a:latin typeface="Helvetica Neue"/>
                <a:ea typeface="Helvetica Neue"/>
                <a:cs typeface="Helvetica Neue"/>
                <a:sym typeface="Helvetica Neue"/>
              </a:rPr>
              <a:t>Sometimes seems easier to do it yourself than </a:t>
            </a:r>
            <a:r>
              <a:rPr lang="en-US" dirty="0"/>
              <a:t>to delegate</a:t>
            </a:r>
          </a:p>
          <a:p>
            <a:pPr marL="800100" lvl="1">
              <a:spcBef>
                <a:spcPts val="0"/>
              </a:spcBef>
              <a:buSzPts val="2400"/>
              <a:buChar char="•"/>
            </a:pPr>
            <a:r>
              <a:rPr lang="en-US" b="0" dirty="0">
                <a:latin typeface="Helvetica Neue"/>
                <a:ea typeface="Helvetica Neue"/>
                <a:cs typeface="Helvetica Neue"/>
                <a:sym typeface="Helvetica Neue"/>
              </a:rPr>
              <a:t>Procrastination feeds this behavior</a:t>
            </a:r>
          </a:p>
          <a:p>
            <a:pPr marL="342900" lvl="0" indent="-342900" algn="l" rtl="0">
              <a:spcBef>
                <a:spcPts val="0"/>
              </a:spcBef>
              <a:spcAft>
                <a:spcPts val="0"/>
              </a:spcAft>
              <a:buClr>
                <a:srgbClr val="005AA3"/>
              </a:buClr>
              <a:buSzPts val="2400"/>
              <a:buChar char="•"/>
            </a:pPr>
            <a:r>
              <a:rPr lang="en-US" b="0" dirty="0">
                <a:latin typeface="Helvetica Neue"/>
                <a:ea typeface="Helvetica Neue"/>
                <a:cs typeface="Helvetica Neue"/>
                <a:sym typeface="Helvetica Neue"/>
              </a:rPr>
              <a:t>Helpful tips to avoid burn-out and resentment</a:t>
            </a:r>
            <a:endParaRPr lang="en-US" dirty="0"/>
          </a:p>
          <a:p>
            <a:pPr marL="742950" lvl="1" indent="-285750" algn="l" rtl="0">
              <a:spcBef>
                <a:spcPts val="400"/>
              </a:spcBef>
              <a:spcAft>
                <a:spcPts val="0"/>
              </a:spcAft>
              <a:buClr>
                <a:srgbClr val="005AA3"/>
              </a:buClr>
              <a:buSzPts val="2000"/>
              <a:buChar char="–"/>
            </a:pPr>
            <a:r>
              <a:rPr lang="en-US" b="0" dirty="0"/>
              <a:t>Don’t be afraid to say “No”</a:t>
            </a:r>
          </a:p>
          <a:p>
            <a:pPr marL="742950" lvl="1" indent="-285750" algn="l" rtl="0">
              <a:spcBef>
                <a:spcPts val="400"/>
              </a:spcBef>
              <a:spcAft>
                <a:spcPts val="0"/>
              </a:spcAft>
              <a:buClr>
                <a:srgbClr val="005AA3"/>
              </a:buClr>
              <a:buSzPts val="2000"/>
              <a:buChar char="–"/>
            </a:pPr>
            <a:r>
              <a:rPr lang="en-US" dirty="0">
                <a:latin typeface="Helvetica Neue"/>
                <a:ea typeface="Helvetica Neue"/>
                <a:cs typeface="Helvetica Neue"/>
                <a:sym typeface="Helvetica Neue"/>
              </a:rPr>
              <a:t>Ask for </a:t>
            </a:r>
            <a:r>
              <a:rPr lang="en-US" dirty="0">
                <a:solidFill>
                  <a:schemeClr val="accent6">
                    <a:lumMod val="75000"/>
                  </a:schemeClr>
                </a:solidFill>
                <a:latin typeface="Showcard Gothic" panose="04020904020102020604" pitchFamily="82" charset="0"/>
                <a:sym typeface="Helvetica Neue"/>
              </a:rPr>
              <a:t>HELP</a:t>
            </a:r>
          </a:p>
          <a:p>
            <a:pPr marL="742950" lvl="1" indent="-285750" algn="l" rtl="0">
              <a:spcBef>
                <a:spcPts val="400"/>
              </a:spcBef>
              <a:spcAft>
                <a:spcPts val="0"/>
              </a:spcAft>
              <a:buClr>
                <a:srgbClr val="005AA3"/>
              </a:buClr>
              <a:buSzPts val="2000"/>
              <a:buChar char="–"/>
            </a:pPr>
            <a:r>
              <a:rPr lang="en-US" dirty="0"/>
              <a:t>Have some fun! Have a backyard BBQ committee meeting</a:t>
            </a:r>
          </a:p>
          <a:p>
            <a:pPr marL="742950" lvl="1" indent="-285750" algn="l" rtl="0">
              <a:spcBef>
                <a:spcPts val="400"/>
              </a:spcBef>
              <a:spcAft>
                <a:spcPts val="0"/>
              </a:spcAft>
              <a:buClr>
                <a:srgbClr val="005AA3"/>
              </a:buClr>
              <a:buSzPts val="2000"/>
              <a:buChar char="–"/>
            </a:pPr>
            <a:r>
              <a:rPr lang="en-US" b="0" dirty="0"/>
              <a:t>Don’t wait to start training your replacement</a:t>
            </a:r>
          </a:p>
          <a:p>
            <a:pPr marL="1200150" lvl="2" indent="-285750">
              <a:spcBef>
                <a:spcPts val="400"/>
              </a:spcBef>
              <a:buSzPts val="2000"/>
              <a:buChar char="–"/>
            </a:pPr>
            <a:r>
              <a:rPr lang="en-US" dirty="0">
                <a:latin typeface="Helvetica Neue"/>
                <a:ea typeface="Helvetica Neue"/>
                <a:cs typeface="Helvetica Neue"/>
                <a:sym typeface="Helvetica Neue"/>
              </a:rPr>
              <a:t>Change roles when things get “stale”</a:t>
            </a:r>
          </a:p>
          <a:p>
            <a:pPr marL="742950" lvl="1" indent="-285750">
              <a:spcBef>
                <a:spcPts val="400"/>
              </a:spcBef>
              <a:buSzPts val="2000"/>
            </a:pPr>
            <a:r>
              <a:rPr lang="en-US" dirty="0"/>
              <a:t>Recognize you are a </a:t>
            </a:r>
            <a:r>
              <a:rPr lang="en-US" b="1" dirty="0">
                <a:solidFill>
                  <a:srgbClr val="7030A0"/>
                </a:solidFill>
              </a:rPr>
              <a:t>volunteer</a:t>
            </a:r>
          </a:p>
          <a:p>
            <a:pPr marL="1200150" lvl="2" indent="-285750">
              <a:spcBef>
                <a:spcPts val="400"/>
              </a:spcBef>
              <a:buSzPts val="2000"/>
            </a:pPr>
            <a:r>
              <a:rPr lang="en-US" dirty="0">
                <a:latin typeface="Helvetica Neue"/>
                <a:ea typeface="Helvetica Neue"/>
                <a:cs typeface="Helvetica Neue"/>
                <a:sym typeface="Helvetica Neue"/>
              </a:rPr>
              <a:t>You don’t have unlimited free time</a:t>
            </a:r>
          </a:p>
          <a:p>
            <a:pPr marL="1200150" lvl="2" indent="-285750">
              <a:spcBef>
                <a:spcPts val="400"/>
              </a:spcBef>
              <a:buSzPts val="2000"/>
            </a:pPr>
            <a:r>
              <a:rPr lang="en-US" dirty="0"/>
              <a:t>You will make mistakes</a:t>
            </a:r>
          </a:p>
          <a:p>
            <a:pPr marL="1200150" lvl="2" indent="-285750">
              <a:spcBef>
                <a:spcPts val="400"/>
              </a:spcBef>
              <a:buSzPts val="2000"/>
            </a:pPr>
            <a:r>
              <a:rPr lang="en-US" dirty="0">
                <a:latin typeface="Helvetica Neue"/>
                <a:ea typeface="Helvetica Neue"/>
                <a:cs typeface="Helvetica Neue"/>
                <a:sym typeface="Helvetica Neue"/>
              </a:rPr>
              <a:t>You can’t make everyone happy</a:t>
            </a:r>
          </a:p>
          <a:p>
            <a:pPr marL="342900" lvl="0" indent="-190500" algn="l" rtl="0">
              <a:spcBef>
                <a:spcPts val="480"/>
              </a:spcBef>
              <a:spcAft>
                <a:spcPts val="0"/>
              </a:spcAft>
              <a:buClr>
                <a:srgbClr val="005AA3"/>
              </a:buClr>
              <a:buSzPts val="2400"/>
              <a:buNone/>
            </a:pPr>
            <a:endParaRPr b="0" dirty="0"/>
          </a:p>
        </p:txBody>
      </p:sp>
      <p:sp>
        <p:nvSpPr>
          <p:cNvPr id="344" name="Google Shape;344;p3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4124316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44"/>
          <p:cNvSpPr txBox="1">
            <a:spLocks noGrp="1"/>
          </p:cNvSpPr>
          <p:nvPr>
            <p:ph type="title"/>
          </p:nvPr>
        </p:nvSpPr>
        <p:spPr>
          <a:xfrm>
            <a:off x="1566863" y="274638"/>
            <a:ext cx="70437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300"/>
              <a:t>Q &amp; A</a:t>
            </a:r>
            <a:endParaRPr sz="4300"/>
          </a:p>
        </p:txBody>
      </p:sp>
      <p:sp>
        <p:nvSpPr>
          <p:cNvPr id="418" name="Google Shape;418;p44"/>
          <p:cNvSpPr txBox="1">
            <a:spLocks noGrp="1"/>
          </p:cNvSpPr>
          <p:nvPr>
            <p:ph type="body" idx="1"/>
          </p:nvPr>
        </p:nvSpPr>
        <p:spPr>
          <a:xfrm>
            <a:off x="457200" y="1600201"/>
            <a:ext cx="8229600" cy="4234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Anything else you’d like to ask?</a:t>
            </a:r>
            <a:endParaRPr/>
          </a:p>
        </p:txBody>
      </p:sp>
      <p:sp>
        <p:nvSpPr>
          <p:cNvPr id="419" name="Google Shape;419;p44"/>
          <p:cNvSpPr txBox="1">
            <a:spLocks noGrp="1"/>
          </p:cNvSpPr>
          <p:nvPr>
            <p:ph type="sldNum" idx="12"/>
          </p:nvPr>
        </p:nvSpPr>
        <p:spPr>
          <a:xfrm>
            <a:off x="8686800" y="6508750"/>
            <a:ext cx="4128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46"/>
          <p:cNvSpPr txBox="1">
            <a:spLocks noGrp="1"/>
          </p:cNvSpPr>
          <p:nvPr>
            <p:ph type="body" idx="1"/>
          </p:nvPr>
        </p:nvSpPr>
        <p:spPr>
          <a:xfrm>
            <a:off x="457200" y="1142868"/>
            <a:ext cx="8229600" cy="4233863"/>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rgbClr val="005AA3"/>
              </a:buClr>
              <a:buSzPts val="2400"/>
              <a:buFont typeface="Arial"/>
              <a:buNone/>
            </a:pPr>
            <a:r>
              <a:rPr lang="en-US" dirty="0">
                <a:latin typeface="Helvetica Neue"/>
                <a:ea typeface="Helvetica Neue"/>
                <a:cs typeface="Helvetica Neue"/>
                <a:sym typeface="Helvetica Neue"/>
              </a:rPr>
              <a:t>You have successfully completed</a:t>
            </a:r>
            <a:endParaRPr dirty="0"/>
          </a:p>
          <a:p>
            <a:pPr marL="342900" lvl="0" indent="-342900" algn="ctr" rtl="0">
              <a:spcBef>
                <a:spcPts val="480"/>
              </a:spcBef>
              <a:spcAft>
                <a:spcPts val="0"/>
              </a:spcAft>
              <a:buClr>
                <a:srgbClr val="005AA3"/>
              </a:buClr>
              <a:buSzPts val="2400"/>
              <a:buFont typeface="Arial"/>
              <a:buNone/>
            </a:pPr>
            <a:r>
              <a:rPr lang="en-US" dirty="0">
                <a:latin typeface="Helvetica Neue"/>
                <a:ea typeface="Helvetica Neue"/>
                <a:cs typeface="Helvetica Neue"/>
                <a:sym typeface="Helvetica Neue"/>
              </a:rPr>
              <a:t>the Troop Committee Training!</a:t>
            </a:r>
            <a:endParaRPr dirty="0"/>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342900" lvl="0" indent="-342900" algn="ctr" rtl="0">
              <a:spcBef>
                <a:spcPts val="320"/>
              </a:spcBef>
              <a:spcAft>
                <a:spcPts val="0"/>
              </a:spcAft>
              <a:buClr>
                <a:srgbClr val="005AA3"/>
              </a:buClr>
              <a:buSzPts val="1600"/>
              <a:buFont typeface="Arial"/>
              <a:buNone/>
            </a:pPr>
            <a:r>
              <a:rPr lang="en-US" sz="1600" b="0" dirty="0">
                <a:latin typeface="Helvetica Neue"/>
                <a:ea typeface="Helvetica Neue"/>
                <a:cs typeface="Helvetica Neue"/>
                <a:sym typeface="Helvetica Neue"/>
              </a:rPr>
              <a:t>FACT: (in 2012…)</a:t>
            </a:r>
            <a:endParaRPr dirty="0"/>
          </a:p>
          <a:p>
            <a:pPr marL="342900" lvl="0" indent="-342900" algn="ctr" rtl="0">
              <a:spcBef>
                <a:spcPts val="320"/>
              </a:spcBef>
              <a:spcAft>
                <a:spcPts val="0"/>
              </a:spcAft>
              <a:buClr>
                <a:srgbClr val="005AA3"/>
              </a:buClr>
              <a:buSzPts val="1600"/>
              <a:buFont typeface="Arial"/>
              <a:buNone/>
            </a:pPr>
            <a:r>
              <a:rPr lang="en-US" sz="1600" b="0" dirty="0">
                <a:latin typeface="Helvetica Neue"/>
                <a:ea typeface="Helvetica Neue"/>
                <a:cs typeface="Helvetica Neue"/>
                <a:sym typeface="Helvetica Neue"/>
              </a:rPr>
              <a:t>Nearly 1.2 million volunteers donate an average of 20 hours per month to the BSA, totaling 280 million hours of time during the year.</a:t>
            </a:r>
            <a:endParaRPr dirty="0"/>
          </a:p>
          <a:p>
            <a:pPr marL="342900" lvl="0" indent="-342900" algn="ctr" rtl="0">
              <a:spcBef>
                <a:spcPts val="320"/>
              </a:spcBef>
              <a:spcAft>
                <a:spcPts val="0"/>
              </a:spcAft>
              <a:buClr>
                <a:srgbClr val="005AA3"/>
              </a:buClr>
              <a:buSzPts val="1600"/>
              <a:buFont typeface="Arial"/>
              <a:buNone/>
            </a:pPr>
            <a:r>
              <a:rPr lang="en-US" sz="1600" dirty="0">
                <a:latin typeface="Helvetica Neue"/>
                <a:ea typeface="Helvetica Neue"/>
                <a:cs typeface="Helvetica Neue"/>
                <a:sym typeface="Helvetica Neue"/>
              </a:rPr>
              <a:t>THANK YOU!</a:t>
            </a:r>
            <a:endParaRPr dirty="0"/>
          </a:p>
          <a:p>
            <a:pPr marL="342900" lvl="0" indent="-342900" algn="ctr" rtl="0">
              <a:spcBef>
                <a:spcPts val="480"/>
              </a:spcBef>
              <a:spcAft>
                <a:spcPts val="0"/>
              </a:spcAft>
              <a:buClr>
                <a:srgbClr val="005AA3"/>
              </a:buClr>
              <a:buSzPts val="2400"/>
              <a:buFont typeface="Arial"/>
              <a:buNone/>
            </a:pPr>
            <a:endParaRPr dirty="0">
              <a:latin typeface="Helvetica Neue"/>
              <a:ea typeface="Helvetica Neue"/>
              <a:cs typeface="Helvetica Neue"/>
              <a:sym typeface="Helvetica Neue"/>
            </a:endParaRPr>
          </a:p>
          <a:p>
            <a:pPr marL="1143000" lvl="2" indent="-114300" algn="ctr" rtl="0">
              <a:spcBef>
                <a:spcPts val="360"/>
              </a:spcBef>
              <a:spcAft>
                <a:spcPts val="0"/>
              </a:spcAft>
              <a:buClr>
                <a:srgbClr val="005AA3"/>
              </a:buClr>
              <a:buSzPts val="1800"/>
              <a:buNone/>
            </a:pPr>
            <a:endParaRPr dirty="0">
              <a:latin typeface="Helvetica Neue"/>
              <a:ea typeface="Helvetica Neue"/>
              <a:cs typeface="Helvetica Neue"/>
              <a:sym typeface="Helvetica Neue"/>
            </a:endParaRPr>
          </a:p>
        </p:txBody>
      </p:sp>
      <p:sp>
        <p:nvSpPr>
          <p:cNvPr id="433" name="Google Shape;433;p46"/>
          <p:cNvSpPr txBox="1">
            <a:spLocks noGrp="1"/>
          </p:cNvSpPr>
          <p:nvPr>
            <p:ph type="title"/>
          </p:nvPr>
        </p:nvSpPr>
        <p:spPr>
          <a:xfrm>
            <a:off x="1566863" y="274638"/>
            <a:ext cx="733963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Congratulations!</a:t>
            </a:r>
            <a:endParaRPr/>
          </a:p>
        </p:txBody>
      </p:sp>
      <p:sp>
        <p:nvSpPr>
          <p:cNvPr id="434" name="Google Shape;434;p4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000" b="1">
                <a:solidFill>
                  <a:srgbClr val="95B3D7"/>
                </a:solidFill>
                <a:latin typeface="Helvetica Neue"/>
                <a:ea typeface="Helvetica Neue"/>
                <a:cs typeface="Helvetica Neue"/>
                <a:sym typeface="Helvetica Neue"/>
              </a:rPr>
              <a:t>50</a:t>
            </a:fld>
            <a:endParaRPr sz="1000" b="1">
              <a:solidFill>
                <a:srgbClr val="95B3D7"/>
              </a:solidFill>
              <a:latin typeface="Helvetica Neue"/>
              <a:ea typeface="Helvetica Neue"/>
              <a:cs typeface="Helvetica Neue"/>
              <a:sym typeface="Helvetica Neue"/>
            </a:endParaRPr>
          </a:p>
        </p:txBody>
      </p:sp>
      <p:pic>
        <p:nvPicPr>
          <p:cNvPr id="435" name="Google Shape;435;p46" descr="https://5a6a246dfe17a1aac1cd-b99970780ce78ebdd694d83e551ef810.ssl.cf1.rackcdn.com/orgheaders/909/tcc.jp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822578" y="2158427"/>
            <a:ext cx="3498844" cy="228776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1629</TotalTime>
  <Words>3213</Words>
  <Application>Microsoft Office PowerPoint</Application>
  <PresentationFormat>On-screen Show (4:3)</PresentationFormat>
  <Paragraphs>471</Paragraphs>
  <Slides>50</Slides>
  <Notes>50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Merriweather Sans</vt:lpstr>
      <vt:lpstr>Helvetica Neue</vt:lpstr>
      <vt:lpstr>Segoe UI Black</vt:lpstr>
      <vt:lpstr>Showcard Gothic</vt:lpstr>
      <vt:lpstr>Calibri</vt:lpstr>
      <vt:lpstr>Office Theme</vt:lpstr>
      <vt:lpstr>PTC 2021 – Session 408 Troop Committee Training</vt:lpstr>
      <vt:lpstr>Welcome!</vt:lpstr>
      <vt:lpstr>Agenda</vt:lpstr>
      <vt:lpstr>Introductions</vt:lpstr>
      <vt:lpstr>Introductions</vt:lpstr>
      <vt:lpstr>The Mission of Scouting</vt:lpstr>
      <vt:lpstr>Scout Oath and Law</vt:lpstr>
      <vt:lpstr>Motto and Slogan</vt:lpstr>
      <vt:lpstr>The Aims of Scouting</vt:lpstr>
      <vt:lpstr>Methods of Scouting</vt:lpstr>
      <vt:lpstr>Quiz Time</vt:lpstr>
      <vt:lpstr>Structure of Scouting Organization Administrative</vt:lpstr>
      <vt:lpstr>Troop Committee Chartered Organization Representative</vt:lpstr>
      <vt:lpstr>Structure of Scouting Organization The Troop</vt:lpstr>
      <vt:lpstr>Structure of Scouting Organization The Troop</vt:lpstr>
      <vt:lpstr>Structure of Scouting Organization The Troop</vt:lpstr>
      <vt:lpstr>Structure of Scouting Organization The Troop</vt:lpstr>
      <vt:lpstr>Structure of Scouting Organization The Troop</vt:lpstr>
      <vt:lpstr>Quiz Time</vt:lpstr>
      <vt:lpstr>Role of the Troop Committee</vt:lpstr>
      <vt:lpstr>Role of the Troop Committee</vt:lpstr>
      <vt:lpstr>Role of the Troop Committee</vt:lpstr>
      <vt:lpstr>Troop Committee Ground Rules</vt:lpstr>
      <vt:lpstr>Troop Committee Troop Committee Chairperson</vt:lpstr>
      <vt:lpstr>Troop Committee Troop Committee Chairperson</vt:lpstr>
      <vt:lpstr>Troop Committee Troop Committee Chairperson</vt:lpstr>
      <vt:lpstr>Troop Committee Troop Committee Chairperson</vt:lpstr>
      <vt:lpstr>Troop Committee Troop Committee Chairperson</vt:lpstr>
      <vt:lpstr>Troop Committee Troop Committee Chairperson</vt:lpstr>
      <vt:lpstr>Troop Committee Troop Secretary</vt:lpstr>
      <vt:lpstr>Troop Committee Troop Treasurer</vt:lpstr>
      <vt:lpstr>Troop Committee Troop Treasurer</vt:lpstr>
      <vt:lpstr>Troop Committee Troop Treasurer</vt:lpstr>
      <vt:lpstr>Troop Committee Troop Treasurer</vt:lpstr>
      <vt:lpstr>Troop Committee Troop Advancement Chair </vt:lpstr>
      <vt:lpstr>Troop Committee Troop Advancement Chair </vt:lpstr>
      <vt:lpstr>Troop Committee Troop Equipment Coordinator</vt:lpstr>
      <vt:lpstr>Troop Committee Troop Equipment Coordinator</vt:lpstr>
      <vt:lpstr>Troop Committee Troop Outdoor / Activities Chair</vt:lpstr>
      <vt:lpstr>Troop Committee Troop Membership Chair</vt:lpstr>
      <vt:lpstr>Troop Committee Troop Training Chair</vt:lpstr>
      <vt:lpstr>Troop Committee Troop Training Chair</vt:lpstr>
      <vt:lpstr>Troop Committee Troop Training Chair</vt:lpstr>
      <vt:lpstr>Troop Committee Troop Chaplain</vt:lpstr>
      <vt:lpstr>Troop Committee Other Positions…</vt:lpstr>
      <vt:lpstr>Quiz Time</vt:lpstr>
      <vt:lpstr>Selecting &amp; Retaining  Adult Leaders</vt:lpstr>
      <vt:lpstr>Don’t Forget about Self Care</vt:lpstr>
      <vt:lpstr>Q &amp; A</vt:lpstr>
      <vt:lpstr>Congratulations!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PTC 2019 – Session 105 Troop Committee Challenge PLUS</dc:title>
  <cp:lastModifiedBy>Michael Pacholec</cp:lastModifiedBy>
  <cp:revision>77</cp:revision>
  <dcterms:modified xsi:type="dcterms:W3CDTF">2021-10-23T21:55:07Z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46e5e1-5d42-4630-bacd-c69bfdcbd5e8_Enabled">
    <vt:lpwstr>true</vt:lpwstr>
  </property>
  <property fmtid="{D5CDD505-2E9C-101B-9397-08002B2CF9AE}" pid="3" name="MSIP_Label_d546e5e1-5d42-4630-bacd-c69bfdcbd5e8_SetDate">
    <vt:lpwstr>2021-10-23T04:05:58Z</vt:lpwstr>
  </property>
  <property fmtid="{D5CDD505-2E9C-101B-9397-08002B2CF9AE}" pid="4" name="MSIP_Label_d546e5e1-5d42-4630-bacd-c69bfdcbd5e8_Method">
    <vt:lpwstr>Standard</vt:lpwstr>
  </property>
  <property fmtid="{D5CDD505-2E9C-101B-9397-08002B2CF9AE}" pid="5" name="MSIP_Label_d546e5e1-5d42-4630-bacd-c69bfdcbd5e8_Name">
    <vt:lpwstr>d546e5e1-5d42-4630-bacd-c69bfdcbd5e8</vt:lpwstr>
  </property>
  <property fmtid="{D5CDD505-2E9C-101B-9397-08002B2CF9AE}" pid="6" name="MSIP_Label_d546e5e1-5d42-4630-bacd-c69bfdcbd5e8_SiteId">
    <vt:lpwstr>96ece526-9c7d-48b0-8daf-8b93c90a5d18</vt:lpwstr>
  </property>
  <property fmtid="{D5CDD505-2E9C-101B-9397-08002B2CF9AE}" pid="7" name="MSIP_Label_d546e5e1-5d42-4630-bacd-c69bfdcbd5e8_ActionId">
    <vt:lpwstr>08c5f9c1-2d28-47a5-ac7d-dfc27fd76f87</vt:lpwstr>
  </property>
  <property fmtid="{D5CDD505-2E9C-101B-9397-08002B2CF9AE}" pid="8" name="MSIP_Label_d546e5e1-5d42-4630-bacd-c69bfdcbd5e8_ContentBits">
    <vt:lpwstr>0</vt:lpwstr>
  </property>
  <property fmtid="{D5CDD505-2E9C-101B-9397-08002B2CF9AE}" pid="9" name="SmartTag">
    <vt:lpwstr>4</vt:lpwstr>
  </property>
</Properties>
</file>